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0"/>
  </p:notesMasterIdLst>
  <p:sldIdLst>
    <p:sldId id="258" r:id="rId2"/>
    <p:sldId id="260" r:id="rId3"/>
    <p:sldId id="259" r:id="rId4"/>
    <p:sldId id="261" r:id="rId5"/>
    <p:sldId id="262" r:id="rId6"/>
    <p:sldId id="269" r:id="rId7"/>
    <p:sldId id="268" r:id="rId8"/>
    <p:sldId id="267" r:id="rId9"/>
    <p:sldId id="368" r:id="rId10"/>
    <p:sldId id="369" r:id="rId11"/>
    <p:sldId id="266" r:id="rId12"/>
    <p:sldId id="265" r:id="rId13"/>
    <p:sldId id="264" r:id="rId14"/>
    <p:sldId id="263" r:id="rId15"/>
    <p:sldId id="370"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311" r:id="rId41"/>
    <p:sldId id="312" r:id="rId42"/>
    <p:sldId id="313" r:id="rId43"/>
    <p:sldId id="372" r:id="rId44"/>
    <p:sldId id="373" r:id="rId45"/>
    <p:sldId id="314" r:id="rId46"/>
    <p:sldId id="315" r:id="rId47"/>
    <p:sldId id="316" r:id="rId48"/>
    <p:sldId id="371" r:id="rId49"/>
    <p:sldId id="317" r:id="rId50"/>
    <p:sldId id="318" r:id="rId51"/>
    <p:sldId id="319" r:id="rId52"/>
    <p:sldId id="374" r:id="rId53"/>
    <p:sldId id="320" r:id="rId54"/>
    <p:sldId id="375"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03" r:id="rId78"/>
    <p:sldId id="304" r:id="rId79"/>
    <p:sldId id="305" r:id="rId80"/>
    <p:sldId id="306" r:id="rId81"/>
    <p:sldId id="307" r:id="rId82"/>
    <p:sldId id="308" r:id="rId83"/>
    <p:sldId id="309" r:id="rId84"/>
    <p:sldId id="310" r:id="rId85"/>
    <p:sldId id="295" r:id="rId86"/>
    <p:sldId id="296" r:id="rId87"/>
    <p:sldId id="297" r:id="rId88"/>
    <p:sldId id="298" r:id="rId89"/>
    <p:sldId id="299" r:id="rId90"/>
    <p:sldId id="300" r:id="rId91"/>
    <p:sldId id="301" r:id="rId92"/>
    <p:sldId id="302" r:id="rId93"/>
    <p:sldId id="351" r:id="rId94"/>
    <p:sldId id="352" r:id="rId95"/>
    <p:sldId id="353" r:id="rId96"/>
    <p:sldId id="350" r:id="rId97"/>
    <p:sldId id="356" r:id="rId98"/>
    <p:sldId id="357" r:id="rId99"/>
    <p:sldId id="355" r:id="rId100"/>
    <p:sldId id="354" r:id="rId101"/>
    <p:sldId id="348" r:id="rId102"/>
    <p:sldId id="349" r:id="rId103"/>
    <p:sldId id="294" r:id="rId104"/>
    <p:sldId id="347" r:id="rId105"/>
    <p:sldId id="346" r:id="rId106"/>
    <p:sldId id="345" r:id="rId107"/>
    <p:sldId id="344" r:id="rId108"/>
    <p:sldId id="343" r:id="rId109"/>
    <p:sldId id="358" r:id="rId110"/>
    <p:sldId id="359" r:id="rId111"/>
    <p:sldId id="360" r:id="rId112"/>
    <p:sldId id="361" r:id="rId113"/>
    <p:sldId id="362" r:id="rId114"/>
    <p:sldId id="363" r:id="rId115"/>
    <p:sldId id="364" r:id="rId116"/>
    <p:sldId id="365" r:id="rId117"/>
    <p:sldId id="366" r:id="rId118"/>
    <p:sldId id="367" r:id="rId11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86"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AAA9E8-AE9A-4C83-BDAB-33E230B8A0E4}" type="datetimeFigureOut">
              <a:rPr lang="zh-CN" altLang="en-US" smtClean="0"/>
              <a:pPr/>
              <a:t>2017/9/9 Saturday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31AE79-4055-4557-9C41-06485B63CD4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p:txBody>
          <a:bodyPr/>
          <a:lstStyle/>
          <a:p>
            <a:pPr>
              <a:defRPr/>
            </a:pPr>
            <a:fld id="{C8D38FB1-A330-42D1-B560-EBA9FE6DC70F}" type="slidenum">
              <a:rPr lang="en-US" altLang="zh-CN" smtClean="0"/>
              <a:pPr>
                <a:defRPr/>
              </a:pPr>
              <a:t>10</a:t>
            </a:fld>
            <a:endParaRPr lang="en-US" altLang="zh-CN"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zh-CN"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蜀绣</a:t>
            </a:r>
            <a:r>
              <a:rPr lang="zh-CN" altLang="en-US" baseline="0" dirty="0" smtClean="0"/>
              <a:t> 大小熊猫</a:t>
            </a:r>
            <a:endParaRPr lang="zh-CN" altLang="en-US" dirty="0"/>
          </a:p>
        </p:txBody>
      </p:sp>
      <p:sp>
        <p:nvSpPr>
          <p:cNvPr id="4" name="灯片编号占位符 3"/>
          <p:cNvSpPr>
            <a:spLocks noGrp="1"/>
          </p:cNvSpPr>
          <p:nvPr>
            <p:ph type="sldNum" sz="quarter" idx="10"/>
          </p:nvPr>
        </p:nvSpPr>
        <p:spPr/>
        <p:txBody>
          <a:bodyPr/>
          <a:lstStyle/>
          <a:p>
            <a:fld id="{4531AE79-4055-4557-9C41-06485B63CD4B}" type="slidenum">
              <a:rPr lang="zh-CN" altLang="en-US" smtClean="0"/>
              <a:pPr/>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幻灯片图像占位符 1"/>
          <p:cNvSpPr>
            <a:spLocks noGrp="1" noRot="1" noChangeAspect="1" noTextEdit="1"/>
          </p:cNvSpPr>
          <p:nvPr>
            <p:ph type="sldImg"/>
          </p:nvPr>
        </p:nvSpPr>
        <p:spPr>
          <a:ln/>
        </p:spPr>
      </p:sp>
      <p:sp>
        <p:nvSpPr>
          <p:cNvPr id="382979" name="备注占位符 2"/>
          <p:cNvSpPr>
            <a:spLocks noGrp="1"/>
          </p:cNvSpPr>
          <p:nvPr>
            <p:ph type="body" idx="1"/>
          </p:nvPr>
        </p:nvSpPr>
        <p:spPr>
          <a:noFill/>
          <a:ln/>
        </p:spPr>
        <p:txBody>
          <a:bodyPr/>
          <a:lstStyle/>
          <a:p>
            <a:r>
              <a:rPr lang="zh-CN" altLang="en-US" dirty="0" smtClean="0"/>
              <a:t>六道轮回图，通常被巨大而有着狰狞面孔的魔鬼阎罗法王四掌支撑着，象征把整个世界都控制在掌中的无明。轮回图分为三至四个圆圈：在最内圈的轮心，画有鸽、蛇、猪，分别代表着佛教中的三毒</a:t>
            </a:r>
            <a:r>
              <a:rPr lang="en-US" altLang="zh-CN" dirty="0" smtClean="0"/>
              <a:t>——</a:t>
            </a:r>
            <a:r>
              <a:rPr lang="zh-CN" altLang="en-US" dirty="0" smtClean="0"/>
              <a:t>贪（欲）、嗔（恶）、（愚）痴，它们象征众生轮回之苦的根源。佛教认为，人生有诸多恶业因，其中尤以“三毒”为最，成为产生诸恶业的根本，故又称为“三不善根”，列为“根本烦恼”之首。环的半边是黑的，另半边则是白的。在黑的半边环中，有三个小图形，这是代表了将投入畜牲、饿鬼及地狱道的中阴身。代表将生于天道、阿修罗道及人道这三种生命形式的中阴身。</a:t>
            </a:r>
          </a:p>
        </p:txBody>
      </p:sp>
      <p:sp>
        <p:nvSpPr>
          <p:cNvPr id="4" name="灯片编号占位符 3"/>
          <p:cNvSpPr>
            <a:spLocks noGrp="1"/>
          </p:cNvSpPr>
          <p:nvPr>
            <p:ph type="sldNum" sz="quarter" idx="5"/>
          </p:nvPr>
        </p:nvSpPr>
        <p:spPr/>
        <p:txBody>
          <a:bodyPr/>
          <a:lstStyle/>
          <a:p>
            <a:pPr>
              <a:defRPr/>
            </a:pPr>
            <a:fld id="{EB75362C-9681-4020-B283-49FB4702C777}" type="slidenum">
              <a:rPr lang="zh-CN" altLang="en-US" smtClean="0"/>
              <a:pPr>
                <a:defRPr/>
              </a:pPr>
              <a:t>48</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p:txBody>
          <a:bodyPr/>
          <a:lstStyle/>
          <a:p>
            <a:pPr>
              <a:defRPr/>
            </a:pPr>
            <a:fld id="{D336ADCF-A7E7-4D16-B985-223B559C75CA}" type="slidenum">
              <a:rPr lang="zh-CN" altLang="en-US" smtClean="0"/>
              <a:pPr>
                <a:defRPr/>
              </a:pPr>
              <a:t>54</a:t>
            </a:fld>
            <a:endParaRPr lang="en-US" altLang="zh-CN"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r>
              <a:rPr lang="zh-CN" altLang="en-US" smtClean="0"/>
              <a:t>黔江小南海</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龙字田</a:t>
            </a:r>
            <a:endParaRPr lang="zh-CN" altLang="en-US" dirty="0"/>
          </a:p>
        </p:txBody>
      </p:sp>
      <p:sp>
        <p:nvSpPr>
          <p:cNvPr id="4" name="灯片编号占位符 3"/>
          <p:cNvSpPr>
            <a:spLocks noGrp="1"/>
          </p:cNvSpPr>
          <p:nvPr>
            <p:ph type="sldNum" sz="quarter" idx="10"/>
          </p:nvPr>
        </p:nvSpPr>
        <p:spPr/>
        <p:txBody>
          <a:bodyPr/>
          <a:lstStyle/>
          <a:p>
            <a:fld id="{4531AE79-4055-4557-9C41-06485B63CD4B}" type="slidenum">
              <a:rPr lang="zh-CN" altLang="en-US" smtClean="0"/>
              <a:pPr/>
              <a:t>83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4470401"/>
            <a:ext cx="6858000" cy="1176421"/>
          </a:xfrm>
        </p:spPr>
        <p:txBody>
          <a:bodyPr anchor="b">
            <a:normAutofit/>
          </a:bodyPr>
          <a:lstStyle>
            <a:lvl1pPr algn="ctr">
              <a:defRPr sz="5400">
                <a:solidFill>
                  <a:schemeClr val="accent1">
                    <a:lumMod val="50000"/>
                  </a:schemeClr>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143000" y="5669006"/>
            <a:ext cx="6858000" cy="687344"/>
          </a:xfrm>
        </p:spPr>
        <p:txBody>
          <a:bodyPr>
            <a:normAutofit/>
          </a:bodyPr>
          <a:lstStyle>
            <a:lvl1pPr marL="0" indent="0" algn="ctr">
              <a:buNone/>
              <a:defRPr sz="32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normAutofit/>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normAutofit/>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normAutofit/>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FD9D74-47D9-4702-A33C-335B63B48DBF}" type="datetimeFigureOut">
              <a:rPr lang="zh-CN" altLang="en-US" smtClean="0">
                <a:solidFill>
                  <a:prstClr val="black"/>
                </a:solidFill>
              </a:rPr>
              <a:pPr/>
              <a:t>2017/9/9 Saturday</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ABC47A4-756D-490B-A52F-7D9E2C9FC05F}" type="slidenum">
              <a:rPr lang="zh-CN" altLang="en-US" smtClean="0">
                <a:solidFill>
                  <a:prstClr val="black"/>
                </a:solidFill>
              </a:rPr>
              <a:pPr/>
              <a:t>‹#›</a:t>
            </a:fld>
            <a:endParaRPr lang="zh-CN" altLang="en-US">
              <a:solidFill>
                <a:prstClr val="black"/>
              </a:solidFill>
            </a:endParaRPr>
          </a:p>
        </p:txBody>
      </p:sp>
      <p:sp>
        <p:nvSpPr>
          <p:cNvPr id="7" name="内容占位符 6"/>
          <p:cNvSpPr>
            <a:spLocks noGrp="1"/>
          </p:cNvSpPr>
          <p:nvPr>
            <p:ph sz="quarter" idx="13"/>
          </p:nvPr>
        </p:nvSpPr>
        <p:spPr>
          <a:xfrm>
            <a:off x="1094874" y="673769"/>
            <a:ext cx="7420476" cy="5430394"/>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71562" y="1588169"/>
            <a:ext cx="7443788" cy="3352999"/>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dirty="0">
              <a:solidFill>
                <a:prstClr val="black"/>
              </a:solidFill>
            </a:endParaRPr>
          </a:p>
        </p:txBody>
      </p:sp>
      <p:sp>
        <p:nvSpPr>
          <p:cNvPr id="6" name="灯片编号占位符 5"/>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normAutofit/>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normAutofit/>
          </a:bodyPr>
          <a:lstStyle/>
          <a:p>
            <a:endParaRPr lang="zh-CN" altLang="en-US" dirty="0">
              <a:solidFill>
                <a:prstClr val="black"/>
              </a:solidFill>
            </a:endParaRPr>
          </a:p>
        </p:txBody>
      </p:sp>
      <p:sp>
        <p:nvSpPr>
          <p:cNvPr id="6" name="灯片编号占位符 5"/>
          <p:cNvSpPr>
            <a:spLocks noGrp="1"/>
          </p:cNvSpPr>
          <p:nvPr>
            <p:ph type="sldNum" sz="quarter" idx="12"/>
          </p:nvPr>
        </p:nvSpPr>
        <p:spPr/>
        <p:txBody>
          <a:bodyPr>
            <a:normAutofit/>
          </a:bodyPr>
          <a:lstStyle/>
          <a:p>
            <a:fld id="{2654D154-DEB9-4DCD-801B-B3341D74A27F}" type="slidenum">
              <a:rPr lang="zh-CN" altLang="en-US" smtClean="0">
                <a:solidFill>
                  <a:prstClr val="black"/>
                </a:solidFill>
              </a:rPr>
              <a:pPr/>
              <a:t>‹#›</a:t>
            </a:fld>
            <a:endParaRPr lang="zh-CN" altLang="en-US">
              <a:solidFill>
                <a:prstClr val="black"/>
              </a:solidFill>
            </a:endParaRPr>
          </a:p>
        </p:txBody>
      </p:sp>
      <p:sp>
        <p:nvSpPr>
          <p:cNvPr id="7" name="矩形 6"/>
          <p:cNvSpPr/>
          <p:nvPr/>
        </p:nvSpPr>
        <p:spPr bwMode="auto">
          <a:xfrm>
            <a:off x="1924672" y="3162999"/>
            <a:ext cx="5339900" cy="925409"/>
          </a:xfrm>
          <a:prstGeom prst="rect">
            <a:avLst/>
          </a:prstGeom>
          <a:gradFill flip="none" rotWithShape="1">
            <a:gsLst>
              <a:gs pos="53000">
                <a:schemeClr val="accent2"/>
              </a:gs>
              <a:gs pos="100000">
                <a:schemeClr val="accent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8" name="矩形 7"/>
          <p:cNvSpPr/>
          <p:nvPr/>
        </p:nvSpPr>
        <p:spPr bwMode="auto">
          <a:xfrm>
            <a:off x="1950700" y="3203486"/>
            <a:ext cx="5290015" cy="850219"/>
          </a:xfrm>
          <a:prstGeom prst="rect">
            <a:avLst/>
          </a:prstGeom>
          <a:gradFill flip="none" rotWithShape="1">
            <a:gsLst>
              <a:gs pos="100000">
                <a:schemeClr val="accent1"/>
              </a:gs>
              <a:gs pos="74000">
                <a:schemeClr val="accent1">
                  <a:lumMod val="75000"/>
                </a:schemeClr>
              </a:gs>
              <a:gs pos="0">
                <a:schemeClr val="accent1">
                  <a:lumMod val="60000"/>
                  <a:lumOff val="40000"/>
                </a:schemeClr>
              </a:gs>
              <a:gs pos="31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3600" b="1" dirty="0">
              <a:solidFill>
                <a:srgbClr val="D3A815"/>
              </a:solidFill>
            </a:endParaRPr>
          </a:p>
        </p:txBody>
      </p:sp>
      <p:sp>
        <p:nvSpPr>
          <p:cNvPr id="9" name="任意多边形 8"/>
          <p:cNvSpPr/>
          <p:nvPr/>
        </p:nvSpPr>
        <p:spPr bwMode="auto">
          <a:xfrm>
            <a:off x="1968051" y="3220837"/>
            <a:ext cx="321002" cy="428002"/>
          </a:xfrm>
          <a:custGeom>
            <a:avLst/>
            <a:gdLst>
              <a:gd name="connsiteX0" fmla="*/ 586469 w 5423364"/>
              <a:gd name="connsiteY0" fmla="*/ 3778531 h 5416741"/>
              <a:gd name="connsiteX1" fmla="*/ 586469 w 5423364"/>
              <a:gd name="connsiteY1" fmla="*/ 4093221 h 5416741"/>
              <a:gd name="connsiteX2" fmla="*/ 901159 w 5423364"/>
              <a:gd name="connsiteY2" fmla="*/ 4093221 h 5416741"/>
              <a:gd name="connsiteX3" fmla="*/ 901159 w 5423364"/>
              <a:gd name="connsiteY3" fmla="*/ 3778531 h 5416741"/>
              <a:gd name="connsiteX4" fmla="*/ 941931 w 5423364"/>
              <a:gd name="connsiteY4" fmla="*/ 1734100 h 5416741"/>
              <a:gd name="connsiteX5" fmla="*/ 941931 w 5423364"/>
              <a:gd name="connsiteY5" fmla="*/ 2362054 h 5416741"/>
              <a:gd name="connsiteX6" fmla="*/ 1569884 w 5423364"/>
              <a:gd name="connsiteY6" fmla="*/ 2362054 h 5416741"/>
              <a:gd name="connsiteX7" fmla="*/ 1569884 w 5423364"/>
              <a:gd name="connsiteY7" fmla="*/ 1734100 h 5416741"/>
              <a:gd name="connsiteX8" fmla="*/ 947912 w 5423364"/>
              <a:gd name="connsiteY8" fmla="*/ 945546 h 5416741"/>
              <a:gd name="connsiteX9" fmla="*/ 947912 w 5423364"/>
              <a:gd name="connsiteY9" fmla="*/ 1573498 h 5416741"/>
              <a:gd name="connsiteX10" fmla="*/ 1575865 w 5423364"/>
              <a:gd name="connsiteY10" fmla="*/ 1573498 h 5416741"/>
              <a:gd name="connsiteX11" fmla="*/ 1575865 w 5423364"/>
              <a:gd name="connsiteY11" fmla="*/ 945546 h 5416741"/>
              <a:gd name="connsiteX12" fmla="*/ 1738596 w 5423364"/>
              <a:gd name="connsiteY12" fmla="*/ 945546 h 5416741"/>
              <a:gd name="connsiteX13" fmla="*/ 1738596 w 5423364"/>
              <a:gd name="connsiteY13" fmla="*/ 1573498 h 5416741"/>
              <a:gd name="connsiteX14" fmla="*/ 2366549 w 5423364"/>
              <a:gd name="connsiteY14" fmla="*/ 1573498 h 5416741"/>
              <a:gd name="connsiteX15" fmla="*/ 2366549 w 5423364"/>
              <a:gd name="connsiteY15" fmla="*/ 945546 h 5416741"/>
              <a:gd name="connsiteX16" fmla="*/ 3785154 w 5423364"/>
              <a:gd name="connsiteY16" fmla="*/ 579766 h 5416741"/>
              <a:gd name="connsiteX17" fmla="*/ 3785154 w 5423364"/>
              <a:gd name="connsiteY17" fmla="*/ 894456 h 5416741"/>
              <a:gd name="connsiteX18" fmla="*/ 4099844 w 5423364"/>
              <a:gd name="connsiteY18" fmla="*/ 894456 h 5416741"/>
              <a:gd name="connsiteX19" fmla="*/ 4099844 w 5423364"/>
              <a:gd name="connsiteY19" fmla="*/ 579766 h 5416741"/>
              <a:gd name="connsiteX20" fmla="*/ 156988 w 5423364"/>
              <a:gd name="connsiteY20" fmla="*/ 156989 h 5416741"/>
              <a:gd name="connsiteX21" fmla="*/ 156988 w 5423364"/>
              <a:gd name="connsiteY21" fmla="*/ 784943 h 5416741"/>
              <a:gd name="connsiteX22" fmla="*/ 784942 w 5423364"/>
              <a:gd name="connsiteY22" fmla="*/ 784943 h 5416741"/>
              <a:gd name="connsiteX23" fmla="*/ 784942 w 5423364"/>
              <a:gd name="connsiteY23" fmla="*/ 156989 h 5416741"/>
              <a:gd name="connsiteX24" fmla="*/ 3314221 w 5423364"/>
              <a:gd name="connsiteY24" fmla="*/ 0 h 5416741"/>
              <a:gd name="connsiteX25" fmla="*/ 3471209 w 5423364"/>
              <a:gd name="connsiteY25" fmla="*/ 0 h 5416741"/>
              <a:gd name="connsiteX26" fmla="*/ 3471209 w 5423364"/>
              <a:gd name="connsiteY26" fmla="*/ 1287546 h 5416741"/>
              <a:gd name="connsiteX27" fmla="*/ 4102777 w 5423364"/>
              <a:gd name="connsiteY27" fmla="*/ 1287546 h 5416741"/>
              <a:gd name="connsiteX28" fmla="*/ 4102777 w 5423364"/>
              <a:gd name="connsiteY28" fmla="*/ 1054378 h 5416741"/>
              <a:gd name="connsiteX29" fmla="*/ 3625233 w 5423364"/>
              <a:gd name="connsiteY29" fmla="*/ 1054378 h 5416741"/>
              <a:gd name="connsiteX30" fmla="*/ 3625233 w 5423364"/>
              <a:gd name="connsiteY30" fmla="*/ 419845 h 5416741"/>
              <a:gd name="connsiteX31" fmla="*/ 4259765 w 5423364"/>
              <a:gd name="connsiteY31" fmla="*/ 419845 h 5416741"/>
              <a:gd name="connsiteX32" fmla="*/ 4259765 w 5423364"/>
              <a:gd name="connsiteY32" fmla="*/ 723813 h 5416741"/>
              <a:gd name="connsiteX33" fmla="*/ 4259765 w 5423364"/>
              <a:gd name="connsiteY33" fmla="*/ 897390 h 5416741"/>
              <a:gd name="connsiteX34" fmla="*/ 4474599 w 5423364"/>
              <a:gd name="connsiteY34" fmla="*/ 897390 h 5416741"/>
              <a:gd name="connsiteX35" fmla="*/ 4474599 w 5423364"/>
              <a:gd name="connsiteY35" fmla="*/ 10377 h 5416741"/>
              <a:gd name="connsiteX36" fmla="*/ 4480164 w 5423364"/>
              <a:gd name="connsiteY36" fmla="*/ 10377 h 5416741"/>
              <a:gd name="connsiteX37" fmla="*/ 4480164 w 5423364"/>
              <a:gd name="connsiteY37" fmla="*/ 1 h 5416741"/>
              <a:gd name="connsiteX38" fmla="*/ 5423364 w 5423364"/>
              <a:gd name="connsiteY38" fmla="*/ 1 h 5416741"/>
              <a:gd name="connsiteX39" fmla="*/ 5423364 w 5423364"/>
              <a:gd name="connsiteY39" fmla="*/ 156268 h 5416741"/>
              <a:gd name="connsiteX40" fmla="*/ 4631587 w 5423364"/>
              <a:gd name="connsiteY40" fmla="*/ 156268 h 5416741"/>
              <a:gd name="connsiteX41" fmla="*/ 4631587 w 5423364"/>
              <a:gd name="connsiteY41" fmla="*/ 1054377 h 5416741"/>
              <a:gd name="connsiteX42" fmla="*/ 4474599 w 5423364"/>
              <a:gd name="connsiteY42" fmla="*/ 1054377 h 5416741"/>
              <a:gd name="connsiteX43" fmla="*/ 4474599 w 5423364"/>
              <a:gd name="connsiteY43" fmla="*/ 1053657 h 5416741"/>
              <a:gd name="connsiteX44" fmla="*/ 4259765 w 5423364"/>
              <a:gd name="connsiteY44" fmla="*/ 1053657 h 5416741"/>
              <a:gd name="connsiteX45" fmla="*/ 4259765 w 5423364"/>
              <a:gd name="connsiteY45" fmla="*/ 1054378 h 5416741"/>
              <a:gd name="connsiteX46" fmla="*/ 4259765 w 5423364"/>
              <a:gd name="connsiteY46" fmla="*/ 1287546 h 5416741"/>
              <a:gd name="connsiteX47" fmla="*/ 4259766 w 5423364"/>
              <a:gd name="connsiteY47" fmla="*/ 1287546 h 5416741"/>
              <a:gd name="connsiteX48" fmla="*/ 4259766 w 5423364"/>
              <a:gd name="connsiteY48" fmla="*/ 1443813 h 5416741"/>
              <a:gd name="connsiteX49" fmla="*/ 3323766 w 5423364"/>
              <a:gd name="connsiteY49" fmla="*/ 1443813 h 5416741"/>
              <a:gd name="connsiteX50" fmla="*/ 3323766 w 5423364"/>
              <a:gd name="connsiteY50" fmla="*/ 1440000 h 5416741"/>
              <a:gd name="connsiteX51" fmla="*/ 3314221 w 5423364"/>
              <a:gd name="connsiteY51" fmla="*/ 1440000 h 5416741"/>
              <a:gd name="connsiteX52" fmla="*/ 3314221 w 5423364"/>
              <a:gd name="connsiteY52" fmla="*/ 156989 h 5416741"/>
              <a:gd name="connsiteX53" fmla="*/ 1737874 w 5423364"/>
              <a:gd name="connsiteY53" fmla="*/ 156989 h 5416741"/>
              <a:gd name="connsiteX54" fmla="*/ 1737874 w 5423364"/>
              <a:gd name="connsiteY54" fmla="*/ 788557 h 5416741"/>
              <a:gd name="connsiteX55" fmla="*/ 2523537 w 5423364"/>
              <a:gd name="connsiteY55" fmla="*/ 788557 h 5416741"/>
              <a:gd name="connsiteX56" fmla="*/ 2523537 w 5423364"/>
              <a:gd name="connsiteY56" fmla="*/ 1730486 h 5416741"/>
              <a:gd name="connsiteX57" fmla="*/ 1732853 w 5423364"/>
              <a:gd name="connsiteY57" fmla="*/ 1730486 h 5416741"/>
              <a:gd name="connsiteX58" fmla="*/ 1726872 w 5423364"/>
              <a:gd name="connsiteY58" fmla="*/ 1730486 h 5416741"/>
              <a:gd name="connsiteX59" fmla="*/ 1726872 w 5423364"/>
              <a:gd name="connsiteY59" fmla="*/ 2519042 h 5416741"/>
              <a:gd name="connsiteX60" fmla="*/ 784942 w 5423364"/>
              <a:gd name="connsiteY60" fmla="*/ 2519042 h 5416741"/>
              <a:gd name="connsiteX61" fmla="*/ 784942 w 5423364"/>
              <a:gd name="connsiteY61" fmla="*/ 1734100 h 5416741"/>
              <a:gd name="connsiteX62" fmla="*/ 162970 w 5423364"/>
              <a:gd name="connsiteY62" fmla="*/ 1734100 h 5416741"/>
              <a:gd name="connsiteX63" fmla="*/ 162970 w 5423364"/>
              <a:gd name="connsiteY63" fmla="*/ 3307598 h 5416741"/>
              <a:gd name="connsiteX64" fmla="*/ 1446703 w 5423364"/>
              <a:gd name="connsiteY64" fmla="*/ 3307598 h 5416741"/>
              <a:gd name="connsiteX65" fmla="*/ 1446703 w 5423364"/>
              <a:gd name="connsiteY65" fmla="*/ 3317142 h 5416741"/>
              <a:gd name="connsiteX66" fmla="*/ 1450516 w 5423364"/>
              <a:gd name="connsiteY66" fmla="*/ 3317142 h 5416741"/>
              <a:gd name="connsiteX67" fmla="*/ 1450516 w 5423364"/>
              <a:gd name="connsiteY67" fmla="*/ 4096154 h 5416741"/>
              <a:gd name="connsiteX68" fmla="*/ 1450516 w 5423364"/>
              <a:gd name="connsiteY68" fmla="*/ 4253142 h 5416741"/>
              <a:gd name="connsiteX69" fmla="*/ 1294249 w 5423364"/>
              <a:gd name="connsiteY69" fmla="*/ 4253142 h 5416741"/>
              <a:gd name="connsiteX70" fmla="*/ 1061080 w 5423364"/>
              <a:gd name="connsiteY70" fmla="*/ 4253142 h 5416741"/>
              <a:gd name="connsiteX71" fmla="*/ 1060359 w 5423364"/>
              <a:gd name="connsiteY71" fmla="*/ 4253142 h 5416741"/>
              <a:gd name="connsiteX72" fmla="*/ 1060359 w 5423364"/>
              <a:gd name="connsiteY72" fmla="*/ 4467976 h 5416741"/>
              <a:gd name="connsiteX73" fmla="*/ 1061080 w 5423364"/>
              <a:gd name="connsiteY73" fmla="*/ 4467976 h 5416741"/>
              <a:gd name="connsiteX74" fmla="*/ 1061080 w 5423364"/>
              <a:gd name="connsiteY74" fmla="*/ 4624964 h 5416741"/>
              <a:gd name="connsiteX75" fmla="*/ 162970 w 5423364"/>
              <a:gd name="connsiteY75" fmla="*/ 4624964 h 5416741"/>
              <a:gd name="connsiteX76" fmla="*/ 162970 w 5423364"/>
              <a:gd name="connsiteY76" fmla="*/ 5416741 h 5416741"/>
              <a:gd name="connsiteX77" fmla="*/ 6703 w 5423364"/>
              <a:gd name="connsiteY77" fmla="*/ 5416741 h 5416741"/>
              <a:gd name="connsiteX78" fmla="*/ 6703 w 5423364"/>
              <a:gd name="connsiteY78" fmla="*/ 4473541 h 5416741"/>
              <a:gd name="connsiteX79" fmla="*/ 17080 w 5423364"/>
              <a:gd name="connsiteY79" fmla="*/ 4473541 h 5416741"/>
              <a:gd name="connsiteX80" fmla="*/ 17080 w 5423364"/>
              <a:gd name="connsiteY80" fmla="*/ 4467976 h 5416741"/>
              <a:gd name="connsiteX81" fmla="*/ 904092 w 5423364"/>
              <a:gd name="connsiteY81" fmla="*/ 4467976 h 5416741"/>
              <a:gd name="connsiteX82" fmla="*/ 904092 w 5423364"/>
              <a:gd name="connsiteY82" fmla="*/ 4253142 h 5416741"/>
              <a:gd name="connsiteX83" fmla="*/ 730516 w 5423364"/>
              <a:gd name="connsiteY83" fmla="*/ 4253142 h 5416741"/>
              <a:gd name="connsiteX84" fmla="*/ 426548 w 5423364"/>
              <a:gd name="connsiteY84" fmla="*/ 4253142 h 5416741"/>
              <a:gd name="connsiteX85" fmla="*/ 426548 w 5423364"/>
              <a:gd name="connsiteY85" fmla="*/ 3618610 h 5416741"/>
              <a:gd name="connsiteX86" fmla="*/ 1061080 w 5423364"/>
              <a:gd name="connsiteY86" fmla="*/ 3618610 h 5416741"/>
              <a:gd name="connsiteX87" fmla="*/ 1061080 w 5423364"/>
              <a:gd name="connsiteY87" fmla="*/ 4096154 h 5416741"/>
              <a:gd name="connsiteX88" fmla="*/ 1294249 w 5423364"/>
              <a:gd name="connsiteY88" fmla="*/ 4096154 h 5416741"/>
              <a:gd name="connsiteX89" fmla="*/ 1294249 w 5423364"/>
              <a:gd name="connsiteY89" fmla="*/ 3464586 h 5416741"/>
              <a:gd name="connsiteX90" fmla="*/ 6703 w 5423364"/>
              <a:gd name="connsiteY90" fmla="*/ 3464586 h 5416741"/>
              <a:gd name="connsiteX91" fmla="*/ 6703 w 5423364"/>
              <a:gd name="connsiteY91" fmla="*/ 3449112 h 5416741"/>
              <a:gd name="connsiteX92" fmla="*/ 6703 w 5423364"/>
              <a:gd name="connsiteY92" fmla="*/ 3307598 h 5416741"/>
              <a:gd name="connsiteX93" fmla="*/ 6703 w 5423364"/>
              <a:gd name="connsiteY93" fmla="*/ 1734100 h 5416741"/>
              <a:gd name="connsiteX94" fmla="*/ 5981 w 5423364"/>
              <a:gd name="connsiteY94" fmla="*/ 1734100 h 5416741"/>
              <a:gd name="connsiteX95" fmla="*/ 5981 w 5423364"/>
              <a:gd name="connsiteY95" fmla="*/ 1577112 h 5416741"/>
              <a:gd name="connsiteX96" fmla="*/ 6703 w 5423364"/>
              <a:gd name="connsiteY96" fmla="*/ 1577112 h 5416741"/>
              <a:gd name="connsiteX97" fmla="*/ 162970 w 5423364"/>
              <a:gd name="connsiteY97" fmla="*/ 1577112 h 5416741"/>
              <a:gd name="connsiteX98" fmla="*/ 784942 w 5423364"/>
              <a:gd name="connsiteY98" fmla="*/ 1577112 h 5416741"/>
              <a:gd name="connsiteX99" fmla="*/ 790923 w 5423364"/>
              <a:gd name="connsiteY99" fmla="*/ 1577112 h 5416741"/>
              <a:gd name="connsiteX100" fmla="*/ 790923 w 5423364"/>
              <a:gd name="connsiteY100" fmla="*/ 941931 h 5416741"/>
              <a:gd name="connsiteX101" fmla="*/ 0 w 5423364"/>
              <a:gd name="connsiteY101" fmla="*/ 941931 h 5416741"/>
              <a:gd name="connsiteX102" fmla="*/ 0 w 5423364"/>
              <a:gd name="connsiteY102" fmla="*/ 1 h 5416741"/>
              <a:gd name="connsiteX103" fmla="*/ 941930 w 5423364"/>
              <a:gd name="connsiteY103" fmla="*/ 1 h 5416741"/>
              <a:gd name="connsiteX104" fmla="*/ 941930 w 5423364"/>
              <a:gd name="connsiteY104" fmla="*/ 788557 h 5416741"/>
              <a:gd name="connsiteX105" fmla="*/ 1581607 w 5423364"/>
              <a:gd name="connsiteY105" fmla="*/ 788557 h 5416741"/>
              <a:gd name="connsiteX106" fmla="*/ 1581607 w 5423364"/>
              <a:gd name="connsiteY106" fmla="*/ 156989 h 5416741"/>
              <a:gd name="connsiteX107" fmla="*/ 1581607 w 5423364"/>
              <a:gd name="connsiteY107" fmla="*/ 1 h 5416741"/>
              <a:gd name="connsiteX108" fmla="*/ 1581607 w 5423364"/>
              <a:gd name="connsiteY108" fmla="*/ 1 h 5416741"/>
              <a:gd name="connsiteX109" fmla="*/ 1737874 w 5423364"/>
              <a:gd name="connsiteY109" fmla="*/ 1 h 5416741"/>
              <a:gd name="connsiteX110" fmla="*/ 1737874 w 5423364"/>
              <a:gd name="connsiteY110" fmla="*/ 1 h 5416741"/>
              <a:gd name="connsiteX111" fmla="*/ 3314221 w 5423364"/>
              <a:gd name="connsiteY111" fmla="*/ 1 h 541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23364" h="5416741">
                <a:moveTo>
                  <a:pt x="586469" y="3778531"/>
                </a:moveTo>
                <a:lnTo>
                  <a:pt x="586469" y="4093221"/>
                </a:lnTo>
                <a:lnTo>
                  <a:pt x="901159" y="4093221"/>
                </a:lnTo>
                <a:lnTo>
                  <a:pt x="901159" y="3778531"/>
                </a:lnTo>
                <a:close/>
                <a:moveTo>
                  <a:pt x="941931" y="1734100"/>
                </a:moveTo>
                <a:lnTo>
                  <a:pt x="941931" y="2362054"/>
                </a:lnTo>
                <a:lnTo>
                  <a:pt x="1569884" y="2362054"/>
                </a:lnTo>
                <a:lnTo>
                  <a:pt x="1569884" y="1734100"/>
                </a:lnTo>
                <a:close/>
                <a:moveTo>
                  <a:pt x="947912" y="945546"/>
                </a:moveTo>
                <a:lnTo>
                  <a:pt x="947912" y="1573498"/>
                </a:lnTo>
                <a:lnTo>
                  <a:pt x="1575865" y="1573498"/>
                </a:lnTo>
                <a:lnTo>
                  <a:pt x="1575865" y="945546"/>
                </a:lnTo>
                <a:close/>
                <a:moveTo>
                  <a:pt x="1738596" y="945546"/>
                </a:moveTo>
                <a:lnTo>
                  <a:pt x="1738596" y="1573498"/>
                </a:lnTo>
                <a:lnTo>
                  <a:pt x="2366549" y="1573498"/>
                </a:lnTo>
                <a:lnTo>
                  <a:pt x="2366549" y="945546"/>
                </a:lnTo>
                <a:close/>
                <a:moveTo>
                  <a:pt x="3785154" y="579766"/>
                </a:moveTo>
                <a:lnTo>
                  <a:pt x="3785154" y="894456"/>
                </a:lnTo>
                <a:lnTo>
                  <a:pt x="4099844" y="894456"/>
                </a:lnTo>
                <a:lnTo>
                  <a:pt x="4099844" y="579766"/>
                </a:lnTo>
                <a:close/>
                <a:moveTo>
                  <a:pt x="156988" y="156989"/>
                </a:moveTo>
                <a:lnTo>
                  <a:pt x="156988" y="784943"/>
                </a:lnTo>
                <a:lnTo>
                  <a:pt x="784942" y="784943"/>
                </a:lnTo>
                <a:lnTo>
                  <a:pt x="784942" y="156989"/>
                </a:lnTo>
                <a:close/>
                <a:moveTo>
                  <a:pt x="3314221" y="0"/>
                </a:moveTo>
                <a:lnTo>
                  <a:pt x="3471209" y="0"/>
                </a:lnTo>
                <a:lnTo>
                  <a:pt x="3471209" y="1287546"/>
                </a:lnTo>
                <a:lnTo>
                  <a:pt x="4102777" y="1287546"/>
                </a:lnTo>
                <a:lnTo>
                  <a:pt x="4102777" y="1054378"/>
                </a:lnTo>
                <a:lnTo>
                  <a:pt x="3625233" y="1054378"/>
                </a:lnTo>
                <a:lnTo>
                  <a:pt x="3625233" y="419845"/>
                </a:lnTo>
                <a:lnTo>
                  <a:pt x="4259765" y="419845"/>
                </a:lnTo>
                <a:lnTo>
                  <a:pt x="4259765" y="723813"/>
                </a:lnTo>
                <a:lnTo>
                  <a:pt x="4259765" y="897390"/>
                </a:lnTo>
                <a:lnTo>
                  <a:pt x="4474599" y="897390"/>
                </a:lnTo>
                <a:lnTo>
                  <a:pt x="4474599" y="10377"/>
                </a:lnTo>
                <a:lnTo>
                  <a:pt x="4480164" y="10377"/>
                </a:lnTo>
                <a:lnTo>
                  <a:pt x="4480164" y="1"/>
                </a:lnTo>
                <a:lnTo>
                  <a:pt x="5423364" y="1"/>
                </a:lnTo>
                <a:lnTo>
                  <a:pt x="5423364" y="156268"/>
                </a:lnTo>
                <a:lnTo>
                  <a:pt x="4631587" y="156268"/>
                </a:lnTo>
                <a:lnTo>
                  <a:pt x="4631587" y="1054377"/>
                </a:lnTo>
                <a:lnTo>
                  <a:pt x="4474599" y="1054377"/>
                </a:lnTo>
                <a:lnTo>
                  <a:pt x="4474599" y="1053657"/>
                </a:lnTo>
                <a:lnTo>
                  <a:pt x="4259765" y="1053657"/>
                </a:lnTo>
                <a:lnTo>
                  <a:pt x="4259765" y="1054378"/>
                </a:lnTo>
                <a:lnTo>
                  <a:pt x="4259765" y="1287546"/>
                </a:lnTo>
                <a:lnTo>
                  <a:pt x="4259766" y="1287546"/>
                </a:lnTo>
                <a:lnTo>
                  <a:pt x="4259766" y="1443813"/>
                </a:lnTo>
                <a:lnTo>
                  <a:pt x="3323766" y="1443813"/>
                </a:lnTo>
                <a:lnTo>
                  <a:pt x="3323766" y="1440000"/>
                </a:lnTo>
                <a:lnTo>
                  <a:pt x="3314221" y="1440000"/>
                </a:lnTo>
                <a:lnTo>
                  <a:pt x="3314221" y="156989"/>
                </a:lnTo>
                <a:lnTo>
                  <a:pt x="1737874" y="156989"/>
                </a:lnTo>
                <a:lnTo>
                  <a:pt x="1737874" y="788557"/>
                </a:lnTo>
                <a:lnTo>
                  <a:pt x="2523537" y="788557"/>
                </a:lnTo>
                <a:lnTo>
                  <a:pt x="2523537" y="1730486"/>
                </a:lnTo>
                <a:lnTo>
                  <a:pt x="1732853" y="1730486"/>
                </a:lnTo>
                <a:lnTo>
                  <a:pt x="1726872" y="1730486"/>
                </a:lnTo>
                <a:lnTo>
                  <a:pt x="1726872" y="2519042"/>
                </a:lnTo>
                <a:lnTo>
                  <a:pt x="784942" y="2519042"/>
                </a:lnTo>
                <a:lnTo>
                  <a:pt x="784942" y="1734100"/>
                </a:lnTo>
                <a:lnTo>
                  <a:pt x="162970" y="1734100"/>
                </a:lnTo>
                <a:lnTo>
                  <a:pt x="162970" y="3307598"/>
                </a:lnTo>
                <a:lnTo>
                  <a:pt x="1446703" y="3307598"/>
                </a:lnTo>
                <a:lnTo>
                  <a:pt x="1446703" y="3317142"/>
                </a:lnTo>
                <a:lnTo>
                  <a:pt x="1450516" y="3317142"/>
                </a:lnTo>
                <a:lnTo>
                  <a:pt x="1450516" y="4096154"/>
                </a:lnTo>
                <a:lnTo>
                  <a:pt x="1450516" y="4253142"/>
                </a:lnTo>
                <a:lnTo>
                  <a:pt x="1294249" y="4253142"/>
                </a:lnTo>
                <a:lnTo>
                  <a:pt x="1061080" y="4253142"/>
                </a:lnTo>
                <a:lnTo>
                  <a:pt x="1060359" y="4253142"/>
                </a:lnTo>
                <a:lnTo>
                  <a:pt x="1060359" y="4467976"/>
                </a:lnTo>
                <a:lnTo>
                  <a:pt x="1061080" y="4467976"/>
                </a:lnTo>
                <a:lnTo>
                  <a:pt x="1061080" y="4624964"/>
                </a:lnTo>
                <a:lnTo>
                  <a:pt x="162970" y="4624964"/>
                </a:lnTo>
                <a:lnTo>
                  <a:pt x="162970" y="5416741"/>
                </a:lnTo>
                <a:lnTo>
                  <a:pt x="6703" y="5416741"/>
                </a:lnTo>
                <a:lnTo>
                  <a:pt x="6703" y="4473541"/>
                </a:lnTo>
                <a:lnTo>
                  <a:pt x="17080" y="4473541"/>
                </a:lnTo>
                <a:lnTo>
                  <a:pt x="17080" y="4467976"/>
                </a:lnTo>
                <a:lnTo>
                  <a:pt x="904092" y="4467976"/>
                </a:lnTo>
                <a:lnTo>
                  <a:pt x="904092" y="4253142"/>
                </a:lnTo>
                <a:lnTo>
                  <a:pt x="730516" y="4253142"/>
                </a:lnTo>
                <a:lnTo>
                  <a:pt x="426548" y="4253142"/>
                </a:lnTo>
                <a:lnTo>
                  <a:pt x="426548" y="3618610"/>
                </a:lnTo>
                <a:lnTo>
                  <a:pt x="1061080" y="3618610"/>
                </a:lnTo>
                <a:lnTo>
                  <a:pt x="1061080" y="4096154"/>
                </a:lnTo>
                <a:lnTo>
                  <a:pt x="1294249" y="4096154"/>
                </a:lnTo>
                <a:lnTo>
                  <a:pt x="1294249" y="3464586"/>
                </a:lnTo>
                <a:lnTo>
                  <a:pt x="6703" y="3464586"/>
                </a:lnTo>
                <a:lnTo>
                  <a:pt x="6703" y="3449112"/>
                </a:lnTo>
                <a:lnTo>
                  <a:pt x="6703" y="3307598"/>
                </a:lnTo>
                <a:lnTo>
                  <a:pt x="6703" y="1734100"/>
                </a:lnTo>
                <a:lnTo>
                  <a:pt x="5981" y="1734100"/>
                </a:lnTo>
                <a:lnTo>
                  <a:pt x="5981" y="1577112"/>
                </a:lnTo>
                <a:lnTo>
                  <a:pt x="6703" y="1577112"/>
                </a:lnTo>
                <a:lnTo>
                  <a:pt x="162970" y="1577112"/>
                </a:lnTo>
                <a:lnTo>
                  <a:pt x="784942" y="1577112"/>
                </a:lnTo>
                <a:lnTo>
                  <a:pt x="790923" y="1577112"/>
                </a:lnTo>
                <a:lnTo>
                  <a:pt x="790923" y="941931"/>
                </a:lnTo>
                <a:lnTo>
                  <a:pt x="0" y="941931"/>
                </a:lnTo>
                <a:lnTo>
                  <a:pt x="0" y="1"/>
                </a:lnTo>
                <a:lnTo>
                  <a:pt x="941930" y="1"/>
                </a:lnTo>
                <a:lnTo>
                  <a:pt x="941930" y="788557"/>
                </a:lnTo>
                <a:lnTo>
                  <a:pt x="1581607" y="788557"/>
                </a:lnTo>
                <a:lnTo>
                  <a:pt x="1581607" y="156989"/>
                </a:lnTo>
                <a:lnTo>
                  <a:pt x="1581607" y="1"/>
                </a:lnTo>
                <a:lnTo>
                  <a:pt x="1581607" y="1"/>
                </a:lnTo>
                <a:lnTo>
                  <a:pt x="1737874" y="1"/>
                </a:lnTo>
                <a:lnTo>
                  <a:pt x="1737874" y="1"/>
                </a:lnTo>
                <a:lnTo>
                  <a:pt x="3314221" y="1"/>
                </a:lnTo>
                <a:close/>
              </a:path>
            </a:pathLst>
          </a:custGeom>
          <a:gradFill>
            <a:gsLst>
              <a:gs pos="53000">
                <a:schemeClr val="accent2"/>
              </a:gs>
              <a:gs pos="100000">
                <a:schemeClr val="accent2">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10" name="任意多边形 9"/>
          <p:cNvSpPr/>
          <p:nvPr/>
        </p:nvSpPr>
        <p:spPr bwMode="auto">
          <a:xfrm rot="10800000">
            <a:off x="6887179" y="3573651"/>
            <a:ext cx="336185" cy="445353"/>
          </a:xfrm>
          <a:custGeom>
            <a:avLst/>
            <a:gdLst>
              <a:gd name="connsiteX0" fmla="*/ 586469 w 5423364"/>
              <a:gd name="connsiteY0" fmla="*/ 3778531 h 5416741"/>
              <a:gd name="connsiteX1" fmla="*/ 586469 w 5423364"/>
              <a:gd name="connsiteY1" fmla="*/ 4093221 h 5416741"/>
              <a:gd name="connsiteX2" fmla="*/ 901159 w 5423364"/>
              <a:gd name="connsiteY2" fmla="*/ 4093221 h 5416741"/>
              <a:gd name="connsiteX3" fmla="*/ 901159 w 5423364"/>
              <a:gd name="connsiteY3" fmla="*/ 3778531 h 5416741"/>
              <a:gd name="connsiteX4" fmla="*/ 941931 w 5423364"/>
              <a:gd name="connsiteY4" fmla="*/ 1734100 h 5416741"/>
              <a:gd name="connsiteX5" fmla="*/ 941931 w 5423364"/>
              <a:gd name="connsiteY5" fmla="*/ 2362054 h 5416741"/>
              <a:gd name="connsiteX6" fmla="*/ 1569884 w 5423364"/>
              <a:gd name="connsiteY6" fmla="*/ 2362054 h 5416741"/>
              <a:gd name="connsiteX7" fmla="*/ 1569884 w 5423364"/>
              <a:gd name="connsiteY7" fmla="*/ 1734100 h 5416741"/>
              <a:gd name="connsiteX8" fmla="*/ 947912 w 5423364"/>
              <a:gd name="connsiteY8" fmla="*/ 945546 h 5416741"/>
              <a:gd name="connsiteX9" fmla="*/ 947912 w 5423364"/>
              <a:gd name="connsiteY9" fmla="*/ 1573498 h 5416741"/>
              <a:gd name="connsiteX10" fmla="*/ 1575865 w 5423364"/>
              <a:gd name="connsiteY10" fmla="*/ 1573498 h 5416741"/>
              <a:gd name="connsiteX11" fmla="*/ 1575865 w 5423364"/>
              <a:gd name="connsiteY11" fmla="*/ 945546 h 5416741"/>
              <a:gd name="connsiteX12" fmla="*/ 1738596 w 5423364"/>
              <a:gd name="connsiteY12" fmla="*/ 945546 h 5416741"/>
              <a:gd name="connsiteX13" fmla="*/ 1738596 w 5423364"/>
              <a:gd name="connsiteY13" fmla="*/ 1573498 h 5416741"/>
              <a:gd name="connsiteX14" fmla="*/ 2366549 w 5423364"/>
              <a:gd name="connsiteY14" fmla="*/ 1573498 h 5416741"/>
              <a:gd name="connsiteX15" fmla="*/ 2366549 w 5423364"/>
              <a:gd name="connsiteY15" fmla="*/ 945546 h 5416741"/>
              <a:gd name="connsiteX16" fmla="*/ 3785154 w 5423364"/>
              <a:gd name="connsiteY16" fmla="*/ 579766 h 5416741"/>
              <a:gd name="connsiteX17" fmla="*/ 3785154 w 5423364"/>
              <a:gd name="connsiteY17" fmla="*/ 894456 h 5416741"/>
              <a:gd name="connsiteX18" fmla="*/ 4099844 w 5423364"/>
              <a:gd name="connsiteY18" fmla="*/ 894456 h 5416741"/>
              <a:gd name="connsiteX19" fmla="*/ 4099844 w 5423364"/>
              <a:gd name="connsiteY19" fmla="*/ 579766 h 5416741"/>
              <a:gd name="connsiteX20" fmla="*/ 156988 w 5423364"/>
              <a:gd name="connsiteY20" fmla="*/ 156989 h 5416741"/>
              <a:gd name="connsiteX21" fmla="*/ 156988 w 5423364"/>
              <a:gd name="connsiteY21" fmla="*/ 784943 h 5416741"/>
              <a:gd name="connsiteX22" fmla="*/ 784942 w 5423364"/>
              <a:gd name="connsiteY22" fmla="*/ 784943 h 5416741"/>
              <a:gd name="connsiteX23" fmla="*/ 784942 w 5423364"/>
              <a:gd name="connsiteY23" fmla="*/ 156989 h 5416741"/>
              <a:gd name="connsiteX24" fmla="*/ 3314221 w 5423364"/>
              <a:gd name="connsiteY24" fmla="*/ 0 h 5416741"/>
              <a:gd name="connsiteX25" fmla="*/ 3471209 w 5423364"/>
              <a:gd name="connsiteY25" fmla="*/ 0 h 5416741"/>
              <a:gd name="connsiteX26" fmla="*/ 3471209 w 5423364"/>
              <a:gd name="connsiteY26" fmla="*/ 1287546 h 5416741"/>
              <a:gd name="connsiteX27" fmla="*/ 4102777 w 5423364"/>
              <a:gd name="connsiteY27" fmla="*/ 1287546 h 5416741"/>
              <a:gd name="connsiteX28" fmla="*/ 4102777 w 5423364"/>
              <a:gd name="connsiteY28" fmla="*/ 1054378 h 5416741"/>
              <a:gd name="connsiteX29" fmla="*/ 3625233 w 5423364"/>
              <a:gd name="connsiteY29" fmla="*/ 1054378 h 5416741"/>
              <a:gd name="connsiteX30" fmla="*/ 3625233 w 5423364"/>
              <a:gd name="connsiteY30" fmla="*/ 419845 h 5416741"/>
              <a:gd name="connsiteX31" fmla="*/ 4259765 w 5423364"/>
              <a:gd name="connsiteY31" fmla="*/ 419845 h 5416741"/>
              <a:gd name="connsiteX32" fmla="*/ 4259765 w 5423364"/>
              <a:gd name="connsiteY32" fmla="*/ 723813 h 5416741"/>
              <a:gd name="connsiteX33" fmla="*/ 4259765 w 5423364"/>
              <a:gd name="connsiteY33" fmla="*/ 897390 h 5416741"/>
              <a:gd name="connsiteX34" fmla="*/ 4474599 w 5423364"/>
              <a:gd name="connsiteY34" fmla="*/ 897390 h 5416741"/>
              <a:gd name="connsiteX35" fmla="*/ 4474599 w 5423364"/>
              <a:gd name="connsiteY35" fmla="*/ 10377 h 5416741"/>
              <a:gd name="connsiteX36" fmla="*/ 4480164 w 5423364"/>
              <a:gd name="connsiteY36" fmla="*/ 10377 h 5416741"/>
              <a:gd name="connsiteX37" fmla="*/ 4480164 w 5423364"/>
              <a:gd name="connsiteY37" fmla="*/ 1 h 5416741"/>
              <a:gd name="connsiteX38" fmla="*/ 5423364 w 5423364"/>
              <a:gd name="connsiteY38" fmla="*/ 1 h 5416741"/>
              <a:gd name="connsiteX39" fmla="*/ 5423364 w 5423364"/>
              <a:gd name="connsiteY39" fmla="*/ 156268 h 5416741"/>
              <a:gd name="connsiteX40" fmla="*/ 4631587 w 5423364"/>
              <a:gd name="connsiteY40" fmla="*/ 156268 h 5416741"/>
              <a:gd name="connsiteX41" fmla="*/ 4631587 w 5423364"/>
              <a:gd name="connsiteY41" fmla="*/ 1054377 h 5416741"/>
              <a:gd name="connsiteX42" fmla="*/ 4474599 w 5423364"/>
              <a:gd name="connsiteY42" fmla="*/ 1054377 h 5416741"/>
              <a:gd name="connsiteX43" fmla="*/ 4474599 w 5423364"/>
              <a:gd name="connsiteY43" fmla="*/ 1053657 h 5416741"/>
              <a:gd name="connsiteX44" fmla="*/ 4259765 w 5423364"/>
              <a:gd name="connsiteY44" fmla="*/ 1053657 h 5416741"/>
              <a:gd name="connsiteX45" fmla="*/ 4259765 w 5423364"/>
              <a:gd name="connsiteY45" fmla="*/ 1054378 h 5416741"/>
              <a:gd name="connsiteX46" fmla="*/ 4259765 w 5423364"/>
              <a:gd name="connsiteY46" fmla="*/ 1287546 h 5416741"/>
              <a:gd name="connsiteX47" fmla="*/ 4259766 w 5423364"/>
              <a:gd name="connsiteY47" fmla="*/ 1287546 h 5416741"/>
              <a:gd name="connsiteX48" fmla="*/ 4259766 w 5423364"/>
              <a:gd name="connsiteY48" fmla="*/ 1443813 h 5416741"/>
              <a:gd name="connsiteX49" fmla="*/ 3323766 w 5423364"/>
              <a:gd name="connsiteY49" fmla="*/ 1443813 h 5416741"/>
              <a:gd name="connsiteX50" fmla="*/ 3323766 w 5423364"/>
              <a:gd name="connsiteY50" fmla="*/ 1440000 h 5416741"/>
              <a:gd name="connsiteX51" fmla="*/ 3314221 w 5423364"/>
              <a:gd name="connsiteY51" fmla="*/ 1440000 h 5416741"/>
              <a:gd name="connsiteX52" fmla="*/ 3314221 w 5423364"/>
              <a:gd name="connsiteY52" fmla="*/ 156989 h 5416741"/>
              <a:gd name="connsiteX53" fmla="*/ 1737874 w 5423364"/>
              <a:gd name="connsiteY53" fmla="*/ 156989 h 5416741"/>
              <a:gd name="connsiteX54" fmla="*/ 1737874 w 5423364"/>
              <a:gd name="connsiteY54" fmla="*/ 788557 h 5416741"/>
              <a:gd name="connsiteX55" fmla="*/ 2523537 w 5423364"/>
              <a:gd name="connsiteY55" fmla="*/ 788557 h 5416741"/>
              <a:gd name="connsiteX56" fmla="*/ 2523537 w 5423364"/>
              <a:gd name="connsiteY56" fmla="*/ 1730486 h 5416741"/>
              <a:gd name="connsiteX57" fmla="*/ 1732853 w 5423364"/>
              <a:gd name="connsiteY57" fmla="*/ 1730486 h 5416741"/>
              <a:gd name="connsiteX58" fmla="*/ 1726872 w 5423364"/>
              <a:gd name="connsiteY58" fmla="*/ 1730486 h 5416741"/>
              <a:gd name="connsiteX59" fmla="*/ 1726872 w 5423364"/>
              <a:gd name="connsiteY59" fmla="*/ 2519042 h 5416741"/>
              <a:gd name="connsiteX60" fmla="*/ 784942 w 5423364"/>
              <a:gd name="connsiteY60" fmla="*/ 2519042 h 5416741"/>
              <a:gd name="connsiteX61" fmla="*/ 784942 w 5423364"/>
              <a:gd name="connsiteY61" fmla="*/ 1734100 h 5416741"/>
              <a:gd name="connsiteX62" fmla="*/ 162970 w 5423364"/>
              <a:gd name="connsiteY62" fmla="*/ 1734100 h 5416741"/>
              <a:gd name="connsiteX63" fmla="*/ 162970 w 5423364"/>
              <a:gd name="connsiteY63" fmla="*/ 3307598 h 5416741"/>
              <a:gd name="connsiteX64" fmla="*/ 1446703 w 5423364"/>
              <a:gd name="connsiteY64" fmla="*/ 3307598 h 5416741"/>
              <a:gd name="connsiteX65" fmla="*/ 1446703 w 5423364"/>
              <a:gd name="connsiteY65" fmla="*/ 3317142 h 5416741"/>
              <a:gd name="connsiteX66" fmla="*/ 1450516 w 5423364"/>
              <a:gd name="connsiteY66" fmla="*/ 3317142 h 5416741"/>
              <a:gd name="connsiteX67" fmla="*/ 1450516 w 5423364"/>
              <a:gd name="connsiteY67" fmla="*/ 4096154 h 5416741"/>
              <a:gd name="connsiteX68" fmla="*/ 1450516 w 5423364"/>
              <a:gd name="connsiteY68" fmla="*/ 4253142 h 5416741"/>
              <a:gd name="connsiteX69" fmla="*/ 1294249 w 5423364"/>
              <a:gd name="connsiteY69" fmla="*/ 4253142 h 5416741"/>
              <a:gd name="connsiteX70" fmla="*/ 1061080 w 5423364"/>
              <a:gd name="connsiteY70" fmla="*/ 4253142 h 5416741"/>
              <a:gd name="connsiteX71" fmla="*/ 1060359 w 5423364"/>
              <a:gd name="connsiteY71" fmla="*/ 4253142 h 5416741"/>
              <a:gd name="connsiteX72" fmla="*/ 1060359 w 5423364"/>
              <a:gd name="connsiteY72" fmla="*/ 4467976 h 5416741"/>
              <a:gd name="connsiteX73" fmla="*/ 1061080 w 5423364"/>
              <a:gd name="connsiteY73" fmla="*/ 4467976 h 5416741"/>
              <a:gd name="connsiteX74" fmla="*/ 1061080 w 5423364"/>
              <a:gd name="connsiteY74" fmla="*/ 4624964 h 5416741"/>
              <a:gd name="connsiteX75" fmla="*/ 162970 w 5423364"/>
              <a:gd name="connsiteY75" fmla="*/ 4624964 h 5416741"/>
              <a:gd name="connsiteX76" fmla="*/ 162970 w 5423364"/>
              <a:gd name="connsiteY76" fmla="*/ 5416741 h 5416741"/>
              <a:gd name="connsiteX77" fmla="*/ 6703 w 5423364"/>
              <a:gd name="connsiteY77" fmla="*/ 5416741 h 5416741"/>
              <a:gd name="connsiteX78" fmla="*/ 6703 w 5423364"/>
              <a:gd name="connsiteY78" fmla="*/ 4473541 h 5416741"/>
              <a:gd name="connsiteX79" fmla="*/ 17080 w 5423364"/>
              <a:gd name="connsiteY79" fmla="*/ 4473541 h 5416741"/>
              <a:gd name="connsiteX80" fmla="*/ 17080 w 5423364"/>
              <a:gd name="connsiteY80" fmla="*/ 4467976 h 5416741"/>
              <a:gd name="connsiteX81" fmla="*/ 904092 w 5423364"/>
              <a:gd name="connsiteY81" fmla="*/ 4467976 h 5416741"/>
              <a:gd name="connsiteX82" fmla="*/ 904092 w 5423364"/>
              <a:gd name="connsiteY82" fmla="*/ 4253142 h 5416741"/>
              <a:gd name="connsiteX83" fmla="*/ 730516 w 5423364"/>
              <a:gd name="connsiteY83" fmla="*/ 4253142 h 5416741"/>
              <a:gd name="connsiteX84" fmla="*/ 426548 w 5423364"/>
              <a:gd name="connsiteY84" fmla="*/ 4253142 h 5416741"/>
              <a:gd name="connsiteX85" fmla="*/ 426548 w 5423364"/>
              <a:gd name="connsiteY85" fmla="*/ 3618610 h 5416741"/>
              <a:gd name="connsiteX86" fmla="*/ 1061080 w 5423364"/>
              <a:gd name="connsiteY86" fmla="*/ 3618610 h 5416741"/>
              <a:gd name="connsiteX87" fmla="*/ 1061080 w 5423364"/>
              <a:gd name="connsiteY87" fmla="*/ 4096154 h 5416741"/>
              <a:gd name="connsiteX88" fmla="*/ 1294249 w 5423364"/>
              <a:gd name="connsiteY88" fmla="*/ 4096154 h 5416741"/>
              <a:gd name="connsiteX89" fmla="*/ 1294249 w 5423364"/>
              <a:gd name="connsiteY89" fmla="*/ 3464586 h 5416741"/>
              <a:gd name="connsiteX90" fmla="*/ 6703 w 5423364"/>
              <a:gd name="connsiteY90" fmla="*/ 3464586 h 5416741"/>
              <a:gd name="connsiteX91" fmla="*/ 6703 w 5423364"/>
              <a:gd name="connsiteY91" fmla="*/ 3449112 h 5416741"/>
              <a:gd name="connsiteX92" fmla="*/ 6703 w 5423364"/>
              <a:gd name="connsiteY92" fmla="*/ 3307598 h 5416741"/>
              <a:gd name="connsiteX93" fmla="*/ 6703 w 5423364"/>
              <a:gd name="connsiteY93" fmla="*/ 1734100 h 5416741"/>
              <a:gd name="connsiteX94" fmla="*/ 5981 w 5423364"/>
              <a:gd name="connsiteY94" fmla="*/ 1734100 h 5416741"/>
              <a:gd name="connsiteX95" fmla="*/ 5981 w 5423364"/>
              <a:gd name="connsiteY95" fmla="*/ 1577112 h 5416741"/>
              <a:gd name="connsiteX96" fmla="*/ 6703 w 5423364"/>
              <a:gd name="connsiteY96" fmla="*/ 1577112 h 5416741"/>
              <a:gd name="connsiteX97" fmla="*/ 162970 w 5423364"/>
              <a:gd name="connsiteY97" fmla="*/ 1577112 h 5416741"/>
              <a:gd name="connsiteX98" fmla="*/ 784942 w 5423364"/>
              <a:gd name="connsiteY98" fmla="*/ 1577112 h 5416741"/>
              <a:gd name="connsiteX99" fmla="*/ 790923 w 5423364"/>
              <a:gd name="connsiteY99" fmla="*/ 1577112 h 5416741"/>
              <a:gd name="connsiteX100" fmla="*/ 790923 w 5423364"/>
              <a:gd name="connsiteY100" fmla="*/ 941931 h 5416741"/>
              <a:gd name="connsiteX101" fmla="*/ 0 w 5423364"/>
              <a:gd name="connsiteY101" fmla="*/ 941931 h 5416741"/>
              <a:gd name="connsiteX102" fmla="*/ 0 w 5423364"/>
              <a:gd name="connsiteY102" fmla="*/ 1 h 5416741"/>
              <a:gd name="connsiteX103" fmla="*/ 941930 w 5423364"/>
              <a:gd name="connsiteY103" fmla="*/ 1 h 5416741"/>
              <a:gd name="connsiteX104" fmla="*/ 941930 w 5423364"/>
              <a:gd name="connsiteY104" fmla="*/ 788557 h 5416741"/>
              <a:gd name="connsiteX105" fmla="*/ 1581607 w 5423364"/>
              <a:gd name="connsiteY105" fmla="*/ 788557 h 5416741"/>
              <a:gd name="connsiteX106" fmla="*/ 1581607 w 5423364"/>
              <a:gd name="connsiteY106" fmla="*/ 156989 h 5416741"/>
              <a:gd name="connsiteX107" fmla="*/ 1581607 w 5423364"/>
              <a:gd name="connsiteY107" fmla="*/ 1 h 5416741"/>
              <a:gd name="connsiteX108" fmla="*/ 1581607 w 5423364"/>
              <a:gd name="connsiteY108" fmla="*/ 1 h 5416741"/>
              <a:gd name="connsiteX109" fmla="*/ 1737874 w 5423364"/>
              <a:gd name="connsiteY109" fmla="*/ 1 h 5416741"/>
              <a:gd name="connsiteX110" fmla="*/ 1737874 w 5423364"/>
              <a:gd name="connsiteY110" fmla="*/ 1 h 5416741"/>
              <a:gd name="connsiteX111" fmla="*/ 3314221 w 5423364"/>
              <a:gd name="connsiteY111" fmla="*/ 1 h 541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23364" h="5416741">
                <a:moveTo>
                  <a:pt x="586469" y="3778531"/>
                </a:moveTo>
                <a:lnTo>
                  <a:pt x="586469" y="4093221"/>
                </a:lnTo>
                <a:lnTo>
                  <a:pt x="901159" y="4093221"/>
                </a:lnTo>
                <a:lnTo>
                  <a:pt x="901159" y="3778531"/>
                </a:lnTo>
                <a:close/>
                <a:moveTo>
                  <a:pt x="941931" y="1734100"/>
                </a:moveTo>
                <a:lnTo>
                  <a:pt x="941931" y="2362054"/>
                </a:lnTo>
                <a:lnTo>
                  <a:pt x="1569884" y="2362054"/>
                </a:lnTo>
                <a:lnTo>
                  <a:pt x="1569884" y="1734100"/>
                </a:lnTo>
                <a:close/>
                <a:moveTo>
                  <a:pt x="947912" y="945546"/>
                </a:moveTo>
                <a:lnTo>
                  <a:pt x="947912" y="1573498"/>
                </a:lnTo>
                <a:lnTo>
                  <a:pt x="1575865" y="1573498"/>
                </a:lnTo>
                <a:lnTo>
                  <a:pt x="1575865" y="945546"/>
                </a:lnTo>
                <a:close/>
                <a:moveTo>
                  <a:pt x="1738596" y="945546"/>
                </a:moveTo>
                <a:lnTo>
                  <a:pt x="1738596" y="1573498"/>
                </a:lnTo>
                <a:lnTo>
                  <a:pt x="2366549" y="1573498"/>
                </a:lnTo>
                <a:lnTo>
                  <a:pt x="2366549" y="945546"/>
                </a:lnTo>
                <a:close/>
                <a:moveTo>
                  <a:pt x="3785154" y="579766"/>
                </a:moveTo>
                <a:lnTo>
                  <a:pt x="3785154" y="894456"/>
                </a:lnTo>
                <a:lnTo>
                  <a:pt x="4099844" y="894456"/>
                </a:lnTo>
                <a:lnTo>
                  <a:pt x="4099844" y="579766"/>
                </a:lnTo>
                <a:close/>
                <a:moveTo>
                  <a:pt x="156988" y="156989"/>
                </a:moveTo>
                <a:lnTo>
                  <a:pt x="156988" y="784943"/>
                </a:lnTo>
                <a:lnTo>
                  <a:pt x="784942" y="784943"/>
                </a:lnTo>
                <a:lnTo>
                  <a:pt x="784942" y="156989"/>
                </a:lnTo>
                <a:close/>
                <a:moveTo>
                  <a:pt x="3314221" y="0"/>
                </a:moveTo>
                <a:lnTo>
                  <a:pt x="3471209" y="0"/>
                </a:lnTo>
                <a:lnTo>
                  <a:pt x="3471209" y="1287546"/>
                </a:lnTo>
                <a:lnTo>
                  <a:pt x="4102777" y="1287546"/>
                </a:lnTo>
                <a:lnTo>
                  <a:pt x="4102777" y="1054378"/>
                </a:lnTo>
                <a:lnTo>
                  <a:pt x="3625233" y="1054378"/>
                </a:lnTo>
                <a:lnTo>
                  <a:pt x="3625233" y="419845"/>
                </a:lnTo>
                <a:lnTo>
                  <a:pt x="4259765" y="419845"/>
                </a:lnTo>
                <a:lnTo>
                  <a:pt x="4259765" y="723813"/>
                </a:lnTo>
                <a:lnTo>
                  <a:pt x="4259765" y="897390"/>
                </a:lnTo>
                <a:lnTo>
                  <a:pt x="4474599" y="897390"/>
                </a:lnTo>
                <a:lnTo>
                  <a:pt x="4474599" y="10377"/>
                </a:lnTo>
                <a:lnTo>
                  <a:pt x="4480164" y="10377"/>
                </a:lnTo>
                <a:lnTo>
                  <a:pt x="4480164" y="1"/>
                </a:lnTo>
                <a:lnTo>
                  <a:pt x="5423364" y="1"/>
                </a:lnTo>
                <a:lnTo>
                  <a:pt x="5423364" y="156268"/>
                </a:lnTo>
                <a:lnTo>
                  <a:pt x="4631587" y="156268"/>
                </a:lnTo>
                <a:lnTo>
                  <a:pt x="4631587" y="1054377"/>
                </a:lnTo>
                <a:lnTo>
                  <a:pt x="4474599" y="1054377"/>
                </a:lnTo>
                <a:lnTo>
                  <a:pt x="4474599" y="1053657"/>
                </a:lnTo>
                <a:lnTo>
                  <a:pt x="4259765" y="1053657"/>
                </a:lnTo>
                <a:lnTo>
                  <a:pt x="4259765" y="1054378"/>
                </a:lnTo>
                <a:lnTo>
                  <a:pt x="4259765" y="1287546"/>
                </a:lnTo>
                <a:lnTo>
                  <a:pt x="4259766" y="1287546"/>
                </a:lnTo>
                <a:lnTo>
                  <a:pt x="4259766" y="1443813"/>
                </a:lnTo>
                <a:lnTo>
                  <a:pt x="3323766" y="1443813"/>
                </a:lnTo>
                <a:lnTo>
                  <a:pt x="3323766" y="1440000"/>
                </a:lnTo>
                <a:lnTo>
                  <a:pt x="3314221" y="1440000"/>
                </a:lnTo>
                <a:lnTo>
                  <a:pt x="3314221" y="156989"/>
                </a:lnTo>
                <a:lnTo>
                  <a:pt x="1737874" y="156989"/>
                </a:lnTo>
                <a:lnTo>
                  <a:pt x="1737874" y="788557"/>
                </a:lnTo>
                <a:lnTo>
                  <a:pt x="2523537" y="788557"/>
                </a:lnTo>
                <a:lnTo>
                  <a:pt x="2523537" y="1730486"/>
                </a:lnTo>
                <a:lnTo>
                  <a:pt x="1732853" y="1730486"/>
                </a:lnTo>
                <a:lnTo>
                  <a:pt x="1726872" y="1730486"/>
                </a:lnTo>
                <a:lnTo>
                  <a:pt x="1726872" y="2519042"/>
                </a:lnTo>
                <a:lnTo>
                  <a:pt x="784942" y="2519042"/>
                </a:lnTo>
                <a:lnTo>
                  <a:pt x="784942" y="1734100"/>
                </a:lnTo>
                <a:lnTo>
                  <a:pt x="162970" y="1734100"/>
                </a:lnTo>
                <a:lnTo>
                  <a:pt x="162970" y="3307598"/>
                </a:lnTo>
                <a:lnTo>
                  <a:pt x="1446703" y="3307598"/>
                </a:lnTo>
                <a:lnTo>
                  <a:pt x="1446703" y="3317142"/>
                </a:lnTo>
                <a:lnTo>
                  <a:pt x="1450516" y="3317142"/>
                </a:lnTo>
                <a:lnTo>
                  <a:pt x="1450516" y="4096154"/>
                </a:lnTo>
                <a:lnTo>
                  <a:pt x="1450516" y="4253142"/>
                </a:lnTo>
                <a:lnTo>
                  <a:pt x="1294249" y="4253142"/>
                </a:lnTo>
                <a:lnTo>
                  <a:pt x="1061080" y="4253142"/>
                </a:lnTo>
                <a:lnTo>
                  <a:pt x="1060359" y="4253142"/>
                </a:lnTo>
                <a:lnTo>
                  <a:pt x="1060359" y="4467976"/>
                </a:lnTo>
                <a:lnTo>
                  <a:pt x="1061080" y="4467976"/>
                </a:lnTo>
                <a:lnTo>
                  <a:pt x="1061080" y="4624964"/>
                </a:lnTo>
                <a:lnTo>
                  <a:pt x="162970" y="4624964"/>
                </a:lnTo>
                <a:lnTo>
                  <a:pt x="162970" y="5416741"/>
                </a:lnTo>
                <a:lnTo>
                  <a:pt x="6703" y="5416741"/>
                </a:lnTo>
                <a:lnTo>
                  <a:pt x="6703" y="4473541"/>
                </a:lnTo>
                <a:lnTo>
                  <a:pt x="17080" y="4473541"/>
                </a:lnTo>
                <a:lnTo>
                  <a:pt x="17080" y="4467976"/>
                </a:lnTo>
                <a:lnTo>
                  <a:pt x="904092" y="4467976"/>
                </a:lnTo>
                <a:lnTo>
                  <a:pt x="904092" y="4253142"/>
                </a:lnTo>
                <a:lnTo>
                  <a:pt x="730516" y="4253142"/>
                </a:lnTo>
                <a:lnTo>
                  <a:pt x="426548" y="4253142"/>
                </a:lnTo>
                <a:lnTo>
                  <a:pt x="426548" y="3618610"/>
                </a:lnTo>
                <a:lnTo>
                  <a:pt x="1061080" y="3618610"/>
                </a:lnTo>
                <a:lnTo>
                  <a:pt x="1061080" y="4096154"/>
                </a:lnTo>
                <a:lnTo>
                  <a:pt x="1294249" y="4096154"/>
                </a:lnTo>
                <a:lnTo>
                  <a:pt x="1294249" y="3464586"/>
                </a:lnTo>
                <a:lnTo>
                  <a:pt x="6703" y="3464586"/>
                </a:lnTo>
                <a:lnTo>
                  <a:pt x="6703" y="3449112"/>
                </a:lnTo>
                <a:lnTo>
                  <a:pt x="6703" y="3307598"/>
                </a:lnTo>
                <a:lnTo>
                  <a:pt x="6703" y="1734100"/>
                </a:lnTo>
                <a:lnTo>
                  <a:pt x="5981" y="1734100"/>
                </a:lnTo>
                <a:lnTo>
                  <a:pt x="5981" y="1577112"/>
                </a:lnTo>
                <a:lnTo>
                  <a:pt x="6703" y="1577112"/>
                </a:lnTo>
                <a:lnTo>
                  <a:pt x="162970" y="1577112"/>
                </a:lnTo>
                <a:lnTo>
                  <a:pt x="784942" y="1577112"/>
                </a:lnTo>
                <a:lnTo>
                  <a:pt x="790923" y="1577112"/>
                </a:lnTo>
                <a:lnTo>
                  <a:pt x="790923" y="941931"/>
                </a:lnTo>
                <a:lnTo>
                  <a:pt x="0" y="941931"/>
                </a:lnTo>
                <a:lnTo>
                  <a:pt x="0" y="1"/>
                </a:lnTo>
                <a:lnTo>
                  <a:pt x="941930" y="1"/>
                </a:lnTo>
                <a:lnTo>
                  <a:pt x="941930" y="788557"/>
                </a:lnTo>
                <a:lnTo>
                  <a:pt x="1581607" y="788557"/>
                </a:lnTo>
                <a:lnTo>
                  <a:pt x="1581607" y="156989"/>
                </a:lnTo>
                <a:lnTo>
                  <a:pt x="1581607" y="1"/>
                </a:lnTo>
                <a:lnTo>
                  <a:pt x="1581607" y="1"/>
                </a:lnTo>
                <a:lnTo>
                  <a:pt x="1737874" y="1"/>
                </a:lnTo>
                <a:lnTo>
                  <a:pt x="1737874" y="1"/>
                </a:lnTo>
                <a:lnTo>
                  <a:pt x="3314221" y="1"/>
                </a:lnTo>
                <a:close/>
              </a:path>
            </a:pathLst>
          </a:custGeom>
          <a:gradFill flip="none" rotWithShape="1">
            <a:gsLst>
              <a:gs pos="53000">
                <a:schemeClr val="accent2"/>
              </a:gs>
              <a:gs pos="100000">
                <a:schemeClr val="accent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11" name="椭圆 10"/>
          <p:cNvSpPr/>
          <p:nvPr/>
        </p:nvSpPr>
        <p:spPr bwMode="auto">
          <a:xfrm>
            <a:off x="3608031" y="3024189"/>
            <a:ext cx="2095529" cy="162107"/>
          </a:xfrm>
          <a:prstGeom prst="ellipse">
            <a:avLst/>
          </a:prstGeom>
          <a:gradFill flip="none" rotWithShape="1">
            <a:gsLst>
              <a:gs pos="35000">
                <a:srgbClr val="FEF6E2">
                  <a:alpha val="60000"/>
                </a:srgbClr>
              </a:gs>
              <a:gs pos="100000">
                <a:srgbClr val="E1F8F6">
                  <a:alpha val="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000">
              <a:solidFill>
                <a:prstClr val="white"/>
              </a:solidFill>
            </a:endParaRPr>
          </a:p>
        </p:txBody>
      </p:sp>
      <p:sp>
        <p:nvSpPr>
          <p:cNvPr id="12" name="椭圆 11"/>
          <p:cNvSpPr/>
          <p:nvPr/>
        </p:nvSpPr>
        <p:spPr bwMode="auto">
          <a:xfrm>
            <a:off x="2542527" y="4009568"/>
            <a:ext cx="3780509" cy="295732"/>
          </a:xfrm>
          <a:prstGeom prst="ellipse">
            <a:avLst/>
          </a:prstGeom>
          <a:gradFill flip="none" rotWithShape="1">
            <a:gsLst>
              <a:gs pos="35000">
                <a:srgbClr val="FEF6E2">
                  <a:alpha val="60000"/>
                </a:srgbClr>
              </a:gs>
              <a:gs pos="100000">
                <a:srgbClr val="E1F8F6">
                  <a:alpha val="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sz="2000">
              <a:solidFill>
                <a:prstClr val="white"/>
              </a:solidFill>
            </a:endParaRPr>
          </a:p>
        </p:txBody>
      </p:sp>
      <p:sp>
        <p:nvSpPr>
          <p:cNvPr id="2" name="标题 1"/>
          <p:cNvSpPr>
            <a:spLocks noGrp="1"/>
          </p:cNvSpPr>
          <p:nvPr>
            <p:ph type="title"/>
          </p:nvPr>
        </p:nvSpPr>
        <p:spPr>
          <a:xfrm>
            <a:off x="1924672" y="3186295"/>
            <a:ext cx="5339900" cy="867410"/>
          </a:xfrm>
        </p:spPr>
        <p:txBody>
          <a:bodyPr anchor="ctr" anchorCtr="0">
            <a:normAutofit/>
          </a:bodyPr>
          <a:lstStyle>
            <a:lvl1pPr algn="ctr">
              <a:defRPr sz="3600">
                <a:solidFill>
                  <a:schemeClr val="accent2"/>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1924672" y="4105600"/>
            <a:ext cx="5339900" cy="754188"/>
          </a:xfrm>
        </p:spPr>
        <p:txBody>
          <a:bodyPr>
            <a:normAutofit/>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2" y="1681163"/>
            <a:ext cx="3868340"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29150" y="1681163"/>
            <a:ext cx="3887391"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8" name="页脚占位符 7"/>
          <p:cNvSpPr>
            <a:spLocks noGrp="1"/>
          </p:cNvSpPr>
          <p:nvPr>
            <p:ph type="ftr" sz="quarter" idx="11"/>
          </p:nvPr>
        </p:nvSpPr>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
        <p:nvSpPr>
          <p:cNvPr id="10" name="标题 9"/>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51660" y="4430044"/>
            <a:ext cx="6640680" cy="1329072"/>
          </a:xfrm>
        </p:spPr>
        <p:txBody>
          <a:bodyPr anchor="b" anchorCtr="0">
            <a:normAutofit/>
          </a:bodyPr>
          <a:lstStyle>
            <a:lvl1pPr algn="ctr">
              <a:defRPr sz="5400"/>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18937" y="709362"/>
            <a:ext cx="3123900" cy="1518902"/>
          </a:xfrm>
        </p:spPr>
        <p:txBody>
          <a:bodyPr anchor="t" anchorCtr="0"/>
          <a:lstStyle>
            <a:lvl1pPr>
              <a:defRPr sz="3200"/>
            </a:lvl1pPr>
          </a:lstStyle>
          <a:p>
            <a:r>
              <a:rPr lang="zh-CN" altLang="en-US" dirty="0" smtClean="0"/>
              <a:t>单击此处编辑母版标题样式</a:t>
            </a:r>
            <a:endParaRPr lang="zh-CN" altLang="en-US" dirty="0"/>
          </a:p>
        </p:txBody>
      </p:sp>
      <p:sp>
        <p:nvSpPr>
          <p:cNvPr id="3" name="图片占位符 2"/>
          <p:cNvSpPr>
            <a:spLocks noGrp="1" noChangeAspect="1"/>
          </p:cNvSpPr>
          <p:nvPr>
            <p:ph type="pic" idx="1"/>
          </p:nvPr>
        </p:nvSpPr>
        <p:spPr>
          <a:xfrm>
            <a:off x="4378287" y="709362"/>
            <a:ext cx="4137063" cy="48305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120127" y="2232108"/>
            <a:ext cx="3123900" cy="331603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black"/>
                </a:solidFill>
              </a:rPr>
              <a:pPr/>
              <a:t>2017/9/9 Saturday</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842" y="657726"/>
            <a:ext cx="1308434" cy="551923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59718" y="657726"/>
            <a:ext cx="5955632" cy="551923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1071562" y="451603"/>
            <a:ext cx="7443788" cy="928019"/>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custDataLst>
              <p:tags r:id="rId13"/>
            </p:custDataLst>
          </p:nvPr>
        </p:nvSpPr>
        <p:spPr>
          <a:xfrm>
            <a:off x="1071562" y="1588169"/>
            <a:ext cx="7443788" cy="4588795"/>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l">
              <a:defRPr sz="1200">
                <a:solidFill>
                  <a:schemeClr val="tx1"/>
                </a:solidFill>
              </a:defRPr>
            </a:lvl1pPr>
          </a:lstStyle>
          <a:p>
            <a:fld id="{15BB4C91-A4CA-4EBE-8AF8-1DBB3ECEA669}" type="datetimeFigureOut">
              <a:rPr lang="zh-CN" altLang="en-US" smtClean="0">
                <a:solidFill>
                  <a:prstClr val="black"/>
                </a:solidFill>
              </a:rPr>
              <a:pPr/>
              <a:t>2017/9/9 Saturday</a:t>
            </a:fld>
            <a:endParaRPr lang="zh-CN" altLang="en-US" dirty="0">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tx1"/>
                </a:solidFill>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r">
              <a:defRPr sz="1200">
                <a:solidFill>
                  <a:schemeClr val="tx1"/>
                </a:solidFill>
              </a:defRPr>
            </a:lvl1pPr>
          </a:lstStyle>
          <a:p>
            <a:fld id="{2654D154-DEB9-4DCD-801B-B3341D74A27F}" type="slidenum">
              <a:rPr lang="zh-CN" altLang="en-US" smtClean="0">
                <a:solidFill>
                  <a:prstClr val="black"/>
                </a:solidFill>
              </a:rPr>
              <a:pPr/>
              <a:t>‹#›</a:t>
            </a:fld>
            <a:endParaRPr lang="zh-CN" altLang="en-US">
              <a:solidFill>
                <a:prstClr val="black"/>
              </a:solidFill>
            </a:endParaRPr>
          </a:p>
        </p:txBody>
      </p:sp>
      <p:grpSp>
        <p:nvGrpSpPr>
          <p:cNvPr id="7" name="组合 6"/>
          <p:cNvGrpSpPr/>
          <p:nvPr userDrawn="1"/>
        </p:nvGrpSpPr>
        <p:grpSpPr>
          <a:xfrm>
            <a:off x="0" y="5517232"/>
            <a:ext cx="8780774" cy="913042"/>
            <a:chOff x="-10751" y="5900568"/>
            <a:chExt cx="8780774" cy="913042"/>
          </a:xfrm>
        </p:grpSpPr>
        <p:pic>
          <p:nvPicPr>
            <p:cNvPr id="8" name="图片 7" descr="广告标准字"/>
            <p:cNvPicPr>
              <a:picLocks noChangeAspect="1"/>
            </p:cNvPicPr>
            <p:nvPr userDrawn="1"/>
          </p:nvPicPr>
          <p:blipFill>
            <a:blip r:embed="rId15" cstate="print"/>
            <a:stretch>
              <a:fillRect/>
            </a:stretch>
          </p:blipFill>
          <p:spPr>
            <a:xfrm>
              <a:off x="379736" y="6412067"/>
              <a:ext cx="3040961" cy="401543"/>
            </a:xfrm>
            <a:prstGeom prst="rect">
              <a:avLst/>
            </a:prstGeom>
          </p:spPr>
        </p:pic>
        <p:sp>
          <p:nvSpPr>
            <p:cNvPr id="9" name="矩形 8"/>
            <p:cNvSpPr/>
            <p:nvPr userDrawn="1"/>
          </p:nvSpPr>
          <p:spPr>
            <a:xfrm>
              <a:off x="-10751" y="6227547"/>
              <a:ext cx="7924357" cy="13854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56675" tIns="28337" rIns="56675" bIns="28337" rtlCol="0" anchor="ctr"/>
            <a:lstStyle/>
            <a:p>
              <a:pPr algn="ctr" defTabSz="914270"/>
              <a:endParaRPr lang="zh-CN" altLang="en-US">
                <a:solidFill>
                  <a:prstClr val="white"/>
                </a:solidFill>
              </a:endParaRPr>
            </a:p>
          </p:txBody>
        </p:sp>
        <p:pic>
          <p:nvPicPr>
            <p:cNvPr id="10" name="图片 9" descr="旅游服务礼仪"/>
            <p:cNvPicPr>
              <a:picLocks noChangeAspect="1"/>
            </p:cNvPicPr>
            <p:nvPr userDrawn="1"/>
          </p:nvPicPr>
          <p:blipFill>
            <a:blip r:embed="rId16" cstate="print"/>
            <a:stretch>
              <a:fillRect/>
            </a:stretch>
          </p:blipFill>
          <p:spPr>
            <a:xfrm>
              <a:off x="8022837" y="5900568"/>
              <a:ext cx="747186" cy="792498"/>
            </a:xfrm>
            <a:prstGeom prst="rect">
              <a:avLst/>
            </a:prstGeom>
          </p:spPr>
        </p:pic>
        <p:sp>
          <p:nvSpPr>
            <p:cNvPr id="11" name="文本框 7"/>
            <p:cNvSpPr txBox="1"/>
            <p:nvPr userDrawn="1"/>
          </p:nvSpPr>
          <p:spPr>
            <a:xfrm>
              <a:off x="3790450" y="6466231"/>
              <a:ext cx="4123343" cy="293216"/>
            </a:xfrm>
            <a:prstGeom prst="rect">
              <a:avLst/>
            </a:prstGeom>
            <a:noFill/>
          </p:spPr>
          <p:txBody>
            <a:bodyPr wrap="square" lIns="56675" tIns="28337" rIns="56675" bIns="28337" rtlCol="0">
              <a:spAutoFit/>
            </a:bodyPr>
            <a:lstStyle/>
            <a:p>
              <a:pPr defTabSz="914270"/>
              <a:r>
                <a:rPr lang="zh-CN" altLang="en-US" sz="1500" dirty="0">
                  <a:solidFill>
                    <a:prstClr val="black"/>
                  </a:solidFill>
                  <a:latin typeface="华文行楷" panose="02010800040101010101" charset="-122"/>
                  <a:ea typeface="华文行楷" panose="02010800040101010101" charset="-122"/>
                </a:rPr>
                <a:t>全国高等职业教育旅游大类“十三五”规划教材</a:t>
              </a: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lnSpc>
          <a:spcPct val="90000"/>
        </a:lnSpc>
        <a:spcBef>
          <a:spcPct val="0"/>
        </a:spcBef>
        <a:buNone/>
        <a:defRPr sz="3200" b="1" kern="1200">
          <a:solidFill>
            <a:schemeClr val="accent1">
              <a:lumMod val="50000"/>
            </a:schemeClr>
          </a:solidFill>
          <a:latin typeface="宋体" pitchFamily="2" charset="-122"/>
          <a:ea typeface="宋体" pitchFamily="2" charset="-122"/>
          <a:cs typeface="+mj-cs"/>
        </a:defRPr>
      </a:lvl1pPr>
    </p:titleStyle>
    <p:bodyStyle>
      <a:lvl1pPr marL="228600" indent="-228600" algn="just" defTabSz="914400" rtl="0" eaLnBrk="1" latinLnBrk="0" hangingPunct="1">
        <a:lnSpc>
          <a:spcPct val="130000"/>
        </a:lnSpc>
        <a:spcBef>
          <a:spcPts val="1000"/>
        </a:spcBef>
        <a:buFont typeface="Arial" pitchFamily="34" charset="0"/>
        <a:buChar char="•"/>
        <a:defRPr sz="2400" b="0" kern="1200">
          <a:solidFill>
            <a:schemeClr val="tx1"/>
          </a:solidFill>
          <a:latin typeface="宋体" pitchFamily="2" charset="-122"/>
          <a:ea typeface="宋体" pitchFamily="2" charset="-122"/>
          <a:cs typeface="+mn-cs"/>
        </a:defRPr>
      </a:lvl1pPr>
      <a:lvl2pPr marL="6858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2pPr>
      <a:lvl3pPr marL="11430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3pPr>
      <a:lvl4pPr marL="16002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4pPr>
      <a:lvl5pPr marL="20574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sz="3600" dirty="0" smtClean="0">
                <a:solidFill>
                  <a:schemeClr val="tx1"/>
                </a:solidFill>
              </a:rPr>
              <a:t>项目十</a:t>
            </a:r>
            <a:r>
              <a:rPr lang="en-US" altLang="zh-CN" sz="3600" dirty="0" smtClean="0">
                <a:solidFill>
                  <a:schemeClr val="tx1"/>
                </a:solidFill>
              </a:rPr>
              <a:t>  </a:t>
            </a:r>
            <a:r>
              <a:rPr lang="zh-CN" altLang="zh-CN" sz="3600" dirty="0" smtClean="0">
                <a:solidFill>
                  <a:schemeClr val="tx1"/>
                </a:solidFill>
              </a:rPr>
              <a:t>西南旅游区</a:t>
            </a:r>
            <a:endParaRPr lang="zh-CN" altLang="zh-CN" sz="3600" dirty="0">
              <a:solidFill>
                <a:schemeClr val="tx1"/>
              </a:solidFill>
            </a:endParaRPr>
          </a:p>
        </p:txBody>
      </p:sp>
      <p:sp>
        <p:nvSpPr>
          <p:cNvPr id="3" name="内容占位符 2"/>
          <p:cNvSpPr>
            <a:spLocks noGrp="1"/>
          </p:cNvSpPr>
          <p:nvPr>
            <p:ph idx="1"/>
          </p:nvPr>
        </p:nvSpPr>
        <p:spPr>
          <a:xfrm>
            <a:off x="2051720" y="1700808"/>
            <a:ext cx="6380758" cy="4289103"/>
          </a:xfrm>
        </p:spPr>
        <p:txBody>
          <a:bodyPr>
            <a:normAutofit/>
          </a:bodyPr>
          <a:lstStyle/>
          <a:p>
            <a:r>
              <a:rPr lang="zh-CN" altLang="zh-CN" sz="2800" b="1" dirty="0" smtClean="0"/>
              <a:t>任务一</a:t>
            </a:r>
            <a:r>
              <a:rPr lang="en-US" altLang="zh-CN" sz="2800" b="1" dirty="0" smtClean="0"/>
              <a:t>  </a:t>
            </a:r>
            <a:r>
              <a:rPr lang="zh-CN" altLang="zh-CN" sz="2800" b="1" dirty="0" smtClean="0"/>
              <a:t>西南旅游区概况</a:t>
            </a:r>
          </a:p>
          <a:p>
            <a:r>
              <a:rPr lang="zh-CN" altLang="zh-CN" sz="2800" b="1" dirty="0" smtClean="0"/>
              <a:t>任务二</a:t>
            </a:r>
            <a:r>
              <a:rPr lang="en-US" altLang="zh-CN" sz="2800" b="1" dirty="0" smtClean="0"/>
              <a:t>  </a:t>
            </a:r>
            <a:r>
              <a:rPr lang="zh-CN" altLang="zh-CN" sz="2800" b="1" dirty="0" smtClean="0"/>
              <a:t>四川省</a:t>
            </a:r>
          </a:p>
          <a:p>
            <a:r>
              <a:rPr lang="zh-CN" altLang="zh-CN" sz="2800" b="1" dirty="0" smtClean="0"/>
              <a:t>任务三</a:t>
            </a:r>
            <a:r>
              <a:rPr lang="en-US" altLang="zh-CN" sz="2800" b="1" dirty="0" smtClean="0"/>
              <a:t>  </a:t>
            </a:r>
            <a:r>
              <a:rPr lang="zh-CN" altLang="zh-CN" sz="2800" b="1" dirty="0" smtClean="0"/>
              <a:t>重庆市</a:t>
            </a:r>
          </a:p>
          <a:p>
            <a:r>
              <a:rPr lang="zh-CN" altLang="zh-CN" sz="2800" b="1" dirty="0" smtClean="0"/>
              <a:t>任务四</a:t>
            </a:r>
            <a:r>
              <a:rPr lang="en-US" altLang="zh-CN" sz="2800" b="1" dirty="0" smtClean="0"/>
              <a:t>  </a:t>
            </a:r>
            <a:r>
              <a:rPr lang="zh-CN" altLang="zh-CN" sz="2800" b="1" dirty="0" smtClean="0"/>
              <a:t>广西壮族自治区</a:t>
            </a:r>
            <a:endParaRPr lang="en-US" altLang="zh-CN" sz="2800" b="1" dirty="0" smtClean="0"/>
          </a:p>
          <a:p>
            <a:r>
              <a:rPr lang="zh-CN" altLang="zh-CN" sz="2800" b="1" dirty="0" smtClean="0"/>
              <a:t>任务五</a:t>
            </a:r>
            <a:r>
              <a:rPr lang="en-US" altLang="zh-CN" sz="2800" b="1" dirty="0" smtClean="0"/>
              <a:t>  </a:t>
            </a:r>
            <a:r>
              <a:rPr lang="zh-CN" altLang="zh-CN" sz="2800" b="1" dirty="0" smtClean="0"/>
              <a:t>贵州省</a:t>
            </a:r>
            <a:endParaRPr lang="en-US" altLang="zh-CN" sz="2800" b="1" dirty="0" smtClean="0"/>
          </a:p>
          <a:p>
            <a:r>
              <a:rPr lang="zh-CN" altLang="zh-CN" sz="2800" b="1" dirty="0" smtClean="0"/>
              <a:t>任务六</a:t>
            </a:r>
            <a:r>
              <a:rPr lang="en-US" altLang="zh-CN" sz="2800" b="1" dirty="0" smtClean="0"/>
              <a:t>  </a:t>
            </a:r>
            <a:r>
              <a:rPr lang="zh-CN" altLang="zh-CN" sz="2800" b="1" dirty="0" smtClean="0"/>
              <a:t>云南省</a:t>
            </a:r>
          </a:p>
          <a:p>
            <a:endParaRPr lang="zh-CN" altLang="zh-CN" dirty="0" smtClean="0"/>
          </a:p>
          <a:p>
            <a:endParaRPr lang="zh-CN" altLang="zh-CN" dirty="0" smtClean="0"/>
          </a:p>
          <a:p>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ChangeArrowheads="1"/>
          </p:cNvSpPr>
          <p:nvPr/>
        </p:nvSpPr>
        <p:spPr bwMode="auto">
          <a:xfrm>
            <a:off x="0" y="0"/>
            <a:ext cx="1943100" cy="431800"/>
          </a:xfrm>
          <a:prstGeom prst="rect">
            <a:avLst/>
          </a:prstGeom>
          <a:noFill/>
          <a:ln w="9525">
            <a:noFill/>
            <a:miter lim="800000"/>
            <a:headEnd/>
            <a:tailEnd/>
          </a:ln>
        </p:spPr>
        <p:txBody>
          <a:bodyPr/>
          <a:lstStyle/>
          <a:p>
            <a:pPr marL="342900" indent="-342900">
              <a:lnSpc>
                <a:spcPct val="90000"/>
              </a:lnSpc>
            </a:pPr>
            <a:r>
              <a:rPr lang="zh-CN" altLang="en-US" sz="3200" b="1">
                <a:solidFill>
                  <a:schemeClr val="bg1"/>
                </a:solidFill>
                <a:latin typeface="黑体" pitchFamily="49" charset="-122"/>
                <a:ea typeface="黑体" pitchFamily="49" charset="-122"/>
              </a:rPr>
              <a:t>川   菜</a:t>
            </a:r>
          </a:p>
        </p:txBody>
      </p:sp>
      <p:grpSp>
        <p:nvGrpSpPr>
          <p:cNvPr id="2" name="Group 10"/>
          <p:cNvGrpSpPr>
            <a:grpSpLocks/>
          </p:cNvGrpSpPr>
          <p:nvPr/>
        </p:nvGrpSpPr>
        <p:grpSpPr bwMode="auto">
          <a:xfrm>
            <a:off x="5029200" y="0"/>
            <a:ext cx="4114800" cy="3352800"/>
            <a:chOff x="3264" y="1200"/>
            <a:chExt cx="2400" cy="1728"/>
          </a:xfrm>
        </p:grpSpPr>
        <p:pic>
          <p:nvPicPr>
            <p:cNvPr id="32779" name="Picture 8" descr="201309271558206857"/>
            <p:cNvPicPr>
              <a:picLocks noChangeAspect="1" noChangeArrowheads="1"/>
            </p:cNvPicPr>
            <p:nvPr/>
          </p:nvPicPr>
          <p:blipFill>
            <a:blip r:embed="rId3" cstate="print"/>
            <a:srcRect/>
            <a:stretch>
              <a:fillRect/>
            </a:stretch>
          </p:blipFill>
          <p:spPr bwMode="auto">
            <a:xfrm>
              <a:off x="3264" y="1200"/>
              <a:ext cx="2400" cy="1728"/>
            </a:xfrm>
            <a:prstGeom prst="rect">
              <a:avLst/>
            </a:prstGeom>
            <a:noFill/>
            <a:ln w="9525">
              <a:noFill/>
              <a:miter lim="800000"/>
              <a:headEnd/>
              <a:tailEnd/>
            </a:ln>
          </p:spPr>
        </p:pic>
        <p:sp>
          <p:nvSpPr>
            <p:cNvPr id="32780" name="Rectangle 9"/>
            <p:cNvSpPr>
              <a:spLocks noChangeArrowheads="1"/>
            </p:cNvSpPr>
            <p:nvPr/>
          </p:nvSpPr>
          <p:spPr bwMode="auto">
            <a:xfrm>
              <a:off x="3264" y="1200"/>
              <a:ext cx="644" cy="189"/>
            </a:xfrm>
            <a:prstGeom prst="rect">
              <a:avLst/>
            </a:prstGeom>
            <a:noFill/>
            <a:ln w="9525">
              <a:noFill/>
              <a:miter lim="800000"/>
              <a:headEnd/>
              <a:tailEnd/>
            </a:ln>
          </p:spPr>
          <p:txBody>
            <a:bodyPr wrap="none">
              <a:spAutoFit/>
            </a:bodyPr>
            <a:lstStyle/>
            <a:p>
              <a:r>
                <a:rPr lang="zh-CN" altLang="en-US" b="1"/>
                <a:t>红油抄手</a:t>
              </a:r>
            </a:p>
          </p:txBody>
        </p:sp>
      </p:grpSp>
      <p:grpSp>
        <p:nvGrpSpPr>
          <p:cNvPr id="3" name="Group 13"/>
          <p:cNvGrpSpPr>
            <a:grpSpLocks/>
          </p:cNvGrpSpPr>
          <p:nvPr/>
        </p:nvGrpSpPr>
        <p:grpSpPr bwMode="auto">
          <a:xfrm>
            <a:off x="0" y="3352800"/>
            <a:ext cx="4800600" cy="3505200"/>
            <a:chOff x="158" y="2069"/>
            <a:chExt cx="2585" cy="1968"/>
          </a:xfrm>
        </p:grpSpPr>
        <p:pic>
          <p:nvPicPr>
            <p:cNvPr id="32777" name="Picture 4" descr="11668595509961354"/>
            <p:cNvPicPr>
              <a:picLocks noChangeAspect="1" noChangeArrowheads="1"/>
            </p:cNvPicPr>
            <p:nvPr/>
          </p:nvPicPr>
          <p:blipFill>
            <a:blip r:embed="rId4" cstate="print"/>
            <a:srcRect/>
            <a:stretch>
              <a:fillRect/>
            </a:stretch>
          </p:blipFill>
          <p:spPr bwMode="auto">
            <a:xfrm>
              <a:off x="158" y="2069"/>
              <a:ext cx="2585" cy="1968"/>
            </a:xfrm>
            <a:prstGeom prst="rect">
              <a:avLst/>
            </a:prstGeom>
            <a:noFill/>
            <a:ln w="9525">
              <a:noFill/>
              <a:miter lim="800000"/>
              <a:headEnd/>
              <a:tailEnd/>
            </a:ln>
          </p:spPr>
        </p:pic>
        <p:sp>
          <p:nvSpPr>
            <p:cNvPr id="32778" name="Rectangle 12"/>
            <p:cNvSpPr>
              <a:spLocks noChangeArrowheads="1"/>
            </p:cNvSpPr>
            <p:nvPr/>
          </p:nvSpPr>
          <p:spPr bwMode="auto">
            <a:xfrm>
              <a:off x="240" y="2160"/>
              <a:ext cx="512" cy="223"/>
            </a:xfrm>
            <a:prstGeom prst="rect">
              <a:avLst/>
            </a:prstGeom>
            <a:noFill/>
            <a:ln w="9525">
              <a:noFill/>
              <a:miter lim="800000"/>
              <a:headEnd/>
              <a:tailEnd/>
            </a:ln>
          </p:spPr>
          <p:txBody>
            <a:bodyPr wrap="none">
              <a:spAutoFit/>
            </a:bodyPr>
            <a:lstStyle/>
            <a:p>
              <a:pPr>
                <a:spcBef>
                  <a:spcPct val="30000"/>
                </a:spcBef>
              </a:pPr>
              <a:r>
                <a:rPr lang="zh-CN" altLang="en-US" sz="2000" b="1">
                  <a:solidFill>
                    <a:schemeClr val="bg1"/>
                  </a:solidFill>
                </a:rPr>
                <a:t>赖汤圆</a:t>
              </a:r>
            </a:p>
          </p:txBody>
        </p:sp>
      </p:grpSp>
      <p:grpSp>
        <p:nvGrpSpPr>
          <p:cNvPr id="4" name="Group 17"/>
          <p:cNvGrpSpPr>
            <a:grpSpLocks/>
          </p:cNvGrpSpPr>
          <p:nvPr/>
        </p:nvGrpSpPr>
        <p:grpSpPr bwMode="auto">
          <a:xfrm>
            <a:off x="4876800" y="3429000"/>
            <a:ext cx="4267200" cy="3429000"/>
            <a:chOff x="2976" y="2112"/>
            <a:chExt cx="2592" cy="1926"/>
          </a:xfrm>
        </p:grpSpPr>
        <p:pic>
          <p:nvPicPr>
            <p:cNvPr id="32775" name="Picture 15" descr="201111300849346150pic2"/>
            <p:cNvPicPr>
              <a:picLocks noChangeAspect="1" noChangeArrowheads="1"/>
            </p:cNvPicPr>
            <p:nvPr/>
          </p:nvPicPr>
          <p:blipFill>
            <a:blip r:embed="rId5" cstate="print"/>
            <a:srcRect/>
            <a:stretch>
              <a:fillRect/>
            </a:stretch>
          </p:blipFill>
          <p:spPr bwMode="auto">
            <a:xfrm>
              <a:off x="2976" y="2112"/>
              <a:ext cx="2592" cy="1926"/>
            </a:xfrm>
            <a:prstGeom prst="rect">
              <a:avLst/>
            </a:prstGeom>
            <a:noFill/>
            <a:ln w="9525">
              <a:noFill/>
              <a:miter lim="800000"/>
              <a:headEnd/>
              <a:tailEnd/>
            </a:ln>
          </p:spPr>
        </p:pic>
        <p:sp>
          <p:nvSpPr>
            <p:cNvPr id="32776" name="Rectangle 16"/>
            <p:cNvSpPr>
              <a:spLocks noChangeArrowheads="1"/>
            </p:cNvSpPr>
            <p:nvPr/>
          </p:nvSpPr>
          <p:spPr bwMode="auto">
            <a:xfrm>
              <a:off x="4992" y="2160"/>
              <a:ext cx="532" cy="206"/>
            </a:xfrm>
            <a:prstGeom prst="rect">
              <a:avLst/>
            </a:prstGeom>
            <a:noFill/>
            <a:ln w="9525">
              <a:noFill/>
              <a:miter lim="800000"/>
              <a:headEnd/>
              <a:tailEnd/>
            </a:ln>
          </p:spPr>
          <p:txBody>
            <a:bodyPr wrap="none">
              <a:spAutoFit/>
            </a:bodyPr>
            <a:lstStyle/>
            <a:p>
              <a:pPr>
                <a:spcBef>
                  <a:spcPct val="30000"/>
                </a:spcBef>
              </a:pPr>
              <a:r>
                <a:rPr lang="zh-CN" altLang="en-US" b="1"/>
                <a:t>担担面</a:t>
              </a:r>
            </a:p>
          </p:txBody>
        </p:sp>
      </p:grpSp>
      <p:pic>
        <p:nvPicPr>
          <p:cNvPr id="199699" name="Picture 19" descr="10001L506-0"/>
          <p:cNvPicPr>
            <a:picLocks noChangeAspect="1" noChangeArrowheads="1"/>
          </p:cNvPicPr>
          <p:nvPr/>
        </p:nvPicPr>
        <p:blipFill>
          <a:blip r:embed="rId6" cstate="print"/>
          <a:srcRect/>
          <a:stretch>
            <a:fillRect/>
          </a:stretch>
        </p:blipFill>
        <p:spPr bwMode="auto">
          <a:xfrm>
            <a:off x="0" y="0"/>
            <a:ext cx="4953000" cy="33131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9699"/>
                                        </p:tgtEl>
                                        <p:attrNameLst>
                                          <p:attrName>style.visibility</p:attrName>
                                        </p:attrNameLst>
                                      </p:cBhvr>
                                      <p:to>
                                        <p:strVal val="visible"/>
                                      </p:to>
                                    </p:set>
                                    <p:animEffect transition="in" filter="blinds(horizontal)">
                                      <p:cBhvr>
                                        <p:cTn id="7" dur="500"/>
                                        <p:tgtEl>
                                          <p:spTgt spid="19969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3074" name="Picture 2" descr="IMG_256"/>
          <p:cNvPicPr>
            <a:picLocks noChangeAspect="1" noChangeArrowheads="1"/>
          </p:cNvPicPr>
          <p:nvPr/>
        </p:nvPicPr>
        <p:blipFill>
          <a:blip r:embed="rId2" cstate="print"/>
          <a:srcRect b="17677"/>
          <a:stretch>
            <a:fillRect/>
          </a:stretch>
        </p:blipFill>
        <p:spPr bwMode="auto">
          <a:xfrm>
            <a:off x="0" y="0"/>
            <a:ext cx="9144000" cy="5877271"/>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99592" y="980728"/>
            <a:ext cx="7704856" cy="4248472"/>
          </a:xfrm>
        </p:spPr>
        <p:txBody>
          <a:bodyPr>
            <a:normAutofit/>
          </a:bodyPr>
          <a:lstStyle/>
          <a:p>
            <a:r>
              <a:rPr lang="zh-CN" altLang="zh-CN" b="1" dirty="0" smtClean="0"/>
              <a:t>（二）大理</a:t>
            </a:r>
            <a:endParaRPr lang="zh-CN" altLang="zh-CN" dirty="0" smtClean="0"/>
          </a:p>
          <a:p>
            <a:r>
              <a:rPr lang="zh-CN" altLang="zh-CN" dirty="0" smtClean="0"/>
              <a:t>大理市，位于中国云南省西部，是大理白族自治州的州政府驻地。大理市地处云贵高原上的洱海平原，苍山之麓，洱海之滨，是古代南诏国和大理国的都城，作为古代云南地区的政治、经济和文化中心，时间长达五百余年。下关风，上关花，苍山雪，洱海月是大理最著名的四大景观，因此，大理被称为“风花雪月”之城。</a:t>
            </a:r>
          </a:p>
          <a:p>
            <a:endParaRPr lang="zh-CN" alt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27584" y="836712"/>
            <a:ext cx="7443788" cy="3352999"/>
          </a:xfrm>
        </p:spPr>
        <p:txBody>
          <a:bodyPr/>
          <a:lstStyle/>
          <a:p>
            <a:r>
              <a:rPr lang="en-US" altLang="zh-CN" b="1" dirty="0" smtClean="0"/>
              <a:t>1.</a:t>
            </a:r>
            <a:r>
              <a:rPr lang="zh-CN" altLang="zh-CN" b="1" dirty="0" smtClean="0"/>
              <a:t>大理古城</a:t>
            </a:r>
            <a:endParaRPr lang="zh-CN" altLang="zh-CN" dirty="0" smtClean="0"/>
          </a:p>
          <a:p>
            <a:r>
              <a:rPr lang="zh-CN" altLang="zh-CN" dirty="0" smtClean="0"/>
              <a:t>大理古城东临碧波荡漾的洱海，西倚常年青翠的苍山，形成了“一水绕苍山，苍山抱古城”的城市格局。</a:t>
            </a:r>
            <a:endParaRPr lang="zh-CN" altLang="en-US" dirty="0"/>
          </a:p>
        </p:txBody>
      </p:sp>
      <p:pic>
        <p:nvPicPr>
          <p:cNvPr id="4" name="图片 3" descr="http://img14.poco.cn/mypoco/myphoto/20130120/10/55189482201301201037031092944043255_000.jpg"/>
          <p:cNvPicPr/>
          <p:nvPr/>
        </p:nvPicPr>
        <p:blipFill>
          <a:blip r:embed="rId2" cstate="print"/>
          <a:srcRect/>
          <a:stretch>
            <a:fillRect/>
          </a:stretch>
        </p:blipFill>
        <p:spPr bwMode="auto">
          <a:xfrm>
            <a:off x="2051720" y="2492896"/>
            <a:ext cx="4752528" cy="3456384"/>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97077"/>
          </a:xfrm>
        </p:spPr>
        <p:txBody>
          <a:bodyPr>
            <a:normAutofit fontScale="90000"/>
          </a:bodyPr>
          <a:lstStyle/>
          <a:p>
            <a:endParaRPr lang="zh-CN" altLang="en-US" dirty="0"/>
          </a:p>
        </p:txBody>
      </p:sp>
      <p:sp>
        <p:nvSpPr>
          <p:cNvPr id="3" name="内容占位符 2"/>
          <p:cNvSpPr>
            <a:spLocks noGrp="1"/>
          </p:cNvSpPr>
          <p:nvPr>
            <p:ph idx="1"/>
          </p:nvPr>
        </p:nvSpPr>
        <p:spPr>
          <a:xfrm>
            <a:off x="971600" y="1052736"/>
            <a:ext cx="7543750" cy="4464495"/>
          </a:xfrm>
        </p:spPr>
        <p:txBody>
          <a:bodyPr/>
          <a:lstStyle/>
          <a:p>
            <a:r>
              <a:rPr lang="en-US" altLang="zh-CN" b="1" dirty="0" smtClean="0"/>
              <a:t>2.</a:t>
            </a:r>
            <a:r>
              <a:rPr lang="zh-CN" altLang="zh-CN" b="1" dirty="0" smtClean="0"/>
              <a:t>崇圣寺三塔</a:t>
            </a:r>
            <a:endParaRPr lang="zh-CN" altLang="zh-CN" dirty="0" smtClean="0"/>
          </a:p>
          <a:p>
            <a:r>
              <a:rPr lang="zh-CN" altLang="zh-CN" dirty="0" smtClean="0"/>
              <a:t>崇圣寺三塔是云南省古代历史文化的象征，也是中国南方最古老最雄伟的建筑之一。该组建筑群位于大理古城以北</a:t>
            </a:r>
            <a:r>
              <a:rPr lang="en-US" altLang="zh-CN" dirty="0" smtClean="0"/>
              <a:t>1.5</a:t>
            </a:r>
            <a:r>
              <a:rPr lang="zh-CN" altLang="zh-CN" dirty="0" smtClean="0"/>
              <a:t>公里苍山应乐峰下，背靠苍山，面临洱海，三塔由一大二小三座佛塔组成，呈鼎立之态，远远望去，卓然挺秀，俊逸不凡。</a:t>
            </a:r>
            <a:endParaRPr lang="zh-CN"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img.pconline.com.cn/images/upload/upc/tx/itbbs/1510/25/c47/14439732_1445768292416_mthumb.jpg"/>
          <p:cNvPicPr/>
          <p:nvPr/>
        </p:nvPicPr>
        <p:blipFill>
          <a:blip r:embed="rId2" cstate="print"/>
          <a:srcRect/>
          <a:stretch>
            <a:fillRect/>
          </a:stretch>
        </p:blipFill>
        <p:spPr bwMode="auto">
          <a:xfrm>
            <a:off x="0" y="332656"/>
            <a:ext cx="9144000" cy="54006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99592" y="980728"/>
            <a:ext cx="7443788" cy="3352999"/>
          </a:xfrm>
        </p:spPr>
        <p:txBody>
          <a:bodyPr/>
          <a:lstStyle/>
          <a:p>
            <a:r>
              <a:rPr lang="en-US" altLang="zh-CN" b="1" dirty="0" smtClean="0"/>
              <a:t>3.</a:t>
            </a:r>
            <a:r>
              <a:rPr lang="zh-CN" altLang="zh-CN" b="1" dirty="0" smtClean="0"/>
              <a:t>蝴蝶泉</a:t>
            </a:r>
            <a:endParaRPr lang="zh-CN" altLang="zh-CN" dirty="0" smtClean="0"/>
          </a:p>
          <a:p>
            <a:r>
              <a:rPr lang="zh-CN" altLang="zh-CN" dirty="0" smtClean="0"/>
              <a:t>蝴蝶泉位于苍山第一峰云弄峰神摩山下，南距大理古城</a:t>
            </a:r>
            <a:r>
              <a:rPr lang="en-US" altLang="zh-CN" dirty="0" smtClean="0"/>
              <a:t>27</a:t>
            </a:r>
            <a:r>
              <a:rPr lang="zh-CN" altLang="zh-CN" dirty="0" smtClean="0"/>
              <a:t>公里。蝴蝶泉面积</a:t>
            </a:r>
            <a:r>
              <a:rPr lang="en-US" altLang="zh-CN" dirty="0" smtClean="0"/>
              <a:t>50</a:t>
            </a:r>
            <a:r>
              <a:rPr lang="zh-CN" altLang="zh-CN" dirty="0" smtClean="0"/>
              <a:t>多平方米，为方形泉潭。泉水清澈如镜，有泉底冒出，泉边弄荫如盖，一高大古树，横卧泉上。每年春夏之交，特别是</a:t>
            </a:r>
            <a:r>
              <a:rPr lang="en-US" altLang="zh-CN" dirty="0" smtClean="0"/>
              <a:t>4</a:t>
            </a:r>
            <a:r>
              <a:rPr lang="zh-CN" altLang="zh-CN" dirty="0" smtClean="0"/>
              <a:t>月，大批蝴蝶聚于泉边，满天飞舞。</a:t>
            </a:r>
            <a:endParaRPr lang="zh-CN" alt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97077"/>
          </a:xfrm>
        </p:spPr>
        <p:txBody>
          <a:bodyPr>
            <a:normAutofit fontScale="90000"/>
          </a:bodyPr>
          <a:lstStyle/>
          <a:p>
            <a:endParaRPr lang="zh-CN" altLang="en-US" dirty="0"/>
          </a:p>
        </p:txBody>
      </p:sp>
      <p:sp>
        <p:nvSpPr>
          <p:cNvPr id="3" name="内容占位符 2"/>
          <p:cNvSpPr>
            <a:spLocks noGrp="1"/>
          </p:cNvSpPr>
          <p:nvPr>
            <p:ph idx="1"/>
          </p:nvPr>
        </p:nvSpPr>
        <p:spPr>
          <a:xfrm>
            <a:off x="827584" y="1196752"/>
            <a:ext cx="7776864" cy="4248472"/>
          </a:xfrm>
        </p:spPr>
        <p:txBody>
          <a:bodyPr>
            <a:normAutofit/>
          </a:bodyPr>
          <a:lstStyle/>
          <a:p>
            <a:r>
              <a:rPr lang="zh-CN" altLang="zh-CN" b="1" dirty="0" smtClean="0"/>
              <a:t>（三）丽江市</a:t>
            </a:r>
            <a:endParaRPr lang="zh-CN" altLang="zh-CN" dirty="0" smtClean="0"/>
          </a:p>
          <a:p>
            <a:r>
              <a:rPr lang="zh-CN" altLang="zh-CN" dirty="0" smtClean="0"/>
              <a:t>丽江地处横断山脉三江并流区域，地形地貌复杂、民族多、历史久、旅游资源丰富。全市共有旅游风景点</a:t>
            </a:r>
            <a:r>
              <a:rPr lang="en-US" altLang="zh-CN" dirty="0" smtClean="0"/>
              <a:t>104</a:t>
            </a:r>
            <a:r>
              <a:rPr lang="zh-CN" altLang="zh-CN" dirty="0" smtClean="0"/>
              <a:t>处，以</a:t>
            </a:r>
            <a:r>
              <a:rPr lang="en-US" altLang="zh-CN" dirty="0" smtClean="0"/>
              <a:t>“</a:t>
            </a:r>
            <a:r>
              <a:rPr lang="zh-CN" altLang="zh-CN" dirty="0" smtClean="0"/>
              <a:t>二山、一城、一湖、一江、一文化、一风情</a:t>
            </a:r>
            <a:r>
              <a:rPr lang="en-US" altLang="zh-CN" dirty="0" smtClean="0"/>
              <a:t>”</a:t>
            </a:r>
            <a:r>
              <a:rPr lang="zh-CN" altLang="zh-CN" dirty="0" smtClean="0"/>
              <a:t>为主要代表。二山，即玉龙雪山和老君山；一城，即丽江古城；一湖，即泸沽湖；一江，即金沙江；一文化，即纳西东巴文化；一风情，即摩梭风情。</a:t>
            </a:r>
          </a:p>
          <a:p>
            <a:endParaRPr lang="zh-CN"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27584" y="1196752"/>
            <a:ext cx="7704856" cy="4505127"/>
          </a:xfrm>
        </p:spPr>
        <p:txBody>
          <a:bodyPr>
            <a:normAutofit/>
          </a:bodyPr>
          <a:lstStyle/>
          <a:p>
            <a:r>
              <a:rPr lang="en-US" altLang="zh-CN" b="1" dirty="0" smtClean="0"/>
              <a:t>1.</a:t>
            </a:r>
            <a:r>
              <a:rPr lang="zh-CN" altLang="zh-CN" b="1" dirty="0" smtClean="0"/>
              <a:t>丽江古城</a:t>
            </a:r>
            <a:endParaRPr lang="zh-CN" altLang="zh-CN" dirty="0" smtClean="0"/>
          </a:p>
          <a:p>
            <a:r>
              <a:rPr lang="zh-CN" altLang="zh-CN" dirty="0" smtClean="0"/>
              <a:t>丽江古城，又名“大研古镇”，与四川阆中、山西平遥、安徽歙县并称为“保存最为完好的四大古城”。丽江古城民居在布局、结构和造型方面按自身的具体条件和传统生活习惯，结合了汉族以及白族、藏族民居的传统，并在房屋抗震、遮阳、防雨、通风、装饰等方面进行了大胆、创新发展，这就形成了独特的风格。</a:t>
            </a:r>
            <a:endParaRPr lang="zh-CN"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99592" y="1052736"/>
            <a:ext cx="7632848" cy="4320480"/>
          </a:xfrm>
        </p:spPr>
        <p:txBody>
          <a:bodyPr/>
          <a:lstStyle/>
          <a:p>
            <a:r>
              <a:rPr lang="en-US" altLang="zh-CN" b="1" dirty="0" smtClean="0"/>
              <a:t>2.</a:t>
            </a:r>
            <a:r>
              <a:rPr lang="zh-CN" altLang="zh-CN" b="1" dirty="0" smtClean="0"/>
              <a:t>玉龙雪山</a:t>
            </a:r>
            <a:endParaRPr lang="zh-CN" altLang="zh-CN" dirty="0" smtClean="0"/>
          </a:p>
          <a:p>
            <a:r>
              <a:rPr lang="zh-CN" altLang="zh-CN" dirty="0" smtClean="0"/>
              <a:t>玉龙雪山古称耸雪山、雪山、雪岭，位于云南省丽江市玉龙纳西族自治县境内，丽江市区北面</a:t>
            </a:r>
            <a:r>
              <a:rPr lang="en-US" altLang="zh-CN" dirty="0" smtClean="0"/>
              <a:t>15</a:t>
            </a:r>
            <a:r>
              <a:rPr lang="zh-CN" altLang="zh-CN" dirty="0" smtClean="0"/>
              <a:t>公里外，玉龙雪山最高海拔</a:t>
            </a:r>
            <a:r>
              <a:rPr lang="en-US" altLang="zh-CN" dirty="0" smtClean="0"/>
              <a:t>5596</a:t>
            </a:r>
            <a:r>
              <a:rPr lang="zh-CN" altLang="zh-CN" dirty="0" smtClean="0"/>
              <a:t>米，面积</a:t>
            </a:r>
            <a:r>
              <a:rPr lang="en-US" altLang="zh-CN" dirty="0" smtClean="0"/>
              <a:t>455</a:t>
            </a:r>
            <a:r>
              <a:rPr lang="zh-CN" altLang="zh-CN" dirty="0" smtClean="0"/>
              <a:t>平方公里，雪山的</a:t>
            </a:r>
            <a:r>
              <a:rPr lang="en-US" altLang="zh-CN" dirty="0" smtClean="0"/>
              <a:t>13</a:t>
            </a:r>
            <a:r>
              <a:rPr lang="zh-CN" altLang="zh-CN" dirty="0" smtClean="0"/>
              <a:t>峰终年积雪不化，如一条矫健的玉龙横卧山巅，有一跃而入金沙江之势，故名“玉龙雪山”。</a:t>
            </a:r>
            <a:endParaRPr lang="zh-CN" alt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27584" y="1052736"/>
            <a:ext cx="7443788" cy="3352999"/>
          </a:xfrm>
        </p:spPr>
        <p:txBody>
          <a:bodyPr>
            <a:normAutofit lnSpcReduction="10000"/>
          </a:bodyPr>
          <a:lstStyle/>
          <a:p>
            <a:r>
              <a:rPr lang="en-US" altLang="zh-CN" b="1" dirty="0" smtClean="0"/>
              <a:t>3.</a:t>
            </a:r>
            <a:r>
              <a:rPr lang="zh-CN" altLang="zh-CN" b="1" dirty="0" smtClean="0"/>
              <a:t>泸沽湖</a:t>
            </a:r>
            <a:endParaRPr lang="zh-CN" altLang="zh-CN" dirty="0" smtClean="0"/>
          </a:p>
          <a:p>
            <a:pPr>
              <a:lnSpc>
                <a:spcPct val="150000"/>
              </a:lnSpc>
            </a:pPr>
            <a:r>
              <a:rPr lang="zh-CN" altLang="zh-CN" dirty="0" smtClean="0"/>
              <a:t>​位于云南省宁蒗县与四川省盐源县交界处的泸沽湖，像一颗晶莹的宝石，闪耀在滇西北高原的万山丛中。那美妙绝伦的湖光山色，那国内外罕见的有着若干母系氏族公社特点的民族风情，给这翡翠般的世界，涂上了一层古老而神秘的色彩。</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71600" y="620688"/>
            <a:ext cx="7443788" cy="3888432"/>
          </a:xfrm>
        </p:spPr>
        <p:txBody>
          <a:bodyPr/>
          <a:lstStyle/>
          <a:p>
            <a:r>
              <a:rPr lang="zh-CN" altLang="en-US" b="1" dirty="0" smtClean="0"/>
              <a:t>（二）民间艺术</a:t>
            </a:r>
          </a:p>
          <a:p>
            <a:r>
              <a:rPr lang="zh-CN" altLang="en-US" dirty="0" smtClean="0"/>
              <a:t>四川的民族民间艺术资源丰富，不同特色的地域文化和民族文化，构成了丰富多彩的民族民间艺术资源。如蜀绣、川剧变脸、绵竹年画、广元刺绣、成都蜀锦、四川茶道等。</a:t>
            </a:r>
          </a:p>
          <a:p>
            <a:endParaRPr lang="zh-CN" altLang="en-US" dirty="0"/>
          </a:p>
        </p:txBody>
      </p:sp>
      <p:pic>
        <p:nvPicPr>
          <p:cNvPr id="4" name="Picture 4" descr="X-107S-1"/>
          <p:cNvPicPr>
            <a:picLocks noChangeAspect="1" noChangeArrowheads="1"/>
          </p:cNvPicPr>
          <p:nvPr/>
        </p:nvPicPr>
        <p:blipFill>
          <a:blip r:embed="rId3" cstate="print"/>
          <a:srcRect/>
          <a:stretch>
            <a:fillRect/>
          </a:stretch>
        </p:blipFill>
        <p:spPr bwMode="auto">
          <a:xfrm>
            <a:off x="755576" y="3212976"/>
            <a:ext cx="3727648" cy="3189415"/>
          </a:xfrm>
          <a:prstGeom prst="rect">
            <a:avLst/>
          </a:prstGeom>
          <a:noFill/>
          <a:ln w="9525">
            <a:noFill/>
            <a:miter lim="800000"/>
            <a:headEnd/>
            <a:tailEnd/>
          </a:ln>
        </p:spPr>
      </p:pic>
      <p:pic>
        <p:nvPicPr>
          <p:cNvPr id="5" name="Picture 7" descr="8830795"/>
          <p:cNvPicPr>
            <a:picLocks noChangeAspect="1" noChangeArrowheads="1"/>
          </p:cNvPicPr>
          <p:nvPr/>
        </p:nvPicPr>
        <p:blipFill>
          <a:blip r:embed="rId4" cstate="print"/>
          <a:srcRect/>
          <a:stretch>
            <a:fillRect/>
          </a:stretch>
        </p:blipFill>
        <p:spPr bwMode="auto">
          <a:xfrm>
            <a:off x="5436096" y="3284984"/>
            <a:ext cx="3312368" cy="3240336"/>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file26.mafengwo.net/M00/10/F1/wKgB4lNUyQaAAUmLACMRqXFtDm421.jpeg"/>
          <p:cNvPicPr/>
          <p:nvPr/>
        </p:nvPicPr>
        <p:blipFill>
          <a:blip r:embed="rId2" cstate="print"/>
          <a:srcRect/>
          <a:stretch>
            <a:fillRect/>
          </a:stretch>
        </p:blipFill>
        <p:spPr bwMode="auto">
          <a:xfrm>
            <a:off x="0" y="0"/>
            <a:ext cx="9144000" cy="5805264"/>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27584" y="1196752"/>
            <a:ext cx="7776864" cy="4104456"/>
          </a:xfrm>
        </p:spPr>
        <p:txBody>
          <a:bodyPr/>
          <a:lstStyle/>
          <a:p>
            <a:r>
              <a:rPr lang="zh-CN" altLang="zh-CN" b="1" dirty="0" smtClean="0"/>
              <a:t>（四）香格里拉 </a:t>
            </a:r>
            <a:endParaRPr lang="zh-CN" altLang="zh-CN" dirty="0" smtClean="0"/>
          </a:p>
          <a:p>
            <a:r>
              <a:rPr lang="zh-CN" altLang="zh-CN" dirty="0" smtClean="0"/>
              <a:t>香格里拉市是迪庆藏族自治州下辖市之一，位于云南省西北部，是滇、川及西藏三省区交汇处，也是举世闻名的“三江并流”风景区腹地。香格里拉，是迪庆藏语，意为“心中的日月”。主要旅游景点有哈巴雪山、普达措、梅里雪山等。</a:t>
            </a:r>
            <a:r>
              <a:rPr lang="en-US" altLang="zh-CN" dirty="0" smtClean="0"/>
              <a:t>   </a:t>
            </a:r>
            <a:endParaRPr lang="zh-CN" altLang="zh-CN" dirty="0" smtClean="0"/>
          </a:p>
          <a:p>
            <a:endParaRPr lang="zh-CN" alt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1043608" y="1268760"/>
            <a:ext cx="7443788" cy="3352999"/>
          </a:xfrm>
        </p:spPr>
        <p:txBody>
          <a:bodyPr/>
          <a:lstStyle/>
          <a:p>
            <a:r>
              <a:rPr lang="en-US" altLang="zh-CN" b="1" dirty="0" smtClean="0"/>
              <a:t>1. </a:t>
            </a:r>
            <a:r>
              <a:rPr lang="zh-CN" altLang="zh-CN" b="1" dirty="0" smtClean="0"/>
              <a:t>哈巴雪山</a:t>
            </a:r>
            <a:endParaRPr lang="zh-CN" altLang="zh-CN" dirty="0" smtClean="0"/>
          </a:p>
          <a:p>
            <a:r>
              <a:rPr lang="zh-CN" altLang="zh-CN" dirty="0" smtClean="0"/>
              <a:t>哈巴雪山位于香格里拉县东南部，是喜玛拉雅山造山运动及其以后第四纪构造运动的强烈影响下急剧抬高的高山。</a:t>
            </a:r>
            <a:endParaRPr lang="zh-CN" alt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97077"/>
          </a:xfrm>
        </p:spPr>
        <p:txBody>
          <a:bodyPr>
            <a:normAutofit fontScale="90000"/>
          </a:bodyPr>
          <a:lstStyle/>
          <a:p>
            <a:endParaRPr lang="zh-CN" altLang="en-US" dirty="0"/>
          </a:p>
        </p:txBody>
      </p:sp>
      <p:sp>
        <p:nvSpPr>
          <p:cNvPr id="3" name="内容占位符 2"/>
          <p:cNvSpPr>
            <a:spLocks noGrp="1"/>
          </p:cNvSpPr>
          <p:nvPr>
            <p:ph idx="1"/>
          </p:nvPr>
        </p:nvSpPr>
        <p:spPr>
          <a:xfrm>
            <a:off x="1043608" y="764704"/>
            <a:ext cx="7443788" cy="3352999"/>
          </a:xfrm>
        </p:spPr>
        <p:txBody>
          <a:bodyPr/>
          <a:lstStyle/>
          <a:p>
            <a:r>
              <a:rPr lang="en-US" altLang="zh-CN" b="1" dirty="0" smtClean="0"/>
              <a:t>2.</a:t>
            </a:r>
            <a:r>
              <a:rPr lang="zh-CN" altLang="zh-CN" b="1" dirty="0" smtClean="0"/>
              <a:t>虎跳峡</a:t>
            </a:r>
            <a:endParaRPr lang="zh-CN" altLang="zh-CN" dirty="0" smtClean="0"/>
          </a:p>
          <a:p>
            <a:r>
              <a:rPr lang="zh-CN" altLang="zh-CN" dirty="0" smtClean="0"/>
              <a:t>虎跳峡，以“险”名天下，是中国最深的峡谷之一。</a:t>
            </a:r>
            <a:endParaRPr lang="zh-CN" altLang="en-US" dirty="0"/>
          </a:p>
        </p:txBody>
      </p:sp>
      <p:pic>
        <p:nvPicPr>
          <p:cNvPr id="5" name="图片 4" descr="http://img8.zol.com.cn/bbs/upload/20064/20063711.JPG"/>
          <p:cNvPicPr/>
          <p:nvPr/>
        </p:nvPicPr>
        <p:blipFill>
          <a:blip r:embed="rId2" cstate="print"/>
          <a:srcRect/>
          <a:stretch>
            <a:fillRect/>
          </a:stretch>
        </p:blipFill>
        <p:spPr bwMode="auto">
          <a:xfrm>
            <a:off x="1547664" y="2420888"/>
            <a:ext cx="5472608" cy="36004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99592" y="1196752"/>
            <a:ext cx="7443788" cy="3352999"/>
          </a:xfrm>
        </p:spPr>
        <p:txBody>
          <a:bodyPr/>
          <a:lstStyle/>
          <a:p>
            <a:r>
              <a:rPr lang="en-US" altLang="zh-CN" b="1" dirty="0" smtClean="0"/>
              <a:t>3.</a:t>
            </a:r>
            <a:r>
              <a:rPr lang="zh-CN" altLang="zh-CN" b="1" dirty="0" smtClean="0"/>
              <a:t>普达措国家公园</a:t>
            </a:r>
            <a:endParaRPr lang="zh-CN" altLang="zh-CN" dirty="0" smtClean="0"/>
          </a:p>
          <a:p>
            <a:pPr>
              <a:lnSpc>
                <a:spcPct val="150000"/>
              </a:lnSpc>
            </a:pPr>
            <a:r>
              <a:rPr lang="zh-CN" altLang="zh-CN" dirty="0" smtClean="0"/>
              <a:t>普达措国家公园是中国政府确立的第一个国家公园，国家</a:t>
            </a:r>
            <a:r>
              <a:rPr lang="en-US" altLang="zh-CN" dirty="0" smtClean="0"/>
              <a:t>5A</a:t>
            </a:r>
            <a:r>
              <a:rPr lang="zh-CN" altLang="zh-CN" dirty="0" smtClean="0"/>
              <a:t>级旅游风景区，位于云南省迪庆藏族自治州香格里拉市境内，最高海拔</a:t>
            </a:r>
            <a:r>
              <a:rPr lang="en-US" altLang="zh-CN" dirty="0" smtClean="0"/>
              <a:t>4159</a:t>
            </a:r>
            <a:r>
              <a:rPr lang="zh-CN" altLang="zh-CN" dirty="0" smtClean="0"/>
              <a:t>米，其主要景点有属都湖、碧塔海和弥里塘亚高山牧场等。</a:t>
            </a:r>
            <a:endParaRPr lang="zh-CN" alt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755576" y="1052736"/>
            <a:ext cx="7443788" cy="4608512"/>
          </a:xfrm>
        </p:spPr>
        <p:txBody>
          <a:bodyPr>
            <a:normAutofit/>
          </a:bodyPr>
          <a:lstStyle/>
          <a:p>
            <a:r>
              <a:rPr lang="zh-CN" altLang="zh-CN" b="1" dirty="0" smtClean="0"/>
              <a:t>（五）西双版纳</a:t>
            </a:r>
            <a:endParaRPr lang="zh-CN" altLang="zh-CN" dirty="0" smtClean="0"/>
          </a:p>
          <a:p>
            <a:r>
              <a:rPr lang="zh-CN" altLang="zh-CN" dirty="0" smtClean="0"/>
              <a:t>西双版纳傣族自治州，位于云南省南端。西双版纳，古代傣语为“勐巴拉那西”，意为“理想而神奇的乐土”，代表性景区有野象谷、曼飞龙佛塔、橄榄坝、独树成林、热带植物园、孔雀湖、水井塔、茶树王、泼水节观礼台、空中走廊、民族风情园等。</a:t>
            </a:r>
          </a:p>
          <a:p>
            <a:endParaRPr lang="zh-CN" alt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99592" y="1124744"/>
            <a:ext cx="7443788" cy="4824536"/>
          </a:xfrm>
        </p:spPr>
        <p:txBody>
          <a:bodyPr>
            <a:normAutofit/>
          </a:bodyPr>
          <a:lstStyle/>
          <a:p>
            <a:r>
              <a:rPr lang="zh-CN" altLang="zh-CN" b="1" dirty="0" smtClean="0"/>
              <a:t>（六）哈尼梯田 </a:t>
            </a:r>
            <a:endParaRPr lang="zh-CN" altLang="zh-CN" dirty="0" smtClean="0"/>
          </a:p>
          <a:p>
            <a:r>
              <a:rPr lang="zh-CN" altLang="zh-CN" dirty="0" smtClean="0"/>
              <a:t>哈尼梯田位于云南南部，遍布于红河州元阳、红河、金平、绿春四县，总面积约</a:t>
            </a:r>
            <a:r>
              <a:rPr lang="en-US" altLang="zh-CN" dirty="0" smtClean="0"/>
              <a:t>100</a:t>
            </a:r>
            <a:r>
              <a:rPr lang="zh-CN" altLang="zh-CN" dirty="0" smtClean="0"/>
              <a:t>万亩，是哈尼族人世世代代留下的杰作。元阳梯田是哈尼族人</a:t>
            </a:r>
            <a:r>
              <a:rPr lang="en-US" altLang="zh-CN" dirty="0" smtClean="0"/>
              <a:t>1300</a:t>
            </a:r>
            <a:r>
              <a:rPr lang="zh-CN" altLang="zh-CN" dirty="0" smtClean="0"/>
              <a:t>多年来生生不息地“雕刻”的山水田园风光画。</a:t>
            </a:r>
            <a:endParaRPr lang="en-US" altLang="zh-CN" dirty="0" smtClean="0"/>
          </a:p>
          <a:p>
            <a:r>
              <a:rPr lang="en-US" altLang="zh-CN" dirty="0" smtClean="0"/>
              <a:t>2013</a:t>
            </a:r>
            <a:r>
              <a:rPr lang="zh-CN" altLang="zh-CN" dirty="0" smtClean="0"/>
              <a:t>年哈尼梯田被成功列入世界遗产名录，成为我国第</a:t>
            </a:r>
            <a:r>
              <a:rPr lang="en-US" altLang="zh-CN" dirty="0" smtClean="0"/>
              <a:t>45</a:t>
            </a:r>
            <a:r>
              <a:rPr lang="zh-CN" altLang="zh-CN" dirty="0" smtClean="0"/>
              <a:t>处世界遗产。</a:t>
            </a:r>
            <a:endParaRPr lang="zh-CN"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332656"/>
            <a:ext cx="7443788" cy="476672"/>
          </a:xfrm>
        </p:spPr>
        <p:txBody>
          <a:bodyPr>
            <a:normAutofit fontScale="90000"/>
          </a:bodyPr>
          <a:lstStyle/>
          <a:p>
            <a:endParaRPr lang="zh-CN" altLang="en-US" dirty="0"/>
          </a:p>
        </p:txBody>
      </p:sp>
      <p:sp>
        <p:nvSpPr>
          <p:cNvPr id="3" name="内容占位符 2"/>
          <p:cNvSpPr>
            <a:spLocks noGrp="1"/>
          </p:cNvSpPr>
          <p:nvPr>
            <p:ph idx="1"/>
          </p:nvPr>
        </p:nvSpPr>
        <p:spPr>
          <a:xfrm>
            <a:off x="755576" y="1124744"/>
            <a:ext cx="7776864" cy="4145087"/>
          </a:xfrm>
        </p:spPr>
        <p:txBody>
          <a:bodyPr/>
          <a:lstStyle/>
          <a:p>
            <a:r>
              <a:rPr lang="zh-CN" altLang="zh-CN" b="1" dirty="0" smtClean="0"/>
              <a:t>（七）三江并流 </a:t>
            </a:r>
            <a:endParaRPr lang="zh-CN" altLang="zh-CN" dirty="0" smtClean="0"/>
          </a:p>
          <a:p>
            <a:r>
              <a:rPr lang="zh-CN" altLang="zh-CN" dirty="0" smtClean="0"/>
              <a:t>三江并流是指金沙江、澜沧江和怒江这三条发源于青藏高原的大江在云南省境内自北向南并行奔流</a:t>
            </a:r>
            <a:r>
              <a:rPr lang="en-US" altLang="zh-CN" dirty="0" smtClean="0"/>
              <a:t>170</a:t>
            </a:r>
            <a:r>
              <a:rPr lang="zh-CN" altLang="zh-CN" dirty="0" smtClean="0"/>
              <a:t>多公里， 穿越担当力卡山、高黎贡山、怒山和云岭等崇山峻岭之间，形成世界上罕见的“江水并流而不交汇”的奇特自然地理景观。</a:t>
            </a:r>
            <a:endParaRPr lang="zh-CN"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4076502" cy="928019"/>
          </a:xfrm>
        </p:spPr>
        <p:txBody>
          <a:bodyPr>
            <a:normAutofit/>
          </a:bodyPr>
          <a:lstStyle/>
          <a:p>
            <a:r>
              <a:rPr lang="zh-CN" altLang="zh-CN" sz="2800" dirty="0" smtClean="0">
                <a:solidFill>
                  <a:schemeClr val="tx1"/>
                </a:solidFill>
              </a:rPr>
              <a:t>四、主要旅游线路</a:t>
            </a:r>
            <a:endParaRPr lang="zh-CN" altLang="en-US" sz="2800" dirty="0">
              <a:solidFill>
                <a:schemeClr val="tx1"/>
              </a:solidFill>
            </a:endParaRPr>
          </a:p>
        </p:txBody>
      </p:sp>
      <p:sp>
        <p:nvSpPr>
          <p:cNvPr id="3" name="内容占位符 2"/>
          <p:cNvSpPr>
            <a:spLocks noGrp="1"/>
          </p:cNvSpPr>
          <p:nvPr>
            <p:ph idx="1"/>
          </p:nvPr>
        </p:nvSpPr>
        <p:spPr>
          <a:xfrm>
            <a:off x="467544" y="1484784"/>
            <a:ext cx="8064896" cy="4289103"/>
          </a:xfrm>
        </p:spPr>
        <p:txBody>
          <a:bodyPr>
            <a:normAutofit/>
          </a:bodyPr>
          <a:lstStyle/>
          <a:p>
            <a:pPr>
              <a:buNone/>
            </a:pPr>
            <a:r>
              <a:rPr lang="zh-CN" altLang="zh-CN" b="1" dirty="0" smtClean="0"/>
              <a:t>（一）自然与民俗共享的一路向西之旅</a:t>
            </a:r>
            <a:endParaRPr lang="zh-CN" altLang="zh-CN" dirty="0" smtClean="0"/>
          </a:p>
          <a:p>
            <a:r>
              <a:rPr lang="zh-CN" altLang="zh-CN" dirty="0" smtClean="0"/>
              <a:t>行程推荐：昆明——大理——丽江——香格里拉——昆明</a:t>
            </a:r>
          </a:p>
          <a:p>
            <a:pPr>
              <a:buNone/>
            </a:pPr>
            <a:r>
              <a:rPr lang="zh-CN" altLang="zh-CN" b="1" dirty="0" smtClean="0"/>
              <a:t>（二）西双版纳</a:t>
            </a:r>
            <a:endParaRPr lang="zh-CN" altLang="zh-CN" dirty="0" smtClean="0"/>
          </a:p>
          <a:p>
            <a:r>
              <a:rPr lang="zh-CN" altLang="zh-CN" dirty="0" smtClean="0"/>
              <a:t>行程推荐：昆明——西双版纳——中缅——昆明</a:t>
            </a:r>
          </a:p>
          <a:p>
            <a:pPr>
              <a:buNone/>
            </a:pPr>
            <a:r>
              <a:rPr lang="zh-CN" altLang="zh-CN" b="1" dirty="0" smtClean="0"/>
              <a:t>（三）摄影之旅</a:t>
            </a:r>
            <a:endParaRPr lang="zh-CN" altLang="zh-CN" dirty="0" smtClean="0"/>
          </a:p>
          <a:p>
            <a:r>
              <a:rPr lang="zh-CN" altLang="zh-CN" dirty="0" smtClean="0"/>
              <a:t>行程推荐：昆明——建水——元阳——昆明</a:t>
            </a:r>
          </a:p>
          <a:p>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971600" y="908720"/>
            <a:ext cx="7632848" cy="4752528"/>
          </a:xfrm>
        </p:spPr>
        <p:txBody>
          <a:bodyPr/>
          <a:lstStyle/>
          <a:p>
            <a:pPr lvl="0">
              <a:lnSpc>
                <a:spcPct val="150000"/>
              </a:lnSpc>
            </a:pPr>
            <a:r>
              <a:rPr lang="zh-CN" altLang="en-US" b="1" dirty="0" smtClean="0"/>
              <a:t>（三）</a:t>
            </a:r>
            <a:r>
              <a:rPr lang="zh-CN" altLang="zh-CN" b="1" dirty="0" smtClean="0"/>
              <a:t>地方特产</a:t>
            </a:r>
            <a:endParaRPr lang="zh-CN" altLang="zh-CN" dirty="0" smtClean="0"/>
          </a:p>
          <a:p>
            <a:pPr>
              <a:lnSpc>
                <a:spcPct val="150000"/>
              </a:lnSpc>
            </a:pPr>
            <a:r>
              <a:rPr lang="zh-CN" altLang="zh-CN" dirty="0" smtClean="0"/>
              <a:t>四川物产丰富，特产众多。代表性特产有蜀绣、蜀锦</a:t>
            </a:r>
            <a:r>
              <a:rPr lang="en-US" altLang="zh-CN" dirty="0" smtClean="0"/>
              <a:t>(</a:t>
            </a:r>
            <a:r>
              <a:rPr lang="zh-CN" altLang="zh-CN" dirty="0" smtClean="0"/>
              <a:t>帛</a:t>
            </a:r>
            <a:r>
              <a:rPr lang="en-US" altLang="zh-CN" dirty="0" smtClean="0"/>
              <a:t>)</a:t>
            </a:r>
            <a:r>
              <a:rPr lang="zh-CN" altLang="zh-CN" dirty="0" smtClean="0"/>
              <a:t>、郫县豆瓣、南充竹帘画、宜宾竹制工艺品、自贡剪纸、蒙顶茶，名酒有宜宾五粮液、绵竹剑南春、泸州老窖、古蔺郎酒等。</a:t>
            </a:r>
          </a:p>
          <a:p>
            <a:endParaRPr lang="zh-CN" altLang="en-US" dirty="0"/>
          </a:p>
        </p:txBody>
      </p:sp>
      <p:grpSp>
        <p:nvGrpSpPr>
          <p:cNvPr id="4" name="Group 6"/>
          <p:cNvGrpSpPr>
            <a:grpSpLocks/>
          </p:cNvGrpSpPr>
          <p:nvPr/>
        </p:nvGrpSpPr>
        <p:grpSpPr bwMode="auto">
          <a:xfrm>
            <a:off x="2267744" y="3717032"/>
            <a:ext cx="5184775" cy="3375025"/>
            <a:chOff x="2653" y="2115"/>
            <a:chExt cx="2266" cy="1745"/>
          </a:xfrm>
        </p:grpSpPr>
        <p:sp>
          <p:nvSpPr>
            <p:cNvPr id="5" name="Rectangle 7"/>
            <p:cNvSpPr>
              <a:spLocks noChangeArrowheads="1"/>
            </p:cNvSpPr>
            <p:nvPr/>
          </p:nvSpPr>
          <p:spPr bwMode="auto">
            <a:xfrm>
              <a:off x="3560" y="3702"/>
              <a:ext cx="116" cy="158"/>
            </a:xfrm>
            <a:prstGeom prst="rect">
              <a:avLst/>
            </a:prstGeom>
            <a:noFill/>
            <a:ln w="9525">
              <a:noFill/>
              <a:miter lim="800000"/>
              <a:headEnd/>
              <a:tailEnd/>
            </a:ln>
          </p:spPr>
          <p:txBody>
            <a:bodyPr>
              <a:spAutoFit/>
            </a:bodyPr>
            <a:lstStyle/>
            <a:p>
              <a:endParaRPr lang="zh-CN" altLang="en-US" sz="1400" b="1"/>
            </a:p>
          </p:txBody>
        </p:sp>
        <p:pic>
          <p:nvPicPr>
            <p:cNvPr id="6" name="Picture 8"/>
            <p:cNvPicPr>
              <a:picLocks noChangeAspect="1" noChangeArrowheads="1"/>
            </p:cNvPicPr>
            <p:nvPr/>
          </p:nvPicPr>
          <p:blipFill>
            <a:blip r:embed="rId2" cstate="print"/>
            <a:srcRect/>
            <a:stretch>
              <a:fillRect/>
            </a:stretch>
          </p:blipFill>
          <p:spPr bwMode="auto">
            <a:xfrm>
              <a:off x="2653" y="2115"/>
              <a:ext cx="2266" cy="152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548680"/>
            <a:ext cx="5300638" cy="928019"/>
          </a:xfrm>
        </p:spPr>
        <p:txBody>
          <a:bodyPr>
            <a:normAutofit/>
          </a:bodyPr>
          <a:lstStyle/>
          <a:p>
            <a:r>
              <a:rPr lang="zh-CN" altLang="zh-CN" sz="2800" dirty="0" smtClean="0"/>
              <a:t>三、主要旅游城市及景区</a:t>
            </a:r>
            <a:endParaRPr lang="zh-CN" altLang="en-US" sz="2800" dirty="0"/>
          </a:p>
        </p:txBody>
      </p:sp>
      <p:sp>
        <p:nvSpPr>
          <p:cNvPr id="3" name="内容占位符 2"/>
          <p:cNvSpPr>
            <a:spLocks noGrp="1"/>
          </p:cNvSpPr>
          <p:nvPr>
            <p:ph idx="1"/>
          </p:nvPr>
        </p:nvSpPr>
        <p:spPr>
          <a:xfrm>
            <a:off x="827584" y="1772816"/>
            <a:ext cx="7443788" cy="3352999"/>
          </a:xfrm>
        </p:spPr>
        <p:txBody>
          <a:bodyPr/>
          <a:lstStyle/>
          <a:p>
            <a:r>
              <a:rPr lang="zh-CN" altLang="zh-CN" b="1" dirty="0" smtClean="0"/>
              <a:t>（一）成都</a:t>
            </a:r>
            <a:endParaRPr lang="zh-CN" altLang="zh-CN" dirty="0" smtClean="0"/>
          </a:p>
          <a:p>
            <a:r>
              <a:rPr lang="zh-CN" altLang="zh-CN" dirty="0" smtClean="0"/>
              <a:t>成都市位于四川省中部，是四川省的省会。这里沃野千里，物产丰富，自古就有“天府”的美誉。成都市旅游资源丰富，拥有众多享誉中外的文物古迹和风景名胜，如武侯祠、杜甫草堂、都江堰、青城山等。</a:t>
            </a:r>
          </a:p>
          <a:p>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27584" y="980728"/>
            <a:ext cx="7676902" cy="4145087"/>
          </a:xfrm>
        </p:spPr>
        <p:txBody>
          <a:bodyPr/>
          <a:lstStyle/>
          <a:p>
            <a:r>
              <a:rPr lang="en-US" altLang="zh-CN" b="1" dirty="0" smtClean="0"/>
              <a:t>1.</a:t>
            </a:r>
            <a:r>
              <a:rPr lang="zh-CN" altLang="zh-CN" b="1" dirty="0" smtClean="0"/>
              <a:t>武侯祠</a:t>
            </a:r>
            <a:endParaRPr lang="zh-CN" altLang="zh-CN" dirty="0" smtClean="0"/>
          </a:p>
          <a:p>
            <a:r>
              <a:rPr lang="zh-CN" altLang="zh-CN" dirty="0" smtClean="0"/>
              <a:t>武侯祠是纪念三国时蜀汉丞相武乡候诸葛亮的祠堂，始建于西晋末年，到唐代已具规模，明初与纪念刘备的“汉昭烈庙”相并，成为君臣合祀庙，清康熙十一年（</a:t>
            </a:r>
            <a:r>
              <a:rPr lang="en-US" altLang="zh-CN" dirty="0" smtClean="0"/>
              <a:t>1672</a:t>
            </a:r>
            <a:r>
              <a:rPr lang="zh-CN" altLang="zh-CN" dirty="0" smtClean="0"/>
              <a:t>年）重建。距今已有</a:t>
            </a:r>
            <a:r>
              <a:rPr lang="en-US" altLang="zh-CN" dirty="0" smtClean="0"/>
              <a:t>1500</a:t>
            </a:r>
            <a:r>
              <a:rPr lang="zh-CN" altLang="zh-CN" dirty="0" smtClean="0"/>
              <a:t>多年的历史。</a:t>
            </a:r>
            <a:endParaRPr lang="zh-CN"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352800" y="152400"/>
            <a:ext cx="2362200" cy="1143000"/>
          </a:xfrm>
        </p:spPr>
        <p:txBody>
          <a:bodyPr/>
          <a:lstStyle/>
          <a:p>
            <a:pPr eaLnBrk="1" hangingPunct="1"/>
            <a:endParaRPr lang="zh-CN" altLang="en-US" smtClean="0"/>
          </a:p>
        </p:txBody>
      </p:sp>
      <p:pic>
        <p:nvPicPr>
          <p:cNvPr id="945156" name="内容占位符 3" descr="1135028631_1399503578.jpg"/>
          <p:cNvPicPr>
            <a:picLocks noChangeAspect="1"/>
          </p:cNvPicPr>
          <p:nvPr/>
        </p:nvPicPr>
        <p:blipFill>
          <a:blip r:embed="rId2" cstate="print"/>
          <a:srcRect/>
          <a:stretch>
            <a:fillRect/>
          </a:stretch>
        </p:blipFill>
        <p:spPr bwMode="gray">
          <a:xfrm>
            <a:off x="0" y="0"/>
            <a:ext cx="9144000" cy="6858000"/>
          </a:xfrm>
          <a:prstGeom prst="rect">
            <a:avLst/>
          </a:prstGeom>
          <a:noFill/>
          <a:ln w="9525">
            <a:noFill/>
            <a:miter lim="800000"/>
            <a:headEnd/>
            <a:tailEnd/>
          </a:ln>
        </p:spPr>
      </p:pic>
      <p:sp>
        <p:nvSpPr>
          <p:cNvPr id="6" name="内容占位符 5"/>
          <p:cNvSpPr>
            <a:spLocks noGrp="1"/>
          </p:cNvSpPr>
          <p:nvPr>
            <p:ph idx="1"/>
          </p:nvPr>
        </p:nvSpPr>
        <p:spPr/>
        <p:txBody>
          <a:bodyPr/>
          <a:lstStyle/>
          <a:p>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45156"/>
                                        </p:tgtEl>
                                        <p:attrNameLst>
                                          <p:attrName>ppt_x</p:attrName>
                                        </p:attrNameLst>
                                      </p:cBhvr>
                                      <p:tavLst>
                                        <p:tav tm="0">
                                          <p:val>
                                            <p:strVal val="ppt_x"/>
                                          </p:val>
                                        </p:tav>
                                        <p:tav tm="100000">
                                          <p:val>
                                            <p:strVal val="ppt_x"/>
                                          </p:val>
                                        </p:tav>
                                      </p:tavLst>
                                    </p:anim>
                                    <p:anim calcmode="lin" valueType="num">
                                      <p:cBhvr additive="base">
                                        <p:cTn id="7" dur="500"/>
                                        <p:tgtEl>
                                          <p:spTgt spid="945156"/>
                                        </p:tgtEl>
                                        <p:attrNameLst>
                                          <p:attrName>ppt_y</p:attrName>
                                        </p:attrNameLst>
                                      </p:cBhvr>
                                      <p:tavLst>
                                        <p:tav tm="0">
                                          <p:val>
                                            <p:strVal val="ppt_y"/>
                                          </p:val>
                                        </p:tav>
                                        <p:tav tm="100000">
                                          <p:val>
                                            <p:strVal val="1+ppt_h/2"/>
                                          </p:val>
                                        </p:tav>
                                      </p:tavLst>
                                    </p:anim>
                                    <p:set>
                                      <p:cBhvr>
                                        <p:cTn id="8" dur="1" fill="hold">
                                          <p:stCondLst>
                                            <p:cond delay="499"/>
                                          </p:stCondLst>
                                        </p:cTn>
                                        <p:tgtEl>
                                          <p:spTgt spid="945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99592" y="1196752"/>
            <a:ext cx="7704856" cy="3528392"/>
          </a:xfrm>
        </p:spPr>
        <p:txBody>
          <a:bodyPr/>
          <a:lstStyle/>
          <a:p>
            <a:pPr lvl="0"/>
            <a:r>
              <a:rPr lang="en-US" altLang="zh-CN" b="1" dirty="0" smtClean="0"/>
              <a:t>2.</a:t>
            </a:r>
            <a:r>
              <a:rPr lang="zh-CN" altLang="zh-CN" b="1" dirty="0" smtClean="0"/>
              <a:t>杜甫草堂</a:t>
            </a:r>
            <a:endParaRPr lang="zh-CN" altLang="zh-CN" dirty="0" smtClean="0"/>
          </a:p>
          <a:p>
            <a:r>
              <a:rPr lang="zh-CN" altLang="zh-CN" dirty="0" smtClean="0"/>
              <a:t>杜甫草堂位于成都西门外浣花溪畔，是唐代大诗人杜甫流寓成都时的故居。杜甫，被尊崇为中国的诗圣。公元</a:t>
            </a:r>
            <a:r>
              <a:rPr lang="en-US" altLang="zh-CN" dirty="0" smtClean="0"/>
              <a:t>759</a:t>
            </a:r>
            <a:r>
              <a:rPr lang="zh-CN" altLang="zh-CN" dirty="0" smtClean="0"/>
              <a:t>年</a:t>
            </a:r>
            <a:r>
              <a:rPr lang="en-US" altLang="zh-CN" dirty="0" smtClean="0"/>
              <a:t>12</a:t>
            </a:r>
            <a:r>
              <a:rPr lang="zh-CN" altLang="zh-CN" dirty="0" smtClean="0"/>
              <a:t>月，为躲避安史之乱，他从长安流亡到成都，第二年三月在浣花溪畔建成茅屋一座，自称为“草堂”。</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611560" y="1268760"/>
            <a:ext cx="8072438" cy="4073079"/>
          </a:xfrm>
        </p:spPr>
        <p:txBody>
          <a:bodyPr>
            <a:normAutofit/>
          </a:bodyPr>
          <a:lstStyle/>
          <a:p>
            <a:r>
              <a:rPr lang="zh-CN" altLang="zh-CN" b="1" dirty="0" smtClean="0"/>
              <a:t> </a:t>
            </a:r>
            <a:r>
              <a:rPr lang="en-US" altLang="zh-CN" b="1" dirty="0" smtClean="0"/>
              <a:t>3.</a:t>
            </a:r>
            <a:r>
              <a:rPr lang="zh-CN" altLang="zh-CN" b="1" dirty="0" smtClean="0"/>
              <a:t>都江堰水利工程</a:t>
            </a:r>
            <a:endParaRPr lang="zh-CN" altLang="zh-CN" dirty="0" smtClean="0"/>
          </a:p>
          <a:p>
            <a:r>
              <a:rPr lang="zh-CN" altLang="zh-CN" dirty="0" smtClean="0"/>
              <a:t>著名的古代水利工程都江堰，位于四川都江堰市城西，被誉为“独奇千古”的“镇川之宝”。都江堰建于公元三世纪，是中国战国时期秦国蜀郡太守李冰及其子率众修建的一座大型水利工程，是全世界至今为止，年代最久、唯一留存、以无坝引水为特征的宏大水利工程。</a:t>
            </a: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5362" name="Picture 2" descr="IMG_256"/>
          <p:cNvPicPr>
            <a:picLocks noChangeAspect="1" noChangeArrowheads="1"/>
          </p:cNvPicPr>
          <p:nvPr/>
        </p:nvPicPr>
        <p:blipFill>
          <a:blip r:embed="rId2" cstate="print"/>
          <a:srcRect/>
          <a:stretch>
            <a:fillRect/>
          </a:stretch>
        </p:blipFill>
        <p:spPr bwMode="auto">
          <a:xfrm>
            <a:off x="0" y="-1"/>
            <a:ext cx="9144000" cy="63674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99592" y="1268760"/>
            <a:ext cx="7443788" cy="3352999"/>
          </a:xfrm>
        </p:spPr>
        <p:txBody>
          <a:bodyPr/>
          <a:lstStyle/>
          <a:p>
            <a:r>
              <a:rPr lang="en-US" altLang="zh-CN" b="1" dirty="0" smtClean="0"/>
              <a:t>4.</a:t>
            </a:r>
            <a:r>
              <a:rPr lang="zh-CN" altLang="zh-CN" b="1" dirty="0" smtClean="0"/>
              <a:t>青城山</a:t>
            </a:r>
            <a:endParaRPr lang="zh-CN" altLang="zh-CN" dirty="0" smtClean="0"/>
          </a:p>
          <a:p>
            <a:r>
              <a:rPr lang="zh-CN" altLang="zh-CN" dirty="0" smtClean="0"/>
              <a:t>青城山位于都江堰市西南，距成都</a:t>
            </a:r>
            <a:r>
              <a:rPr lang="en-US" altLang="zh-CN" dirty="0" smtClean="0"/>
              <a:t>66</a:t>
            </a:r>
            <a:r>
              <a:rPr lang="zh-CN" altLang="zh-CN" dirty="0" smtClean="0"/>
              <a:t>公里。山上林木葱茏，峰峦叠翠，状若城廓，故称青城。全山景物幽美，有“青城天下幽”之称。青城山是我国道教发祥地之一。东汉末年，道教创始人张道陵在此山设坛传教，逐渐发展成道教胜地。</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71600" y="404664"/>
            <a:ext cx="7704856" cy="5760640"/>
          </a:xfrm>
        </p:spPr>
        <p:txBody>
          <a:bodyPr>
            <a:normAutofit fontScale="85000" lnSpcReduction="20000"/>
          </a:bodyPr>
          <a:lstStyle/>
          <a:p>
            <a:r>
              <a:rPr lang="zh-CN" altLang="zh-CN" b="1" dirty="0" smtClean="0"/>
              <a:t>职业知识目标：</a:t>
            </a:r>
            <a:endParaRPr lang="zh-CN" altLang="zh-CN" dirty="0" smtClean="0"/>
          </a:p>
          <a:p>
            <a:pPr lvl="0"/>
            <a:r>
              <a:rPr lang="zh-CN" altLang="zh-CN" dirty="0" smtClean="0"/>
              <a:t>掌握西南旅游区的地理环境特点、旅游资源特征。</a:t>
            </a:r>
          </a:p>
          <a:p>
            <a:pPr lvl="0"/>
            <a:r>
              <a:rPr lang="zh-CN" altLang="zh-CN" dirty="0" smtClean="0"/>
              <a:t>熟悉西南旅游区主要的旅游城市与旅游景区的特色。</a:t>
            </a:r>
          </a:p>
          <a:p>
            <a:r>
              <a:rPr lang="en-US" altLang="zh-CN" dirty="0" smtClean="0"/>
              <a:t>3.</a:t>
            </a:r>
            <a:r>
              <a:rPr lang="zh-CN" altLang="zh-CN" dirty="0" smtClean="0"/>
              <a:t>熟悉西南旅游区主要的旅游线路。</a:t>
            </a:r>
          </a:p>
          <a:p>
            <a:r>
              <a:rPr lang="zh-CN" altLang="zh-CN" b="1" dirty="0" smtClean="0"/>
              <a:t>职业能力目标：</a:t>
            </a:r>
            <a:endParaRPr lang="zh-CN" altLang="zh-CN" dirty="0" smtClean="0"/>
          </a:p>
          <a:p>
            <a:r>
              <a:rPr lang="en-US" altLang="zh-CN" dirty="0" smtClean="0"/>
              <a:t>1.</a:t>
            </a:r>
            <a:r>
              <a:rPr lang="zh-CN" altLang="zh-CN" dirty="0" smtClean="0"/>
              <a:t>能分析西南旅游区地理环境与旅游资源的关系。</a:t>
            </a:r>
          </a:p>
          <a:p>
            <a:r>
              <a:rPr lang="en-US" altLang="zh-CN" dirty="0" smtClean="0"/>
              <a:t>2.</a:t>
            </a:r>
            <a:r>
              <a:rPr lang="zh-CN" altLang="zh-CN" dirty="0" smtClean="0"/>
              <a:t>能依据西南旅游区旅游资源的特点，设计有特色的西南旅游区旅游线路。</a:t>
            </a:r>
          </a:p>
          <a:p>
            <a:r>
              <a:rPr lang="en-US" altLang="zh-CN" dirty="0" smtClean="0"/>
              <a:t>3.</a:t>
            </a:r>
            <a:r>
              <a:rPr lang="zh-CN" altLang="zh-CN" dirty="0" smtClean="0"/>
              <a:t>能撰写西南旅游区特色旅游景区的讲解词。</a:t>
            </a:r>
          </a:p>
          <a:p>
            <a:r>
              <a:rPr lang="zh-CN" altLang="zh-CN" b="1" dirty="0" smtClean="0"/>
              <a:t>职业素质目标：</a:t>
            </a:r>
            <a:endParaRPr lang="zh-CN" altLang="zh-CN" dirty="0" smtClean="0"/>
          </a:p>
          <a:p>
            <a:r>
              <a:rPr lang="en-US" altLang="zh-CN" dirty="0" smtClean="0"/>
              <a:t>1.</a:t>
            </a:r>
            <a:r>
              <a:rPr lang="zh-CN" altLang="zh-CN" dirty="0" smtClean="0"/>
              <a:t>通过旅游线路的设计，培养学生学习的主动性，提高学生解决问题的能力。</a:t>
            </a:r>
          </a:p>
          <a:p>
            <a:r>
              <a:rPr lang="en-US" altLang="zh-CN" dirty="0" smtClean="0"/>
              <a:t>2.</a:t>
            </a:r>
            <a:r>
              <a:rPr lang="zh-CN" altLang="zh-CN" dirty="0" smtClean="0"/>
              <a:t>通过景点的讲解，培养学生良好的语言表达能力。</a:t>
            </a:r>
          </a:p>
          <a:p>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6386" name="Picture 2" descr="t0156d8f1c6e35ad747"/>
          <p:cNvPicPr>
            <a:picLocks noChangeAspect="1" noChangeArrowheads="1"/>
          </p:cNvPicPr>
          <p:nvPr/>
        </p:nvPicPr>
        <p:blipFill>
          <a:blip r:embed="rId2" cstate="print"/>
          <a:srcRect/>
          <a:stretch>
            <a:fillRect/>
          </a:stretch>
        </p:blipFill>
        <p:spPr bwMode="auto">
          <a:xfrm>
            <a:off x="0" y="0"/>
            <a:ext cx="9144000" cy="602128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457117"/>
          </a:xfrm>
        </p:spPr>
        <p:txBody>
          <a:bodyPr>
            <a:normAutofit fontScale="90000"/>
          </a:bodyPr>
          <a:lstStyle/>
          <a:p>
            <a:endParaRPr lang="zh-CN" altLang="en-US" dirty="0"/>
          </a:p>
        </p:txBody>
      </p:sp>
      <p:sp>
        <p:nvSpPr>
          <p:cNvPr id="3" name="内容占位符 2"/>
          <p:cNvSpPr>
            <a:spLocks noGrp="1"/>
          </p:cNvSpPr>
          <p:nvPr>
            <p:ph idx="1"/>
          </p:nvPr>
        </p:nvSpPr>
        <p:spPr>
          <a:xfrm>
            <a:off x="755576" y="1052736"/>
            <a:ext cx="7920880" cy="4824535"/>
          </a:xfrm>
        </p:spPr>
        <p:txBody>
          <a:bodyPr/>
          <a:lstStyle/>
          <a:p>
            <a:r>
              <a:rPr lang="zh-CN" altLang="zh-CN" b="1" dirty="0" smtClean="0"/>
              <a:t>（二）阿坝藏族羌族自治州</a:t>
            </a:r>
            <a:endParaRPr lang="zh-CN" altLang="zh-CN" dirty="0" smtClean="0"/>
          </a:p>
          <a:p>
            <a:r>
              <a:rPr lang="en-US" altLang="zh-CN" b="1" dirty="0" smtClean="0"/>
              <a:t>1.</a:t>
            </a:r>
            <a:r>
              <a:rPr lang="zh-CN" altLang="zh-CN" b="1" dirty="0" smtClean="0"/>
              <a:t>九寨沟——童话世界</a:t>
            </a:r>
            <a:endParaRPr lang="zh-CN" altLang="zh-CN" dirty="0" smtClean="0"/>
          </a:p>
          <a:p>
            <a:r>
              <a:rPr lang="zh-CN" altLang="zh-CN" dirty="0" smtClean="0"/>
              <a:t>九寨沟国家级自然保护区位于四川省阿坝藏族羌族自治州九寨沟县境内，是中国第一个以保护自然风景为主要目的的自然保护区，是拥有“世界自然遗产”和“世界人与自然生物保护圈”的旅游胜地。</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7410" name="Picture 2" descr="IMG_256"/>
          <p:cNvPicPr>
            <a:picLocks noChangeAspect="1" noChangeArrowheads="1"/>
          </p:cNvPicPr>
          <p:nvPr/>
        </p:nvPicPr>
        <p:blipFill>
          <a:blip r:embed="rId2" cstate="print"/>
          <a:srcRect/>
          <a:stretch>
            <a:fillRect/>
          </a:stretch>
        </p:blipFill>
        <p:spPr bwMode="auto">
          <a:xfrm>
            <a:off x="0" y="332656"/>
            <a:ext cx="9251661" cy="5256584"/>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755576" y="1052736"/>
            <a:ext cx="7992888" cy="3888432"/>
          </a:xfrm>
        </p:spPr>
        <p:txBody>
          <a:bodyPr/>
          <a:lstStyle/>
          <a:p>
            <a:r>
              <a:rPr lang="en-US" altLang="zh-CN" b="1" dirty="0" smtClean="0"/>
              <a:t>2. </a:t>
            </a:r>
            <a:r>
              <a:rPr lang="zh-CN" altLang="zh-CN" b="1" dirty="0" smtClean="0"/>
              <a:t>黄龙五彩池——人间瑶池</a:t>
            </a:r>
            <a:endParaRPr lang="zh-CN" altLang="zh-CN" dirty="0" smtClean="0"/>
          </a:p>
          <a:p>
            <a:r>
              <a:rPr lang="zh-CN" altLang="zh-CN" dirty="0" smtClean="0"/>
              <a:t>黄龙景点位于四川省阿坝州松潘县境内岷山山脉南麓，历经千百年岁月形成的地表钙化蜿蜒在雪山峡谷中，宛若黄色“巨龙”，故得名黄龙。</a:t>
            </a:r>
            <a:endParaRPr lang="zh-CN" altLang="en-US" dirty="0"/>
          </a:p>
        </p:txBody>
      </p:sp>
      <p:pic>
        <p:nvPicPr>
          <p:cNvPr id="4" name="图片 3" descr="IMG_256"/>
          <p:cNvPicPr/>
          <p:nvPr/>
        </p:nvPicPr>
        <p:blipFill>
          <a:blip r:embed="rId2" cstate="print"/>
          <a:srcRect/>
          <a:stretch>
            <a:fillRect/>
          </a:stretch>
        </p:blipFill>
        <p:spPr bwMode="auto">
          <a:xfrm>
            <a:off x="1907704" y="3212976"/>
            <a:ext cx="4968552" cy="288032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1043608" y="1124744"/>
            <a:ext cx="7443788" cy="4032448"/>
          </a:xfrm>
        </p:spPr>
        <p:txBody>
          <a:bodyPr>
            <a:normAutofit/>
          </a:bodyPr>
          <a:lstStyle/>
          <a:p>
            <a:r>
              <a:rPr lang="zh-CN" altLang="en-US" b="1" dirty="0" smtClean="0"/>
              <a:t>（三）乐山市</a:t>
            </a:r>
          </a:p>
          <a:p>
            <a:r>
              <a:rPr lang="zh-CN" altLang="en-US" dirty="0" smtClean="0"/>
              <a:t>乐山，古称嘉州，位于四川盆地西南部，坐落在岷江、青衣江、大渡河三江交汇处。历史上属古蜀国，有“海棠香国”的美誉。乐山市是中国唯一一个拥有三处世界遗产的城市（峨眉山景区、乐山大佛景区、东风堰）。</a:t>
            </a:r>
          </a:p>
          <a:p>
            <a:endParaRPr lang="zh-CN"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755576" y="764704"/>
            <a:ext cx="7776864" cy="4320480"/>
          </a:xfrm>
        </p:spPr>
        <p:txBody>
          <a:bodyPr/>
          <a:lstStyle/>
          <a:p>
            <a:pPr lvl="0"/>
            <a:r>
              <a:rPr lang="en-US" altLang="zh-CN" b="1" dirty="0" smtClean="0"/>
              <a:t>1.</a:t>
            </a:r>
            <a:r>
              <a:rPr lang="zh-CN" altLang="zh-CN" b="1" dirty="0" smtClean="0"/>
              <a:t>峨眉山——峨嵋天下秀</a:t>
            </a:r>
            <a:endParaRPr lang="zh-CN" altLang="zh-CN" dirty="0" smtClean="0"/>
          </a:p>
          <a:p>
            <a:r>
              <a:rPr lang="zh-CN" altLang="zh-CN" dirty="0" smtClean="0"/>
              <a:t>峨眉山位于中国四川省乐山市峨眉山市境内，是中国“四大佛教名山”之一，地势陡峭，风景秀丽，素有“峨眉天下秀”之称，山上的万佛顶最高，海拔</a:t>
            </a:r>
            <a:r>
              <a:rPr lang="en-US" altLang="zh-CN" dirty="0" smtClean="0"/>
              <a:t>3099</a:t>
            </a:r>
            <a:r>
              <a:rPr lang="zh-CN" altLang="zh-CN" dirty="0" smtClean="0"/>
              <a:t>米。</a:t>
            </a:r>
            <a:endParaRPr lang="zh-CN" altLang="en-US" dirty="0"/>
          </a:p>
        </p:txBody>
      </p:sp>
      <p:pic>
        <p:nvPicPr>
          <p:cNvPr id="4" name="Picture 2" descr="IMG_256"/>
          <p:cNvPicPr>
            <a:picLocks noChangeAspect="1" noChangeArrowheads="1"/>
          </p:cNvPicPr>
          <p:nvPr/>
        </p:nvPicPr>
        <p:blipFill>
          <a:blip r:embed="rId2" cstate="print"/>
          <a:srcRect/>
          <a:stretch>
            <a:fillRect/>
          </a:stretch>
        </p:blipFill>
        <p:spPr bwMode="auto">
          <a:xfrm>
            <a:off x="2123728" y="2852936"/>
            <a:ext cx="5468960" cy="3024336"/>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971600" y="980728"/>
            <a:ext cx="7443788" cy="3960440"/>
          </a:xfrm>
        </p:spPr>
        <p:txBody>
          <a:bodyPr/>
          <a:lstStyle/>
          <a:p>
            <a:r>
              <a:rPr lang="en-US" altLang="zh-CN" b="1" dirty="0" smtClean="0"/>
              <a:t>2.</a:t>
            </a:r>
            <a:r>
              <a:rPr lang="zh-CN" altLang="zh-CN" b="1" dirty="0" smtClean="0"/>
              <a:t>乐山大佛</a:t>
            </a:r>
            <a:endParaRPr lang="zh-CN" altLang="zh-CN" dirty="0" smtClean="0"/>
          </a:p>
          <a:p>
            <a:r>
              <a:rPr lang="zh-CN" altLang="zh-CN" dirty="0" smtClean="0"/>
              <a:t>乐山大佛地处四川省乐山市东，岷江、青衣江、大渡河三江汇合的凌云山上，“佛是一座山，山是一尊佛”。大佛通高</a:t>
            </a:r>
            <a:r>
              <a:rPr lang="en-US" altLang="zh-CN" dirty="0" smtClean="0"/>
              <a:t>71</a:t>
            </a:r>
            <a:r>
              <a:rPr lang="zh-CN" altLang="zh-CN" dirty="0" smtClean="0"/>
              <a:t>米，是迄今世界上最大的一座石刻佛像。</a:t>
            </a:r>
          </a:p>
          <a:p>
            <a:endParaRPr lang="zh-CN"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9458" name="Picture 2" descr="t016d387e4e4b9aa777"/>
          <p:cNvPicPr>
            <a:picLocks noChangeAspect="1" noChangeArrowheads="1"/>
          </p:cNvPicPr>
          <p:nvPr/>
        </p:nvPicPr>
        <p:blipFill>
          <a:blip r:embed="rId2" cstate="print"/>
          <a:srcRect/>
          <a:stretch>
            <a:fillRect/>
          </a:stretch>
        </p:blipFill>
        <p:spPr bwMode="auto">
          <a:xfrm>
            <a:off x="0" y="0"/>
            <a:ext cx="9144000" cy="638132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27584" y="1268760"/>
            <a:ext cx="7416824" cy="3816424"/>
          </a:xfrm>
        </p:spPr>
        <p:txBody>
          <a:bodyPr/>
          <a:lstStyle/>
          <a:p>
            <a:r>
              <a:rPr lang="zh-CN" altLang="zh-CN" b="1" dirty="0" smtClean="0"/>
              <a:t>（四）剑门蜀道</a:t>
            </a:r>
            <a:endParaRPr lang="zh-CN" altLang="zh-CN" dirty="0" smtClean="0"/>
          </a:p>
          <a:p>
            <a:r>
              <a:rPr lang="zh-CN" altLang="zh-CN" dirty="0" smtClean="0"/>
              <a:t>剑门蜀道风景区是国务院首批批准的国家级风景名胜区，位于绵阳、广元市境内。是在连绵不断的秦岭、巴山、岷山之间，以“蜀道”为主干的带状风景名胜区。</a:t>
            </a:r>
            <a:endParaRPr lang="zh-CN"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683568" y="1268760"/>
            <a:ext cx="7848872" cy="3528392"/>
          </a:xfrm>
        </p:spPr>
        <p:txBody>
          <a:bodyPr/>
          <a:lstStyle/>
          <a:p>
            <a:r>
              <a:rPr lang="zh-CN" altLang="zh-CN" b="1" dirty="0" smtClean="0"/>
              <a:t>（五）海螺沟</a:t>
            </a:r>
            <a:endParaRPr lang="zh-CN" altLang="zh-CN" dirty="0" smtClean="0"/>
          </a:p>
          <a:p>
            <a:r>
              <a:rPr lang="zh-CN" altLang="zh-CN" dirty="0" smtClean="0"/>
              <a:t>海螺沟冰川是贡嘎山东坡众多冰川中的一条，尾端伸入到原始森林区达</a:t>
            </a:r>
            <a:r>
              <a:rPr lang="en-US" altLang="zh-CN" dirty="0" smtClean="0"/>
              <a:t>6</a:t>
            </a:r>
            <a:r>
              <a:rPr lang="zh-CN" altLang="zh-CN" dirty="0" smtClean="0"/>
              <a:t>千米，海拔只有</a:t>
            </a:r>
            <a:r>
              <a:rPr lang="en-US" altLang="zh-CN" dirty="0" smtClean="0"/>
              <a:t>2850</a:t>
            </a:r>
            <a:r>
              <a:rPr lang="zh-CN" altLang="zh-CN" dirty="0" smtClean="0"/>
              <a:t>米，是地球上同纬度的冰川中海拔最低的。</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692696"/>
            <a:ext cx="7443788" cy="928019"/>
          </a:xfrm>
        </p:spPr>
        <p:txBody>
          <a:bodyPr>
            <a:normAutofit/>
          </a:bodyPr>
          <a:lstStyle/>
          <a:p>
            <a:r>
              <a:rPr lang="zh-CN" altLang="zh-CN" dirty="0" smtClean="0">
                <a:solidFill>
                  <a:schemeClr val="tx1"/>
                </a:solidFill>
              </a:rPr>
              <a:t>任务一</a:t>
            </a:r>
            <a:r>
              <a:rPr lang="en-US" altLang="zh-CN" dirty="0" smtClean="0">
                <a:solidFill>
                  <a:schemeClr val="tx1"/>
                </a:solidFill>
              </a:rPr>
              <a:t>  </a:t>
            </a:r>
            <a:r>
              <a:rPr lang="zh-CN" altLang="zh-CN" dirty="0" smtClean="0">
                <a:solidFill>
                  <a:schemeClr val="tx1"/>
                </a:solidFill>
              </a:rPr>
              <a:t>西南旅游区概况</a:t>
            </a:r>
            <a:endParaRPr lang="zh-CN" altLang="en-US" dirty="0">
              <a:solidFill>
                <a:schemeClr val="tx1"/>
              </a:solidFill>
            </a:endParaRPr>
          </a:p>
        </p:txBody>
      </p:sp>
      <p:sp>
        <p:nvSpPr>
          <p:cNvPr id="3" name="内容占位符 2"/>
          <p:cNvSpPr>
            <a:spLocks noGrp="1"/>
          </p:cNvSpPr>
          <p:nvPr>
            <p:ph idx="1"/>
          </p:nvPr>
        </p:nvSpPr>
        <p:spPr>
          <a:xfrm>
            <a:off x="971600" y="2924944"/>
            <a:ext cx="7443788" cy="3352999"/>
          </a:xfrm>
        </p:spPr>
        <p:txBody>
          <a:bodyPr/>
          <a:lstStyle/>
          <a:p>
            <a:r>
              <a:rPr lang="zh-CN" altLang="zh-CN" dirty="0" smtClean="0"/>
              <a:t>（一）地形地貌结构复杂</a:t>
            </a:r>
          </a:p>
          <a:p>
            <a:r>
              <a:rPr lang="zh-CN" altLang="zh-CN" dirty="0" smtClean="0"/>
              <a:t>（二）喀斯特地貌分布广泛</a:t>
            </a:r>
          </a:p>
          <a:p>
            <a:r>
              <a:rPr lang="zh-CN" altLang="zh-CN" dirty="0" smtClean="0"/>
              <a:t>（三）亚热带季风气候明显</a:t>
            </a:r>
          </a:p>
          <a:p>
            <a:endParaRPr lang="zh-CN" altLang="en-US" dirty="0"/>
          </a:p>
        </p:txBody>
      </p:sp>
      <p:sp>
        <p:nvSpPr>
          <p:cNvPr id="2049" name="Rectangle 1"/>
          <p:cNvSpPr>
            <a:spLocks noChangeArrowheads="1"/>
          </p:cNvSpPr>
          <p:nvPr/>
        </p:nvSpPr>
        <p:spPr bwMode="auto">
          <a:xfrm>
            <a:off x="899592" y="1988840"/>
            <a:ext cx="5400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7188" algn="l" defTabSz="914400" rtl="0" eaLnBrk="1" fontAlgn="base" latinLnBrk="0" hangingPunct="1">
              <a:lnSpc>
                <a:spcPct val="100000"/>
              </a:lnSpc>
              <a:spcBef>
                <a:spcPct val="0"/>
              </a:spcBef>
              <a:spcAft>
                <a:spcPct val="0"/>
              </a:spcAft>
              <a:buClrTx/>
              <a:buSzTx/>
              <a:buFontTx/>
              <a:buNone/>
              <a:tabLst/>
            </a:pPr>
            <a:r>
              <a:rPr kumimoji="0" lang="zh-CN" sz="2800" b="1" i="0" u="none" strike="noStrike" cap="none" normalizeH="0" baseline="0" dirty="0" smtClean="0">
                <a:ln>
                  <a:noFill/>
                </a:ln>
                <a:solidFill>
                  <a:schemeClr val="tx1"/>
                </a:solidFill>
                <a:effectLst/>
                <a:latin typeface="Calibri" pitchFamily="34" charset="0"/>
                <a:ea typeface="宋体" pitchFamily="2" charset="-122"/>
                <a:cs typeface="宋体" pitchFamily="2" charset="-122"/>
              </a:rPr>
              <a:t>一、自然地理环境</a:t>
            </a:r>
            <a:endParaRPr kumimoji="0" lang="zh-CN"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27584" y="1124744"/>
            <a:ext cx="7632848" cy="3888432"/>
          </a:xfrm>
        </p:spPr>
        <p:txBody>
          <a:bodyPr/>
          <a:lstStyle/>
          <a:p>
            <a:r>
              <a:rPr lang="zh-CN" altLang="zh-CN" b="1" dirty="0" smtClean="0"/>
              <a:t>（六）蜀南竹海</a:t>
            </a:r>
            <a:endParaRPr lang="zh-CN" altLang="zh-CN" dirty="0" smtClean="0"/>
          </a:p>
          <a:p>
            <a:r>
              <a:rPr lang="zh-CN" altLang="zh-CN" dirty="0" smtClean="0"/>
              <a:t>蜀南竹海位于四川西南部的宜宾市境内，平均海拔高度在</a:t>
            </a:r>
            <a:r>
              <a:rPr lang="en-US" altLang="zh-CN" dirty="0" smtClean="0"/>
              <a:t>600</a:t>
            </a:r>
            <a:r>
              <a:rPr lang="zh-CN" altLang="zh-CN" dirty="0" smtClean="0"/>
              <a:t>——</a:t>
            </a:r>
            <a:r>
              <a:rPr lang="en-US" altLang="zh-CN" dirty="0" smtClean="0"/>
              <a:t>1000</a:t>
            </a:r>
            <a:r>
              <a:rPr lang="zh-CN" altLang="zh-CN" dirty="0" smtClean="0"/>
              <a:t>米左右，气温一般不低于</a:t>
            </a:r>
            <a:r>
              <a:rPr lang="en-US" altLang="zh-CN" dirty="0" smtClean="0"/>
              <a:t>0</a:t>
            </a:r>
            <a:r>
              <a:rPr lang="zh-CN" altLang="zh-CN" dirty="0" smtClean="0"/>
              <a:t>℃，最高不超过</a:t>
            </a:r>
            <a:r>
              <a:rPr lang="en-US" altLang="zh-CN" dirty="0" smtClean="0"/>
              <a:t>30</a:t>
            </a:r>
            <a:r>
              <a:rPr lang="zh-CN" altLang="zh-CN" dirty="0" smtClean="0"/>
              <a:t>℃，冬暖夏凉，气候宜人。</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692696"/>
            <a:ext cx="7443788" cy="928019"/>
          </a:xfrm>
        </p:spPr>
        <p:txBody>
          <a:bodyPr>
            <a:normAutofit/>
          </a:bodyPr>
          <a:lstStyle/>
          <a:p>
            <a:r>
              <a:rPr lang="zh-CN" altLang="zh-CN" sz="2800" dirty="0" smtClean="0"/>
              <a:t>四、主要旅游线路</a:t>
            </a:r>
            <a:endParaRPr lang="zh-CN" altLang="en-US" sz="2800" dirty="0"/>
          </a:p>
        </p:txBody>
      </p:sp>
      <p:sp>
        <p:nvSpPr>
          <p:cNvPr id="3" name="内容占位符 2"/>
          <p:cNvSpPr>
            <a:spLocks noGrp="1"/>
          </p:cNvSpPr>
          <p:nvPr>
            <p:ph idx="1"/>
          </p:nvPr>
        </p:nvSpPr>
        <p:spPr>
          <a:xfrm>
            <a:off x="1619672" y="2132856"/>
            <a:ext cx="6247606" cy="1656184"/>
          </a:xfrm>
        </p:spPr>
        <p:txBody>
          <a:bodyPr/>
          <a:lstStyle/>
          <a:p>
            <a:pPr>
              <a:lnSpc>
                <a:spcPct val="150000"/>
              </a:lnSpc>
            </a:pPr>
            <a:r>
              <a:rPr lang="zh-CN" altLang="zh-CN" sz="2800" dirty="0" smtClean="0"/>
              <a:t>（一）川西小环线</a:t>
            </a:r>
          </a:p>
          <a:p>
            <a:pPr>
              <a:lnSpc>
                <a:spcPct val="150000"/>
              </a:lnSpc>
            </a:pPr>
            <a:r>
              <a:rPr lang="zh-CN" altLang="zh-CN" sz="2800" dirty="0" smtClean="0"/>
              <a:t>（二）三国文化游</a:t>
            </a:r>
          </a:p>
          <a:p>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smtClean="0">
                <a:solidFill>
                  <a:schemeClr val="tx1"/>
                </a:solidFill>
              </a:rPr>
              <a:t>任务三</a:t>
            </a:r>
            <a:r>
              <a:rPr lang="en-US" altLang="zh-CN" dirty="0" smtClean="0">
                <a:solidFill>
                  <a:schemeClr val="tx1"/>
                </a:solidFill>
              </a:rPr>
              <a:t>  </a:t>
            </a:r>
            <a:r>
              <a:rPr lang="zh-CN" altLang="zh-CN" dirty="0" smtClean="0">
                <a:solidFill>
                  <a:schemeClr val="tx1"/>
                </a:solidFill>
              </a:rPr>
              <a:t>重庆市</a:t>
            </a:r>
            <a:endParaRPr lang="zh-CN" altLang="en-US" dirty="0">
              <a:solidFill>
                <a:schemeClr val="tx1"/>
              </a:solidFill>
            </a:endParaRPr>
          </a:p>
        </p:txBody>
      </p:sp>
      <p:sp>
        <p:nvSpPr>
          <p:cNvPr id="3" name="内容占位符 2"/>
          <p:cNvSpPr>
            <a:spLocks noGrp="1"/>
          </p:cNvSpPr>
          <p:nvPr>
            <p:ph idx="1"/>
          </p:nvPr>
        </p:nvSpPr>
        <p:spPr>
          <a:xfrm>
            <a:off x="971600" y="1556792"/>
            <a:ext cx="7443788" cy="4361111"/>
          </a:xfrm>
        </p:spPr>
        <p:txBody>
          <a:bodyPr>
            <a:normAutofit/>
          </a:bodyPr>
          <a:lstStyle/>
          <a:p>
            <a:r>
              <a:rPr lang="zh-CN" altLang="zh-CN" sz="2800" b="1" dirty="0" smtClean="0"/>
              <a:t>一、旅游概况</a:t>
            </a:r>
            <a:endParaRPr lang="zh-CN" altLang="zh-CN" sz="2800" dirty="0" smtClean="0"/>
          </a:p>
          <a:p>
            <a:r>
              <a:rPr lang="zh-CN" altLang="zh-CN" dirty="0" smtClean="0"/>
              <a:t>重庆，别称巴渝、山城、桥都，雾都，是中华人民共和国中央直辖市、世界温泉之都、长江上游地区经济中心。重庆因嘉陵江古称“渝水”，故简称“渝”。北宋崇宁元年（</a:t>
            </a:r>
            <a:r>
              <a:rPr lang="en-US" altLang="zh-CN" dirty="0" smtClean="0"/>
              <a:t>1102</a:t>
            </a:r>
            <a:r>
              <a:rPr lang="zh-CN" altLang="zh-CN" dirty="0" smtClean="0"/>
              <a:t>年），改渝州为恭州。南宋淳熙</a:t>
            </a:r>
            <a:r>
              <a:rPr lang="en-US" altLang="zh-CN" dirty="0" smtClean="0"/>
              <a:t>16</a:t>
            </a:r>
            <a:r>
              <a:rPr lang="zh-CN" altLang="zh-CN" dirty="0" smtClean="0"/>
              <a:t>年（</a:t>
            </a:r>
            <a:r>
              <a:rPr lang="en-US" altLang="zh-CN" dirty="0" smtClean="0"/>
              <a:t>1189</a:t>
            </a:r>
            <a:r>
              <a:rPr lang="zh-CN" altLang="zh-CN" dirty="0" smtClean="0"/>
              <a:t>年）正月，孝宗之子赵惇先封恭王，二月即帝位为宋光宗皇帝，称为“双重喜庆”，遂升恭州为重庆府，重庆由此而得名。</a:t>
            </a:r>
          </a:p>
          <a:p>
            <a:endParaRPr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E:\学习工作\科研\教材\各省市旅游分布图\重庆.jpg"/>
          <p:cNvPicPr/>
          <p:nvPr/>
        </p:nvPicPr>
        <p:blipFill>
          <a:blip r:embed="rId2" cstate="print"/>
          <a:srcRect/>
          <a:stretch>
            <a:fillRect/>
          </a:stretch>
        </p:blipFill>
        <p:spPr bwMode="auto">
          <a:xfrm>
            <a:off x="2195736" y="0"/>
            <a:ext cx="54006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476672"/>
            <a:ext cx="4004494" cy="928019"/>
          </a:xfrm>
        </p:spPr>
        <p:txBody>
          <a:bodyPr>
            <a:normAutofit/>
          </a:bodyPr>
          <a:lstStyle/>
          <a:p>
            <a:r>
              <a:rPr lang="zh-CN" altLang="zh-CN" sz="2800" dirty="0" smtClean="0"/>
              <a:t>二、民俗风情</a:t>
            </a:r>
            <a:endParaRPr lang="zh-CN" altLang="en-US" sz="2800" dirty="0"/>
          </a:p>
        </p:txBody>
      </p:sp>
      <p:sp>
        <p:nvSpPr>
          <p:cNvPr id="3" name="内容占位符 2"/>
          <p:cNvSpPr>
            <a:spLocks noGrp="1"/>
          </p:cNvSpPr>
          <p:nvPr>
            <p:ph idx="1"/>
          </p:nvPr>
        </p:nvSpPr>
        <p:spPr/>
        <p:txBody>
          <a:bodyPr>
            <a:normAutofit lnSpcReduction="10000"/>
          </a:bodyPr>
          <a:lstStyle/>
          <a:p>
            <a:r>
              <a:rPr lang="zh-CN" altLang="zh-CN" b="1" dirty="0" smtClean="0"/>
              <a:t>（一）饮食文化</a:t>
            </a:r>
            <a:endParaRPr lang="zh-CN" altLang="zh-CN" dirty="0" smtClean="0"/>
          </a:p>
          <a:p>
            <a:r>
              <a:rPr lang="zh-CN" altLang="zh-CN" dirty="0" smtClean="0"/>
              <a:t>重庆的川菜博采全国各大菜系之长，兼收并蓄，妙味无穷。重庆的地方饮食创出了一些品牌，如：鱼头火锅、狗肉汤锅、芋儿鸡等。重庆餐饮业纷纷以特色菜品和服务招揽顾客，形成了南山泉水鸡、歌乐山辣子鸡、磁器口豆花鱼、潼南太安鱼、壁山来凤鱼等有影响的美食地带。</a:t>
            </a:r>
          </a:p>
          <a:p>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1043608" y="1484784"/>
            <a:ext cx="7443788" cy="3352999"/>
          </a:xfrm>
        </p:spPr>
        <p:txBody>
          <a:bodyPr/>
          <a:lstStyle/>
          <a:p>
            <a:r>
              <a:rPr lang="zh-CN" altLang="zh-CN" b="1" dirty="0" smtClean="0"/>
              <a:t>（二）民间艺术</a:t>
            </a:r>
            <a:endParaRPr lang="zh-CN" altLang="zh-CN" dirty="0" smtClean="0"/>
          </a:p>
          <a:p>
            <a:r>
              <a:rPr lang="zh-CN" altLang="zh-CN" dirty="0" smtClean="0"/>
              <a:t>重庆人杰地灵，具有代表性的民间艺术有綦江农民版画、铜梁龙灯、秀山花灯、酉阳摆手舞、九龙楹联、梁平三绝、接龙吹打、木洞山歌等。</a:t>
            </a:r>
          </a:p>
          <a:p>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755576" y="1268760"/>
            <a:ext cx="7848872" cy="3456384"/>
          </a:xfrm>
        </p:spPr>
        <p:txBody>
          <a:bodyPr/>
          <a:lstStyle/>
          <a:p>
            <a:r>
              <a:rPr lang="zh-CN" altLang="zh-CN" b="1" dirty="0" smtClean="0"/>
              <a:t>（三）地方特产</a:t>
            </a:r>
            <a:endParaRPr lang="zh-CN" altLang="zh-CN" dirty="0" smtClean="0"/>
          </a:p>
          <a:p>
            <a:r>
              <a:rPr lang="zh-CN" altLang="zh-CN" dirty="0" smtClean="0"/>
              <a:t>重庆知名特产有荣昌折扇、老四川灯影牛肉、梁平柚、蜀绣、涪陵榨菜、诗仙太白酒、羊角梨、三峡石砚、永川皮蛋、石柱黄连、天麻、江津米花糖、杜仲、党参、江津广柑、白市驿板鸭、龙凤饼、合川桃片等等。</a:t>
            </a:r>
          </a:p>
          <a:p>
            <a:endParaRPr lang="zh-CN"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4796582" cy="928019"/>
          </a:xfrm>
        </p:spPr>
        <p:txBody>
          <a:bodyPr>
            <a:normAutofit/>
          </a:bodyPr>
          <a:lstStyle/>
          <a:p>
            <a:r>
              <a:rPr lang="zh-CN" altLang="zh-CN" sz="2800" dirty="0" smtClean="0"/>
              <a:t>三、主要旅游城市及景区</a:t>
            </a:r>
            <a:endParaRPr lang="zh-CN" altLang="en-US" sz="2800" dirty="0"/>
          </a:p>
        </p:txBody>
      </p:sp>
      <p:sp>
        <p:nvSpPr>
          <p:cNvPr id="3" name="内容占位符 2"/>
          <p:cNvSpPr>
            <a:spLocks noGrp="1"/>
          </p:cNvSpPr>
          <p:nvPr>
            <p:ph idx="1"/>
          </p:nvPr>
        </p:nvSpPr>
        <p:spPr>
          <a:xfrm>
            <a:off x="755576" y="1556792"/>
            <a:ext cx="7848872" cy="4433119"/>
          </a:xfrm>
        </p:spPr>
        <p:txBody>
          <a:bodyPr>
            <a:normAutofit/>
          </a:bodyPr>
          <a:lstStyle/>
          <a:p>
            <a:r>
              <a:rPr lang="zh-CN" altLang="zh-CN" b="1" dirty="0" smtClean="0"/>
              <a:t>（一）山城重庆</a:t>
            </a:r>
            <a:endParaRPr lang="zh-CN" altLang="zh-CN" dirty="0" smtClean="0"/>
          </a:p>
          <a:p>
            <a:r>
              <a:rPr lang="en-US" altLang="zh-CN" b="1" dirty="0" smtClean="0"/>
              <a:t>1.</a:t>
            </a:r>
            <a:r>
              <a:rPr lang="zh-CN" altLang="zh-CN" b="1" dirty="0" smtClean="0"/>
              <a:t>磁器口古镇</a:t>
            </a:r>
            <a:endParaRPr lang="zh-CN" altLang="zh-CN" dirty="0" smtClean="0"/>
          </a:p>
          <a:p>
            <a:r>
              <a:rPr lang="zh-CN" altLang="zh-CN" dirty="0" smtClean="0"/>
              <a:t>磁器口古镇位于重庆市沙坪坝区嘉陵江畔，始建于宋代，是历经千年变迁而保存至今的重庆市重点保护传统街。作为嘉陵江重要的水陆码头，曾经“白日里千人拱手，入夜后万盏明灯”繁盛一时，被赞誉为“小重庆”，是重温老重庆旧梦的好去处。</a:t>
            </a:r>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www.ytszg.com/file/newsImg/image/20150106/20150106145643_3242.jpg"/>
          <p:cNvPicPr/>
          <p:nvPr/>
        </p:nvPicPr>
        <p:blipFill>
          <a:blip r:embed="rId2" cstate="print"/>
          <a:srcRect/>
          <a:stretch>
            <a:fillRect/>
          </a:stretch>
        </p:blipFill>
        <p:spPr bwMode="auto">
          <a:xfrm>
            <a:off x="395536" y="0"/>
            <a:ext cx="8568952" cy="630932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45719"/>
          </a:xfrm>
        </p:spPr>
        <p:txBody>
          <a:bodyPr>
            <a:normAutofit fontScale="90000"/>
          </a:bodyPr>
          <a:lstStyle/>
          <a:p>
            <a:endParaRPr lang="zh-CN" altLang="en-US" dirty="0"/>
          </a:p>
        </p:txBody>
      </p:sp>
      <p:sp>
        <p:nvSpPr>
          <p:cNvPr id="3" name="内容占位符 2"/>
          <p:cNvSpPr>
            <a:spLocks noGrp="1"/>
          </p:cNvSpPr>
          <p:nvPr>
            <p:ph idx="1"/>
          </p:nvPr>
        </p:nvSpPr>
        <p:spPr>
          <a:xfrm>
            <a:off x="899592" y="1124744"/>
            <a:ext cx="7488832" cy="4793159"/>
          </a:xfrm>
        </p:spPr>
        <p:txBody>
          <a:bodyPr/>
          <a:lstStyle/>
          <a:p>
            <a:r>
              <a:rPr lang="en-US" altLang="zh-CN" b="1" dirty="0" smtClean="0"/>
              <a:t>2.</a:t>
            </a:r>
            <a:r>
              <a:rPr lang="zh-CN" altLang="zh-CN" b="1" dirty="0" smtClean="0"/>
              <a:t>解放碑</a:t>
            </a:r>
            <a:endParaRPr lang="zh-CN" altLang="zh-CN" dirty="0" smtClean="0"/>
          </a:p>
          <a:p>
            <a:r>
              <a:rPr lang="zh-CN" altLang="zh-CN" dirty="0" smtClean="0"/>
              <a:t>解放碑，原名抗战胜利纪功碑，是全中国唯一的一座纪念中华民族抗日战争胜利的国家纪念碑。解放碑位于重庆市渝中区，它是抗战胜利和重庆解放的历史见证。</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764704"/>
            <a:ext cx="3356422" cy="928019"/>
          </a:xfrm>
        </p:spPr>
        <p:txBody>
          <a:bodyPr>
            <a:normAutofit/>
          </a:bodyPr>
          <a:lstStyle/>
          <a:p>
            <a:r>
              <a:rPr lang="zh-CN" altLang="zh-CN" sz="2800" dirty="0" smtClean="0">
                <a:solidFill>
                  <a:schemeClr val="tx1"/>
                </a:solidFill>
              </a:rPr>
              <a:t>二、人文地理环境</a:t>
            </a:r>
            <a:endParaRPr lang="zh-CN" altLang="en-US" sz="2800" dirty="0">
              <a:solidFill>
                <a:schemeClr val="tx1"/>
              </a:solidFill>
            </a:endParaRPr>
          </a:p>
        </p:txBody>
      </p:sp>
      <p:sp>
        <p:nvSpPr>
          <p:cNvPr id="3" name="内容占位符 2"/>
          <p:cNvSpPr>
            <a:spLocks noGrp="1"/>
          </p:cNvSpPr>
          <p:nvPr>
            <p:ph idx="1"/>
          </p:nvPr>
        </p:nvSpPr>
        <p:spPr>
          <a:xfrm>
            <a:off x="827584" y="1988840"/>
            <a:ext cx="7443788" cy="3352999"/>
          </a:xfrm>
        </p:spPr>
        <p:txBody>
          <a:bodyPr/>
          <a:lstStyle/>
          <a:p>
            <a:pPr>
              <a:lnSpc>
                <a:spcPct val="150000"/>
              </a:lnSpc>
            </a:pPr>
            <a:r>
              <a:rPr lang="zh-CN" altLang="zh-CN" dirty="0" smtClean="0"/>
              <a:t>（一）少数民族风情浓郁</a:t>
            </a:r>
          </a:p>
          <a:p>
            <a:pPr>
              <a:lnSpc>
                <a:spcPct val="150000"/>
              </a:lnSpc>
            </a:pPr>
            <a:r>
              <a:rPr lang="zh-CN" altLang="zh-CN" dirty="0" smtClean="0"/>
              <a:t>（二）宗教名山古迹举世闻名</a:t>
            </a:r>
          </a:p>
          <a:p>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img3.iqilu.com/data/attachment/forum/201207/31/104455l8qlgpllfl68fl6l.jpg"/>
          <p:cNvPicPr/>
          <p:nvPr/>
        </p:nvPicPr>
        <p:blipFill>
          <a:blip r:embed="rId2" cstate="print"/>
          <a:srcRect b="7646"/>
          <a:stretch>
            <a:fillRect/>
          </a:stretch>
        </p:blipFill>
        <p:spPr bwMode="auto">
          <a:xfrm>
            <a:off x="1403648" y="0"/>
            <a:ext cx="6552728" cy="638132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971600" y="1196752"/>
            <a:ext cx="7443788" cy="3352999"/>
          </a:xfrm>
        </p:spPr>
        <p:txBody>
          <a:bodyPr/>
          <a:lstStyle/>
          <a:p>
            <a:r>
              <a:rPr lang="en-US" altLang="zh-CN" b="1" dirty="0" smtClean="0"/>
              <a:t>3.</a:t>
            </a:r>
            <a:r>
              <a:rPr lang="zh-CN" altLang="zh-CN" b="1" dirty="0" smtClean="0"/>
              <a:t>渣滓洞</a:t>
            </a:r>
            <a:endParaRPr lang="zh-CN" altLang="zh-CN" dirty="0" smtClean="0"/>
          </a:p>
          <a:p>
            <a:r>
              <a:rPr lang="zh-CN" altLang="zh-CN" dirty="0" smtClean="0"/>
              <a:t>渣滓洞，位于重庆市歌乐山下，三面环山，地势隐蔽，原为人工采煤的小煤窑，因渣多煤少而得名，</a:t>
            </a:r>
            <a:r>
              <a:rPr lang="en-US" altLang="zh-CN" dirty="0" smtClean="0"/>
              <a:t>1938</a:t>
            </a:r>
            <a:r>
              <a:rPr lang="zh-CN" altLang="zh-CN" dirty="0" smtClean="0"/>
              <a:t>年开始被国民党特务机关改造成秘密监狱，用来关押和迫害革命者，其中包括著名的革命烈士江竹筠（江姐）。渣滓洞看守所分内、外两院。</a:t>
            </a:r>
            <a:endParaRPr lang="zh-CN"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97077"/>
          </a:xfrm>
        </p:spPr>
        <p:txBody>
          <a:bodyPr>
            <a:normAutofit fontScale="90000"/>
          </a:bodyPr>
          <a:lstStyle/>
          <a:p>
            <a:endParaRPr lang="zh-CN" altLang="en-US" dirty="0"/>
          </a:p>
        </p:txBody>
      </p:sp>
      <p:sp>
        <p:nvSpPr>
          <p:cNvPr id="3" name="内容占位符 2"/>
          <p:cNvSpPr>
            <a:spLocks noGrp="1"/>
          </p:cNvSpPr>
          <p:nvPr>
            <p:ph idx="1"/>
          </p:nvPr>
        </p:nvSpPr>
        <p:spPr>
          <a:xfrm>
            <a:off x="971600" y="1124744"/>
            <a:ext cx="7443788" cy="4073079"/>
          </a:xfrm>
        </p:spPr>
        <p:txBody>
          <a:bodyPr/>
          <a:lstStyle/>
          <a:p>
            <a:r>
              <a:rPr lang="zh-CN" altLang="zh-CN" b="1" dirty="0" smtClean="0"/>
              <a:t>（二）武隆喀斯特</a:t>
            </a:r>
            <a:endParaRPr lang="zh-CN" altLang="zh-CN" dirty="0" smtClean="0"/>
          </a:p>
          <a:p>
            <a:r>
              <a:rPr lang="zh-CN" altLang="zh-CN" dirty="0" smtClean="0"/>
              <a:t>武隆位于长江上游地区、重庆东南部，处乌江下游，在武陵山与大娄山结合部，境内有“世界自然遗产”和国家</a:t>
            </a:r>
            <a:r>
              <a:rPr lang="en-US" altLang="zh-CN" dirty="0" smtClean="0"/>
              <a:t>AAAAA</a:t>
            </a:r>
            <a:r>
              <a:rPr lang="zh-CN" altLang="zh-CN" dirty="0" smtClean="0"/>
              <a:t>级旅游景区。</a:t>
            </a:r>
          </a:p>
          <a:p>
            <a:endParaRPr lang="zh-CN"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93955" name="Rectangle 3"/>
          <p:cNvSpPr>
            <a:spLocks noGrp="1" noChangeArrowheads="1"/>
          </p:cNvSpPr>
          <p:nvPr>
            <p:ph type="title"/>
          </p:nvPr>
        </p:nvSpPr>
        <p:spPr>
          <a:xfrm>
            <a:off x="2915816" y="0"/>
            <a:ext cx="5764213" cy="1191667"/>
          </a:xfrm>
        </p:spPr>
        <p:txBody>
          <a:bodyPr>
            <a:normAutofit/>
          </a:bodyPr>
          <a:lstStyle/>
          <a:p>
            <a:pPr eaLnBrk="1" hangingPunct="1">
              <a:defRPr/>
            </a:pPr>
            <a:r>
              <a:rPr lang="zh-CN" altLang="en-US" sz="2800" b="0" dirty="0" smtClean="0"/>
              <a:t>亚洲最大的天生桥群</a:t>
            </a:r>
            <a:br>
              <a:rPr lang="zh-CN" altLang="en-US" sz="2800" b="0" dirty="0" smtClean="0"/>
            </a:br>
            <a:r>
              <a:rPr lang="en-US" altLang="zh-CN" sz="2800" b="0" dirty="0" smtClean="0">
                <a:latin typeface="Arial"/>
              </a:rPr>
              <a:t>——</a:t>
            </a:r>
            <a:r>
              <a:rPr lang="zh-CN" altLang="en-US" sz="2800" b="0" dirty="0" smtClean="0"/>
              <a:t>天生三桥</a:t>
            </a:r>
            <a:r>
              <a:rPr lang="zh-CN" altLang="en-US" sz="2800" dirty="0" smtClean="0"/>
              <a:t>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395288" y="0"/>
            <a:ext cx="7921625" cy="685800"/>
          </a:xfrm>
        </p:spPr>
        <p:txBody>
          <a:bodyPr/>
          <a:lstStyle/>
          <a:p>
            <a:pPr eaLnBrk="1" hangingPunct="1">
              <a:defRPr/>
            </a:pPr>
            <a:r>
              <a:rPr lang="zh-CN" altLang="en-US" sz="2800" dirty="0" smtClean="0">
                <a:latin typeface="宋体" pitchFamily="2" charset="-122"/>
              </a:rPr>
              <a:t>芙蓉洞</a:t>
            </a:r>
          </a:p>
        </p:txBody>
      </p:sp>
      <p:sp>
        <p:nvSpPr>
          <p:cNvPr id="311299" name="Rectangle 3"/>
          <p:cNvSpPr>
            <a:spLocks noGrp="1" noChangeArrowheads="1"/>
          </p:cNvSpPr>
          <p:nvPr>
            <p:ph type="body" idx="1"/>
          </p:nvPr>
        </p:nvSpPr>
        <p:spPr/>
        <p:txBody>
          <a:bodyPr/>
          <a:lstStyle/>
          <a:p>
            <a:pPr eaLnBrk="1" hangingPunct="1"/>
            <a:endParaRPr lang="zh-CN" altLang="en-US" smtClean="0"/>
          </a:p>
        </p:txBody>
      </p:sp>
      <p:pic>
        <p:nvPicPr>
          <p:cNvPr id="311300" name="Picture 4" descr="芙蓉洞"/>
          <p:cNvPicPr>
            <a:picLocks noChangeAspect="1" noChangeArrowheads="1"/>
          </p:cNvPicPr>
          <p:nvPr/>
        </p:nvPicPr>
        <p:blipFill>
          <a:blip r:embed="rId2" cstate="print"/>
          <a:srcRect/>
          <a:stretch>
            <a:fillRect/>
          </a:stretch>
        </p:blipFill>
        <p:spPr bwMode="auto">
          <a:xfrm>
            <a:off x="0" y="533400"/>
            <a:ext cx="4403725" cy="6324600"/>
          </a:xfrm>
          <a:prstGeom prst="rect">
            <a:avLst/>
          </a:prstGeom>
          <a:noFill/>
          <a:ln w="9525">
            <a:noFill/>
            <a:miter lim="800000"/>
            <a:headEnd/>
            <a:tailEnd/>
          </a:ln>
        </p:spPr>
      </p:pic>
      <p:pic>
        <p:nvPicPr>
          <p:cNvPr id="311301" name="Picture 5" descr="20113295931"/>
          <p:cNvPicPr>
            <a:picLocks noChangeAspect="1" noChangeArrowheads="1"/>
          </p:cNvPicPr>
          <p:nvPr/>
        </p:nvPicPr>
        <p:blipFill>
          <a:blip r:embed="rId3" cstate="print"/>
          <a:srcRect/>
          <a:stretch>
            <a:fillRect/>
          </a:stretch>
        </p:blipFill>
        <p:spPr bwMode="auto">
          <a:xfrm>
            <a:off x="4514850" y="533400"/>
            <a:ext cx="4629150" cy="6324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683568" y="1052736"/>
            <a:ext cx="7776864" cy="4608512"/>
          </a:xfrm>
        </p:spPr>
        <p:txBody>
          <a:bodyPr>
            <a:normAutofit/>
          </a:bodyPr>
          <a:lstStyle/>
          <a:p>
            <a:r>
              <a:rPr lang="zh-CN" altLang="zh-CN" b="1" dirty="0" smtClean="0"/>
              <a:t> </a:t>
            </a:r>
            <a:r>
              <a:rPr lang="en-US" altLang="zh-CN" b="1" dirty="0" smtClean="0"/>
              <a:t>(</a:t>
            </a:r>
            <a:r>
              <a:rPr lang="zh-CN" altLang="zh-CN" b="1" dirty="0" smtClean="0"/>
              <a:t>三</a:t>
            </a:r>
            <a:r>
              <a:rPr lang="en-US" altLang="zh-CN" b="1" dirty="0" smtClean="0"/>
              <a:t>)</a:t>
            </a:r>
            <a:r>
              <a:rPr lang="zh-CN" altLang="zh-CN" b="1" dirty="0" smtClean="0"/>
              <a:t>长江三峡游览区</a:t>
            </a:r>
            <a:endParaRPr lang="zh-CN" altLang="zh-CN" dirty="0" smtClean="0"/>
          </a:p>
          <a:p>
            <a:r>
              <a:rPr lang="zh-CN" altLang="zh-CN" dirty="0" smtClean="0"/>
              <a:t>长江三峡是世界最大的峡谷之一，地跨重庆、湖北两省，沿江两岸有多处风景名胜，以壮丽河山、天然胜景闻名中外。它西起重庆奉节县的白帝城，东至湖北宜昌市南津关，由瞿塘峡、巫峡、西陵峡组成，两岸悬崖绝壁，江中滩峡相间，水流湍急，唐代大诗人李白经过这里留下了优美的诗句：“朝辞白帝彩云间，千里江陵一日还。两岸猿声啼不住，轻舟已过万重山。”</a:t>
            </a:r>
          </a:p>
          <a:p>
            <a:endParaRPr lang="zh-CN"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pic7.nipic.com/20100428/4391943_172042049454_2.jpg"/>
          <p:cNvPicPr/>
          <p:nvPr/>
        </p:nvPicPr>
        <p:blipFill>
          <a:blip r:embed="rId2" cstate="print"/>
          <a:srcRect b="4525"/>
          <a:stretch>
            <a:fillRect/>
          </a:stretch>
        </p:blipFill>
        <p:spPr bwMode="auto">
          <a:xfrm>
            <a:off x="323528" y="188640"/>
            <a:ext cx="8496944" cy="5688632"/>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45719"/>
          </a:xfrm>
        </p:spPr>
        <p:txBody>
          <a:bodyPr>
            <a:normAutofit fontScale="90000"/>
          </a:bodyPr>
          <a:lstStyle/>
          <a:p>
            <a:endParaRPr lang="zh-CN" altLang="en-US" dirty="0"/>
          </a:p>
        </p:txBody>
      </p:sp>
      <p:sp>
        <p:nvSpPr>
          <p:cNvPr id="3" name="内容占位符 2"/>
          <p:cNvSpPr>
            <a:spLocks noGrp="1"/>
          </p:cNvSpPr>
          <p:nvPr>
            <p:ph idx="1"/>
          </p:nvPr>
        </p:nvSpPr>
        <p:spPr>
          <a:xfrm>
            <a:off x="971600" y="908720"/>
            <a:ext cx="7776864" cy="4824536"/>
          </a:xfrm>
        </p:spPr>
        <p:txBody>
          <a:bodyPr>
            <a:normAutofit/>
          </a:bodyPr>
          <a:lstStyle/>
          <a:p>
            <a:r>
              <a:rPr lang="zh-CN" altLang="zh-CN" b="1" dirty="0" smtClean="0"/>
              <a:t>（四）石刻之乡——大足</a:t>
            </a:r>
            <a:endParaRPr lang="zh-CN" altLang="zh-CN" dirty="0" smtClean="0"/>
          </a:p>
          <a:p>
            <a:r>
              <a:rPr lang="zh-CN" altLang="zh-CN" dirty="0" smtClean="0"/>
              <a:t>大足始建于唐乾元元年</a:t>
            </a:r>
            <a:r>
              <a:rPr lang="en-US" altLang="zh-CN" dirty="0" smtClean="0"/>
              <a:t>(</a:t>
            </a:r>
            <a:r>
              <a:rPr lang="zh-CN" altLang="zh-CN" dirty="0" smtClean="0"/>
              <a:t>公元</a:t>
            </a:r>
            <a:r>
              <a:rPr lang="en-US" altLang="zh-CN" dirty="0" smtClean="0"/>
              <a:t>758</a:t>
            </a:r>
            <a:r>
              <a:rPr lang="zh-CN" altLang="zh-CN" dirty="0" smtClean="0"/>
              <a:t>年</a:t>
            </a:r>
            <a:r>
              <a:rPr lang="en-US" altLang="zh-CN" dirty="0" smtClean="0"/>
              <a:t>)</a:t>
            </a:r>
            <a:r>
              <a:rPr lang="zh-CN" altLang="zh-CN" dirty="0" smtClean="0"/>
              <a:t>，以“丰大足”而得名，位于重庆西部。大足是驰名中外的“石刻之乡”，石刻艺术星罗棋布，石刻造像不胜枚举。有晚唐至清代的石刻</a:t>
            </a:r>
            <a:r>
              <a:rPr lang="en-US" altLang="zh-CN" dirty="0" smtClean="0"/>
              <a:t>100</a:t>
            </a:r>
            <a:r>
              <a:rPr lang="zh-CN" altLang="zh-CN" dirty="0" smtClean="0"/>
              <a:t>余处，造像</a:t>
            </a:r>
            <a:r>
              <a:rPr lang="en-US" altLang="zh-CN" dirty="0" smtClean="0"/>
              <a:t>6</a:t>
            </a:r>
            <a:r>
              <a:rPr lang="zh-CN" altLang="zh-CN" dirty="0" smtClean="0"/>
              <a:t>万余尊。宝顶山、北山、南山、石门山、石篆山石刻规模最宏大，内容最丰富，保存最完好，雕刻最精美，是我国晚期石刻艺术代表作。</a:t>
            </a:r>
            <a:endParaRPr lang="zh-CN"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3"/>
          <p:cNvSpPr>
            <a:spLocks noGrp="1" noChangeArrowheads="1"/>
          </p:cNvSpPr>
          <p:nvPr>
            <p:ph type="body" idx="1"/>
          </p:nvPr>
        </p:nvSpPr>
        <p:spPr/>
        <p:txBody>
          <a:bodyPr/>
          <a:lstStyle/>
          <a:p>
            <a:pPr eaLnBrk="1" hangingPunct="1"/>
            <a:endParaRPr lang="zh-CN" altLang="en-US" smtClean="0"/>
          </a:p>
        </p:txBody>
      </p:sp>
      <p:pic>
        <p:nvPicPr>
          <p:cNvPr id="293891" name="Picture 4" descr="1六道轮回图"/>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5282" name="Rectangle 2"/>
          <p:cNvSpPr>
            <a:spLocks noGrp="1" noChangeArrowheads="1"/>
          </p:cNvSpPr>
          <p:nvPr>
            <p:ph type="title"/>
          </p:nvPr>
        </p:nvSpPr>
        <p:spPr>
          <a:xfrm>
            <a:off x="395288" y="333375"/>
            <a:ext cx="2232025" cy="563563"/>
          </a:xfrm>
        </p:spPr>
        <p:txBody>
          <a:bodyPr/>
          <a:lstStyle/>
          <a:p>
            <a:pPr eaLnBrk="1" hangingPunct="1">
              <a:defRPr/>
            </a:pPr>
            <a:r>
              <a:rPr lang="zh-CN" altLang="en-US" sz="2800" dirty="0" smtClean="0"/>
              <a:t>六道轮回图</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157192"/>
            <a:ext cx="7443788" cy="928019"/>
          </a:xfrm>
        </p:spPr>
        <p:txBody>
          <a:bodyPr>
            <a:normAutofit/>
          </a:bodyPr>
          <a:lstStyle/>
          <a:p>
            <a:r>
              <a:rPr lang="zh-CN" altLang="zh-CN" sz="2400" dirty="0" smtClean="0">
                <a:solidFill>
                  <a:schemeClr val="tx1"/>
                </a:solidFill>
              </a:rPr>
              <a:t>修复后的千手观音</a:t>
            </a:r>
            <a:endParaRPr lang="zh-CN" altLang="en-US" sz="2400" dirty="0">
              <a:solidFill>
                <a:schemeClr val="tx1"/>
              </a:solidFill>
            </a:endParaRPr>
          </a:p>
        </p:txBody>
      </p:sp>
      <p:sp>
        <p:nvSpPr>
          <p:cNvPr id="3" name="内容占位符 2"/>
          <p:cNvSpPr>
            <a:spLocks noGrp="1"/>
          </p:cNvSpPr>
          <p:nvPr>
            <p:ph idx="1"/>
          </p:nvPr>
        </p:nvSpPr>
        <p:spPr/>
        <p:txBody>
          <a:bodyPr/>
          <a:lstStyle/>
          <a:p>
            <a:endParaRPr lang="zh-CN" altLang="en-US"/>
          </a:p>
        </p:txBody>
      </p:sp>
      <p:pic>
        <p:nvPicPr>
          <p:cNvPr id="4" name="图片 3" descr="http://img0.ph.126.net/RATCcTpLiEdepAj5dVKYMg==/6630091399374347544.jpg"/>
          <p:cNvPicPr/>
          <p:nvPr/>
        </p:nvPicPr>
        <p:blipFill>
          <a:blip r:embed="rId2" cstate="print"/>
          <a:srcRect/>
          <a:stretch>
            <a:fillRect/>
          </a:stretch>
        </p:blipFill>
        <p:spPr bwMode="auto">
          <a:xfrm>
            <a:off x="539552" y="0"/>
            <a:ext cx="8064896" cy="5445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600" y="692696"/>
            <a:ext cx="5084614" cy="928019"/>
          </a:xfrm>
        </p:spPr>
        <p:txBody>
          <a:bodyPr>
            <a:normAutofit/>
          </a:bodyPr>
          <a:lstStyle/>
          <a:p>
            <a:r>
              <a:rPr lang="zh-CN" altLang="zh-CN" sz="2800" dirty="0" smtClean="0">
                <a:solidFill>
                  <a:schemeClr val="tx1"/>
                </a:solidFill>
              </a:rPr>
              <a:t>三、旅游资源特点</a:t>
            </a:r>
            <a:endParaRPr lang="zh-CN" altLang="en-US" sz="2800" dirty="0">
              <a:solidFill>
                <a:schemeClr val="tx1"/>
              </a:solidFill>
            </a:endParaRPr>
          </a:p>
        </p:txBody>
      </p:sp>
      <p:sp>
        <p:nvSpPr>
          <p:cNvPr id="3" name="内容占位符 2"/>
          <p:cNvSpPr>
            <a:spLocks noGrp="1"/>
          </p:cNvSpPr>
          <p:nvPr>
            <p:ph idx="1"/>
          </p:nvPr>
        </p:nvSpPr>
        <p:spPr>
          <a:xfrm>
            <a:off x="1403648" y="1988840"/>
            <a:ext cx="6967686" cy="3312368"/>
          </a:xfrm>
        </p:spPr>
        <p:txBody>
          <a:bodyPr/>
          <a:lstStyle/>
          <a:p>
            <a:pPr>
              <a:lnSpc>
                <a:spcPct val="150000"/>
              </a:lnSpc>
            </a:pPr>
            <a:r>
              <a:rPr lang="zh-CN" altLang="en-US" dirty="0" smtClean="0"/>
              <a:t>（一）岩溶景观分布广泛 </a:t>
            </a:r>
          </a:p>
          <a:p>
            <a:pPr>
              <a:lnSpc>
                <a:spcPct val="150000"/>
              </a:lnSpc>
            </a:pPr>
            <a:r>
              <a:rPr lang="zh-CN" altLang="en-US" dirty="0" smtClean="0"/>
              <a:t>（二）民族风情别具一格 </a:t>
            </a:r>
          </a:p>
          <a:p>
            <a:pPr>
              <a:lnSpc>
                <a:spcPct val="150000"/>
              </a:lnSpc>
            </a:pPr>
            <a:r>
              <a:rPr lang="zh-CN" altLang="en-US" dirty="0" smtClean="0"/>
              <a:t>（三）动植物资源丰富</a:t>
            </a:r>
          </a:p>
          <a:p>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97077"/>
          </a:xfrm>
        </p:spPr>
        <p:txBody>
          <a:bodyPr>
            <a:normAutofit fontScale="90000"/>
          </a:bodyPr>
          <a:lstStyle/>
          <a:p>
            <a:endParaRPr lang="zh-CN" altLang="en-US" dirty="0"/>
          </a:p>
        </p:txBody>
      </p:sp>
      <p:sp>
        <p:nvSpPr>
          <p:cNvPr id="3" name="内容占位符 2"/>
          <p:cNvSpPr>
            <a:spLocks noGrp="1"/>
          </p:cNvSpPr>
          <p:nvPr>
            <p:ph idx="1"/>
          </p:nvPr>
        </p:nvSpPr>
        <p:spPr>
          <a:xfrm>
            <a:off x="683568" y="1052736"/>
            <a:ext cx="7776864" cy="4248472"/>
          </a:xfrm>
        </p:spPr>
        <p:txBody>
          <a:bodyPr>
            <a:normAutofit/>
          </a:bodyPr>
          <a:lstStyle/>
          <a:p>
            <a:r>
              <a:rPr lang="zh-CN" altLang="zh-CN" b="1" dirty="0" smtClean="0"/>
              <a:t>（五）金佛山</a:t>
            </a:r>
            <a:endParaRPr lang="zh-CN" altLang="zh-CN" dirty="0" smtClean="0"/>
          </a:p>
          <a:p>
            <a:r>
              <a:rPr lang="zh-CN" altLang="zh-CN" dirty="0" smtClean="0"/>
              <a:t>金佛山位于南川境内，系大娄山东段支脉的突异山峰，由金佛、柏枝、菁坝三山组成。景区山峰层峦叠嶂，群峰耸峙，最高峰海拔</a:t>
            </a:r>
            <a:r>
              <a:rPr lang="en-US" altLang="zh-CN" dirty="0" smtClean="0"/>
              <a:t>2251</a:t>
            </a:r>
            <a:r>
              <a:rPr lang="zh-CN" altLang="zh-CN" dirty="0" smtClean="0"/>
              <a:t>米，总面积</a:t>
            </a:r>
            <a:r>
              <a:rPr lang="en-US" altLang="zh-CN" dirty="0" smtClean="0"/>
              <a:t>1300</a:t>
            </a:r>
            <a:r>
              <a:rPr lang="zh-CN" altLang="zh-CN" dirty="0" smtClean="0"/>
              <a:t>平方千米，原始森林占三分之一。金佛山融山、水、林、石、洞于一身，气势雄伟，地形复杂，怪石嵯峨，洞穴深幽，山泉密布，佳木奇花遍野。</a:t>
            </a:r>
            <a:endParaRPr lang="zh-CN"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755576" y="1052736"/>
            <a:ext cx="7848872" cy="4536504"/>
          </a:xfrm>
        </p:spPr>
        <p:txBody>
          <a:bodyPr/>
          <a:lstStyle/>
          <a:p>
            <a:pPr>
              <a:lnSpc>
                <a:spcPct val="150000"/>
              </a:lnSpc>
            </a:pPr>
            <a:r>
              <a:rPr lang="zh-CN" altLang="zh-CN" b="1" dirty="0" smtClean="0"/>
              <a:t>（六）酉阳桃花源</a:t>
            </a:r>
            <a:endParaRPr lang="zh-CN" altLang="zh-CN" dirty="0" smtClean="0"/>
          </a:p>
          <a:p>
            <a:pPr>
              <a:lnSpc>
                <a:spcPct val="150000"/>
              </a:lnSpc>
            </a:pPr>
            <a:r>
              <a:rPr lang="zh-CN" altLang="zh-CN" dirty="0" smtClean="0"/>
              <a:t>酉阳桃花源景区集秦晋历史文化、土家民俗文化、自然生态文化、天坑溶洞地下河共生岩溶地质奇观于一体。是“远离尘世喧嚣、步入秦晋田园、探寻科学奥秘、回归绿色天堂”的绝佳运动、休闲、体验旅游目的地。</a:t>
            </a:r>
            <a:endParaRPr lang="zh-CN"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50439b0f88f0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98051" name="Rectangle 3"/>
          <p:cNvSpPr>
            <a:spLocks noGrp="1" noChangeArrowheads="1"/>
          </p:cNvSpPr>
          <p:nvPr>
            <p:ph type="title"/>
          </p:nvPr>
        </p:nvSpPr>
        <p:spPr>
          <a:xfrm>
            <a:off x="533400" y="381000"/>
            <a:ext cx="8229600" cy="533400"/>
          </a:xfrm>
        </p:spPr>
        <p:txBody>
          <a:bodyPr>
            <a:normAutofit/>
          </a:bodyPr>
          <a:lstStyle/>
          <a:p>
            <a:pPr eaLnBrk="1" hangingPunct="1">
              <a:defRPr/>
            </a:pPr>
            <a:r>
              <a:rPr lang="zh-CN" altLang="en-US" dirty="0" smtClean="0">
                <a:solidFill>
                  <a:schemeClr val="bg1"/>
                </a:solidFill>
              </a:rPr>
              <a:t>桃花源</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27584" y="1124744"/>
            <a:ext cx="7632848" cy="4752528"/>
          </a:xfrm>
        </p:spPr>
        <p:txBody>
          <a:bodyPr>
            <a:normAutofit/>
          </a:bodyPr>
          <a:lstStyle/>
          <a:p>
            <a:r>
              <a:rPr lang="zh-CN" altLang="zh-CN" b="1" dirty="0" smtClean="0"/>
              <a:t>（七）黔江小南海</a:t>
            </a:r>
            <a:endParaRPr lang="zh-CN" altLang="zh-CN" dirty="0" smtClean="0"/>
          </a:p>
          <a:p>
            <a:r>
              <a:rPr lang="zh-CN" altLang="zh-CN" dirty="0" smtClean="0"/>
              <a:t>黔江小南海，原名小瀛海，一个美丽的高山湖泊，位于重庆与湖北交界处，是一个融山、海、岛、峡诸风光于一体的高山淡水堰塞湖泊，也是国内迄今保存最完整的一处古地震遗址。小南海地震遗址保存得极为完整，观之撼人心迹，被国内外专家誉为“全国独有、世界罕见”。</a:t>
            </a:r>
            <a:endParaRPr lang="zh-CN"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原创】黔江小南海 - 禅石风（逮啥拍啥） - ."/>
          <p:cNvPicPr>
            <a:picLocks noGrp="1" noChangeAspect="1" noChangeArrowheads="1"/>
          </p:cNvPicPr>
          <p:nvPr>
            <p:ph type="body" idx="1"/>
          </p:nvPr>
        </p:nvPicPr>
        <p:blipFill>
          <a:blip r:embed="rId3" cstate="print"/>
          <a:srcRect r="1111" b="19186"/>
          <a:stretch>
            <a:fillRect/>
          </a:stretch>
        </p:blipFill>
        <p:spPr>
          <a:xfrm>
            <a:off x="0" y="0"/>
            <a:ext cx="9144000" cy="6858000"/>
          </a:xfrm>
          <a:noFill/>
        </p:spPr>
      </p:pic>
      <p:sp>
        <p:nvSpPr>
          <p:cNvPr id="316419" name="Rectangle 3"/>
          <p:cNvSpPr>
            <a:spLocks noChangeArrowheads="1"/>
          </p:cNvSpPr>
          <p:nvPr/>
        </p:nvSpPr>
        <p:spPr bwMode="auto">
          <a:xfrm>
            <a:off x="3581400" y="304800"/>
            <a:ext cx="2971800" cy="579438"/>
          </a:xfrm>
          <a:prstGeom prst="rect">
            <a:avLst/>
          </a:prstGeom>
          <a:noFill/>
          <a:ln w="9525">
            <a:noFill/>
            <a:miter lim="800000"/>
            <a:headEnd/>
            <a:tailEnd/>
          </a:ln>
        </p:spPr>
        <p:txBody>
          <a:bodyPr>
            <a:spAutoFit/>
          </a:bodyPr>
          <a:lstStyle/>
          <a:p>
            <a:pPr>
              <a:spcBef>
                <a:spcPct val="30000"/>
              </a:spcBef>
            </a:pPr>
            <a:r>
              <a:rPr lang="zh-CN" altLang="en-US" sz="3200" b="1" dirty="0"/>
              <a:t>黔江小南海</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692696"/>
            <a:ext cx="4076502" cy="928019"/>
          </a:xfrm>
        </p:spPr>
        <p:txBody>
          <a:bodyPr>
            <a:normAutofit/>
          </a:bodyPr>
          <a:lstStyle/>
          <a:p>
            <a:r>
              <a:rPr lang="zh-CN" altLang="zh-CN" sz="2800" dirty="0" smtClean="0">
                <a:solidFill>
                  <a:schemeClr val="tx1"/>
                </a:solidFill>
              </a:rPr>
              <a:t>四、主要旅游线路</a:t>
            </a:r>
            <a:endParaRPr lang="zh-CN" altLang="en-US" sz="2800" dirty="0">
              <a:solidFill>
                <a:schemeClr val="tx1"/>
              </a:solidFill>
            </a:endParaRPr>
          </a:p>
        </p:txBody>
      </p:sp>
      <p:sp>
        <p:nvSpPr>
          <p:cNvPr id="3" name="内容占位符 2"/>
          <p:cNvSpPr>
            <a:spLocks noGrp="1"/>
          </p:cNvSpPr>
          <p:nvPr>
            <p:ph idx="1"/>
          </p:nvPr>
        </p:nvSpPr>
        <p:spPr>
          <a:xfrm>
            <a:off x="1187624" y="1916832"/>
            <a:ext cx="6840760" cy="3960440"/>
          </a:xfrm>
        </p:spPr>
        <p:txBody>
          <a:bodyPr/>
          <a:lstStyle/>
          <a:p>
            <a:pPr>
              <a:lnSpc>
                <a:spcPct val="150000"/>
              </a:lnSpc>
            </a:pPr>
            <a:r>
              <a:rPr lang="zh-CN" altLang="zh-CN" sz="2800" dirty="0" smtClean="0"/>
              <a:t>（一）魅力重庆一日游</a:t>
            </a:r>
          </a:p>
          <a:p>
            <a:pPr>
              <a:lnSpc>
                <a:spcPct val="150000"/>
              </a:lnSpc>
            </a:pPr>
            <a:r>
              <a:rPr lang="zh-CN" altLang="zh-CN" sz="2800" dirty="0" smtClean="0"/>
              <a:t>（三）重庆武隆两日游</a:t>
            </a:r>
          </a:p>
          <a:p>
            <a:pPr>
              <a:lnSpc>
                <a:spcPct val="150000"/>
              </a:lnSpc>
            </a:pPr>
            <a:r>
              <a:rPr lang="zh-CN" altLang="zh-CN" sz="2800" dirty="0" smtClean="0"/>
              <a:t>（二）重庆一日游</a:t>
            </a:r>
          </a:p>
          <a:p>
            <a:endParaRPr lang="zh-CN"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smtClean="0">
                <a:solidFill>
                  <a:schemeClr val="tx1"/>
                </a:solidFill>
              </a:rPr>
              <a:t>任务四</a:t>
            </a:r>
            <a:r>
              <a:rPr lang="en-US" altLang="zh-CN" dirty="0" smtClean="0">
                <a:solidFill>
                  <a:schemeClr val="tx1"/>
                </a:solidFill>
              </a:rPr>
              <a:t>  </a:t>
            </a:r>
            <a:r>
              <a:rPr lang="zh-CN" altLang="zh-CN" dirty="0" smtClean="0">
                <a:solidFill>
                  <a:schemeClr val="tx1"/>
                </a:solidFill>
              </a:rPr>
              <a:t>广西壮族自治区</a:t>
            </a:r>
            <a:endParaRPr lang="zh-CN" altLang="en-US" dirty="0">
              <a:solidFill>
                <a:schemeClr val="tx1"/>
              </a:solidFill>
            </a:endParaRPr>
          </a:p>
        </p:txBody>
      </p:sp>
      <p:sp>
        <p:nvSpPr>
          <p:cNvPr id="3" name="内容占位符 2"/>
          <p:cNvSpPr>
            <a:spLocks noGrp="1"/>
          </p:cNvSpPr>
          <p:nvPr>
            <p:ph idx="1"/>
          </p:nvPr>
        </p:nvSpPr>
        <p:spPr>
          <a:xfrm>
            <a:off x="1043608" y="1700808"/>
            <a:ext cx="7443788" cy="3352999"/>
          </a:xfrm>
        </p:spPr>
        <p:txBody>
          <a:bodyPr/>
          <a:lstStyle/>
          <a:p>
            <a:r>
              <a:rPr lang="zh-CN" altLang="zh-CN" sz="2800" b="1" dirty="0" smtClean="0"/>
              <a:t>一、旅游概况</a:t>
            </a:r>
            <a:endParaRPr lang="zh-CN" altLang="zh-CN" sz="2800" dirty="0" smtClean="0"/>
          </a:p>
          <a:p>
            <a:r>
              <a:rPr lang="zh-CN" altLang="zh-CN" dirty="0" smtClean="0"/>
              <a:t>广西壮族自治区，简称“桂”。首府南宁，素有绿城之美称。广西的自然景观以岩溶地貌最为突出。广西的洞穴众多且景观优美，比较著名的有桂林的芦笛岩、七星岩，柳州的都乐岩，玉林龙泉洞等。广西是多民族聚居区，少数民族以壮族为最多。</a:t>
            </a:r>
            <a:endParaRPr lang="zh-CN"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i1.okmk.com/map/2004961081762.gif"/>
          <p:cNvPicPr/>
          <p:nvPr/>
        </p:nvPicPr>
        <p:blipFill>
          <a:blip r:embed="rId2" cstate="print"/>
          <a:srcRect/>
          <a:stretch>
            <a:fillRect/>
          </a:stretch>
        </p:blipFill>
        <p:spPr bwMode="auto">
          <a:xfrm>
            <a:off x="323528" y="0"/>
            <a:ext cx="8352928" cy="638132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3788470" cy="928019"/>
          </a:xfrm>
        </p:spPr>
        <p:txBody>
          <a:bodyPr>
            <a:normAutofit/>
          </a:bodyPr>
          <a:lstStyle/>
          <a:p>
            <a:r>
              <a:rPr lang="zh-CN" altLang="zh-CN" sz="2800" dirty="0" smtClean="0">
                <a:solidFill>
                  <a:schemeClr val="tx1"/>
                </a:solidFill>
              </a:rPr>
              <a:t>二、民俗风情</a:t>
            </a:r>
            <a:endParaRPr lang="zh-CN" altLang="en-US" sz="2800" dirty="0">
              <a:solidFill>
                <a:schemeClr val="tx1"/>
              </a:solidFill>
            </a:endParaRPr>
          </a:p>
        </p:txBody>
      </p:sp>
      <p:sp>
        <p:nvSpPr>
          <p:cNvPr id="3" name="内容占位符 2"/>
          <p:cNvSpPr>
            <a:spLocks noGrp="1"/>
          </p:cNvSpPr>
          <p:nvPr>
            <p:ph idx="1"/>
          </p:nvPr>
        </p:nvSpPr>
        <p:spPr/>
        <p:txBody>
          <a:bodyPr/>
          <a:lstStyle/>
          <a:p>
            <a:pPr>
              <a:lnSpc>
                <a:spcPct val="150000"/>
              </a:lnSpc>
            </a:pPr>
            <a:r>
              <a:rPr lang="zh-CN" altLang="zh-CN" b="1" dirty="0" smtClean="0"/>
              <a:t>（一）饮食文化</a:t>
            </a:r>
            <a:endParaRPr lang="zh-CN" altLang="zh-CN" dirty="0" smtClean="0"/>
          </a:p>
          <a:p>
            <a:pPr>
              <a:lnSpc>
                <a:spcPct val="150000"/>
              </a:lnSpc>
            </a:pPr>
            <a:r>
              <a:rPr lang="zh-CN" altLang="zh-CN" dirty="0" smtClean="0"/>
              <a:t>广西菜又称桂菜，起源于宋、元时期。桂菜兼容并蓄了其它地方菜肴的特长，利用广西的天然产品为主料，逐步形成了</a:t>
            </a:r>
            <a:r>
              <a:rPr lang="en-US" altLang="zh-CN" dirty="0" smtClean="0"/>
              <a:t>5</a:t>
            </a:r>
            <a:r>
              <a:rPr lang="zh-CN" altLang="zh-CN" dirty="0" smtClean="0"/>
              <a:t>种流派风味菜。</a:t>
            </a:r>
            <a:endParaRPr lang="zh-CN"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99592" y="1052736"/>
            <a:ext cx="7560840" cy="4464496"/>
          </a:xfrm>
        </p:spPr>
        <p:txBody>
          <a:bodyPr>
            <a:normAutofit/>
          </a:bodyPr>
          <a:lstStyle/>
          <a:p>
            <a:r>
              <a:rPr lang="zh-CN" altLang="zh-CN" b="1" dirty="0" smtClean="0"/>
              <a:t>（二）民间艺术</a:t>
            </a:r>
            <a:endParaRPr lang="zh-CN" altLang="zh-CN" dirty="0" smtClean="0"/>
          </a:p>
          <a:p>
            <a:r>
              <a:rPr lang="zh-CN" altLang="zh-CN" dirty="0" smtClean="0"/>
              <a:t>广西的民间艺术多样，主要有桂剧、彩调、壮剧、壮锦等。</a:t>
            </a:r>
            <a:endParaRPr lang="en-US" altLang="zh-CN" dirty="0" smtClean="0"/>
          </a:p>
          <a:p>
            <a:r>
              <a:rPr lang="zh-CN" altLang="zh-CN" b="1" dirty="0" smtClean="0"/>
              <a:t>（三）地方特产</a:t>
            </a:r>
            <a:endParaRPr lang="zh-CN" altLang="zh-CN" dirty="0" smtClean="0"/>
          </a:p>
          <a:p>
            <a:r>
              <a:rPr lang="zh-CN" altLang="zh-CN" dirty="0" smtClean="0"/>
              <a:t>广西物产丰富，主要特产有合浦南珠、罗汉果、容县沙田柚、荔枝、香蕉、广西柑橙、沙糖桔、阳朔金桔、桂圆、田东芒果、八角、茴油、香菇、黑木耳、广西苍梧六堡茶等。</a:t>
            </a:r>
          </a:p>
          <a:p>
            <a:endParaRPr lang="zh-CN" altLang="zh-CN" dirty="0" smtClean="0"/>
          </a:p>
          <a:p>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548680"/>
            <a:ext cx="7443788" cy="928019"/>
          </a:xfrm>
        </p:spPr>
        <p:txBody>
          <a:bodyPr>
            <a:normAutofit/>
          </a:bodyPr>
          <a:lstStyle/>
          <a:p>
            <a:r>
              <a:rPr lang="zh-CN" altLang="zh-CN" dirty="0" smtClean="0">
                <a:solidFill>
                  <a:schemeClr val="tx1"/>
                </a:solidFill>
              </a:rPr>
              <a:t>任务二</a:t>
            </a:r>
            <a:r>
              <a:rPr lang="en-US" altLang="zh-CN" dirty="0" smtClean="0">
                <a:solidFill>
                  <a:schemeClr val="tx1"/>
                </a:solidFill>
              </a:rPr>
              <a:t>  </a:t>
            </a:r>
            <a:r>
              <a:rPr lang="zh-CN" altLang="zh-CN" dirty="0" smtClean="0">
                <a:solidFill>
                  <a:schemeClr val="tx1"/>
                </a:solidFill>
              </a:rPr>
              <a:t>四川省</a:t>
            </a:r>
            <a:endParaRPr lang="zh-CN" altLang="en-US" dirty="0">
              <a:solidFill>
                <a:schemeClr val="tx1"/>
              </a:solidFill>
            </a:endParaRPr>
          </a:p>
        </p:txBody>
      </p:sp>
      <p:sp>
        <p:nvSpPr>
          <p:cNvPr id="3" name="内容占位符 2"/>
          <p:cNvSpPr>
            <a:spLocks noGrp="1"/>
          </p:cNvSpPr>
          <p:nvPr>
            <p:ph idx="1"/>
          </p:nvPr>
        </p:nvSpPr>
        <p:spPr>
          <a:xfrm>
            <a:off x="971600" y="1772816"/>
            <a:ext cx="7443788" cy="4289103"/>
          </a:xfrm>
        </p:spPr>
        <p:txBody>
          <a:bodyPr>
            <a:normAutofit/>
          </a:bodyPr>
          <a:lstStyle/>
          <a:p>
            <a:pPr>
              <a:buNone/>
            </a:pPr>
            <a:r>
              <a:rPr lang="zh-CN" altLang="zh-CN" sz="2800" b="1" dirty="0" smtClean="0"/>
              <a:t>一、旅游概况</a:t>
            </a:r>
            <a:endParaRPr lang="zh-CN" altLang="zh-CN" sz="2800" dirty="0" smtClean="0"/>
          </a:p>
          <a:p>
            <a:pPr>
              <a:lnSpc>
                <a:spcPct val="150000"/>
              </a:lnSpc>
            </a:pPr>
            <a:r>
              <a:rPr lang="zh-CN" altLang="zh-CN" dirty="0" smtClean="0"/>
              <a:t>四川省位于中国西南，地处长江上游，四川是著名的旅游资源大省，旅游资源极其丰富，拥有美丽的自然风景、悠久的历史文化和独特的民族风情，其资源数量和品位均在全国名列前茅。</a:t>
            </a:r>
            <a:endParaRPr lang="zh-CN"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4508550" cy="928019"/>
          </a:xfrm>
        </p:spPr>
        <p:txBody>
          <a:bodyPr>
            <a:normAutofit/>
          </a:bodyPr>
          <a:lstStyle/>
          <a:p>
            <a:r>
              <a:rPr lang="zh-CN" altLang="zh-CN" sz="2800" dirty="0" smtClean="0">
                <a:solidFill>
                  <a:schemeClr val="tx1"/>
                </a:solidFill>
              </a:rPr>
              <a:t>三、主要旅游城市及景区</a:t>
            </a:r>
            <a:endParaRPr lang="zh-CN" altLang="en-US" sz="2800" dirty="0">
              <a:solidFill>
                <a:schemeClr val="tx1"/>
              </a:solidFill>
            </a:endParaRPr>
          </a:p>
        </p:txBody>
      </p:sp>
      <p:sp>
        <p:nvSpPr>
          <p:cNvPr id="3" name="内容占位符 2"/>
          <p:cNvSpPr>
            <a:spLocks noGrp="1"/>
          </p:cNvSpPr>
          <p:nvPr>
            <p:ph idx="1"/>
          </p:nvPr>
        </p:nvSpPr>
        <p:spPr>
          <a:xfrm>
            <a:off x="1071562" y="1588169"/>
            <a:ext cx="7443788" cy="3713039"/>
          </a:xfrm>
        </p:spPr>
        <p:txBody>
          <a:bodyPr/>
          <a:lstStyle/>
          <a:p>
            <a:r>
              <a:rPr lang="zh-CN" altLang="zh-CN" b="1" dirty="0" smtClean="0"/>
              <a:t>（一） 南宁</a:t>
            </a:r>
            <a:endParaRPr lang="zh-CN" altLang="zh-CN" dirty="0" smtClean="0"/>
          </a:p>
          <a:p>
            <a:r>
              <a:rPr lang="zh-CN" altLang="zh-CN" dirty="0" smtClean="0"/>
              <a:t>南宁，简称邕，别称绿城、邕城、五象城，是广西壮族自治区首府，广西第一大城市。北部湾经济区核心城市，中国面向东盟开放合作的前沿城市、国家“一带一路”海上丝绸之路有机衔接的重要门户城市。</a:t>
            </a:r>
            <a:r>
              <a:rPr lang="en-US" altLang="zh-CN" dirty="0" smtClean="0"/>
              <a:t/>
            </a:r>
            <a:br>
              <a:rPr lang="en-US" altLang="zh-CN" dirty="0" smtClean="0"/>
            </a:br>
            <a:endParaRPr lang="zh-CN"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99592" y="1196752"/>
            <a:ext cx="7443788" cy="5040560"/>
          </a:xfrm>
        </p:spPr>
        <p:txBody>
          <a:bodyPr>
            <a:normAutofit/>
          </a:bodyPr>
          <a:lstStyle/>
          <a:p>
            <a:r>
              <a:rPr lang="zh-CN" altLang="zh-CN" b="1" dirty="0" smtClean="0"/>
              <a:t>（二）桂林</a:t>
            </a:r>
            <a:endParaRPr lang="zh-CN" altLang="zh-CN" dirty="0" smtClean="0"/>
          </a:p>
          <a:p>
            <a:r>
              <a:rPr lang="zh-CN" altLang="zh-CN" dirty="0" smtClean="0"/>
              <a:t>桂林是世界著名的旅游城市，其境内的山水风光举世闻名，千百年来享有“桂林山水甲天下”的美誉。</a:t>
            </a:r>
            <a:endParaRPr lang="en-US" altLang="zh-CN" dirty="0" smtClean="0"/>
          </a:p>
          <a:p>
            <a:r>
              <a:rPr lang="en-US" altLang="zh-CN" b="1" dirty="0" smtClean="0"/>
              <a:t>1.</a:t>
            </a:r>
            <a:r>
              <a:rPr lang="zh-CN" altLang="en-US" b="1" dirty="0" smtClean="0"/>
              <a:t>阳朔</a:t>
            </a:r>
          </a:p>
          <a:p>
            <a:r>
              <a:rPr lang="zh-CN" altLang="en-US" dirty="0" smtClean="0"/>
              <a:t>阳朔以风景秀丽著称，位于广西壮族自治区东北部，桂林市区南面，属桂林市管辖。阳朔有丰富的自然景观和人文景观。</a:t>
            </a: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b="1" dirty="0" smtClean="0"/>
              <a:t>2.</a:t>
            </a:r>
            <a:r>
              <a:rPr lang="zh-CN" altLang="zh-CN" b="1" dirty="0" smtClean="0"/>
              <a:t>漓江</a:t>
            </a:r>
            <a:endParaRPr lang="zh-CN" altLang="zh-CN" dirty="0" smtClean="0"/>
          </a:p>
          <a:p>
            <a:r>
              <a:rPr lang="zh-CN" altLang="zh-CN" dirty="0" smtClean="0"/>
              <a:t>漓江，位于广西壮族自治区东部，属珠江水系。漓江阳朔段两岸是世界上最典型的岩溶峰林地貌，也是广西最美丽的河段。</a:t>
            </a:r>
            <a:endParaRPr lang="zh-CN"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b="1" dirty="0" smtClean="0"/>
              <a:t>3.</a:t>
            </a:r>
            <a:r>
              <a:rPr lang="zh-CN" altLang="zh-CN" b="1" dirty="0" smtClean="0"/>
              <a:t>龙脊梯田</a:t>
            </a:r>
            <a:endParaRPr lang="zh-CN" altLang="zh-CN" dirty="0" smtClean="0"/>
          </a:p>
          <a:p>
            <a:r>
              <a:rPr lang="zh-CN" altLang="zh-CN" dirty="0" smtClean="0"/>
              <a:t>龙脊梯田，位于广西龙胜县龙脊镇平安村龙脊山，距县城</a:t>
            </a:r>
            <a:r>
              <a:rPr lang="en-US" altLang="zh-CN" dirty="0" smtClean="0"/>
              <a:t>22</a:t>
            </a:r>
            <a:r>
              <a:rPr lang="zh-CN" altLang="zh-CN" dirty="0" smtClean="0"/>
              <a:t>公里。距桂林市</a:t>
            </a:r>
            <a:r>
              <a:rPr lang="en-US" altLang="zh-CN" dirty="0" smtClean="0"/>
              <a:t>80</a:t>
            </a:r>
            <a:r>
              <a:rPr lang="zh-CN" altLang="zh-CN" dirty="0" smtClean="0"/>
              <a:t>公里。龙脊梯田分为金坑（大寨）瑶族梯田观景区和平安壮族梯田观景区。</a:t>
            </a:r>
            <a:endParaRPr lang="zh-CN"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image.xitek.com/photo/201508/80870/8087082/8087082_1438658263_43190700.jpg"/>
          <p:cNvPicPr/>
          <p:nvPr/>
        </p:nvPicPr>
        <p:blipFill>
          <a:blip r:embed="rId2" cstate="print"/>
          <a:srcRect/>
          <a:stretch>
            <a:fillRect/>
          </a:stretch>
        </p:blipFill>
        <p:spPr bwMode="auto">
          <a:xfrm>
            <a:off x="323528" y="260648"/>
            <a:ext cx="8424936" cy="5472608"/>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b="1" dirty="0" smtClean="0"/>
              <a:t>4.</a:t>
            </a:r>
            <a:r>
              <a:rPr lang="zh-CN" altLang="zh-CN" b="1" dirty="0" smtClean="0"/>
              <a:t>象鼻山</a:t>
            </a:r>
            <a:endParaRPr lang="zh-CN" altLang="zh-CN" dirty="0" smtClean="0"/>
          </a:p>
          <a:p>
            <a:r>
              <a:rPr lang="zh-CN" altLang="zh-CN" dirty="0" smtClean="0"/>
              <a:t>象鼻山，又称仪山、沉水山，简称象山，位于漓江与桃花江汇流处，由</a:t>
            </a:r>
            <a:r>
              <a:rPr lang="en-US" altLang="zh-CN" dirty="0" smtClean="0"/>
              <a:t>3.6</a:t>
            </a:r>
            <a:r>
              <a:rPr lang="zh-CN" altLang="zh-CN" dirty="0" smtClean="0"/>
              <a:t>亿年前海底沉积的纯石灰岩构成，山形酷似一头巨象伸长鼻临江汲水，因而得名。</a:t>
            </a:r>
          </a:p>
          <a:p>
            <a:endParaRPr lang="zh-CN"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t014475085f2dd6f108"/>
          <p:cNvPicPr/>
          <p:nvPr/>
        </p:nvPicPr>
        <p:blipFill>
          <a:blip r:embed="rId2" cstate="print"/>
          <a:srcRect/>
          <a:stretch>
            <a:fillRect/>
          </a:stretch>
        </p:blipFill>
        <p:spPr bwMode="auto">
          <a:xfrm>
            <a:off x="323528" y="188640"/>
            <a:ext cx="8280920" cy="5544616"/>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971600" y="1124744"/>
            <a:ext cx="7443788" cy="3888432"/>
          </a:xfrm>
        </p:spPr>
        <p:txBody>
          <a:bodyPr/>
          <a:lstStyle/>
          <a:p>
            <a:r>
              <a:rPr lang="en-US" altLang="zh-CN" b="1" dirty="0" smtClean="0"/>
              <a:t>5.</a:t>
            </a:r>
            <a:r>
              <a:rPr lang="zh-CN" altLang="zh-CN" b="1" dirty="0" smtClean="0"/>
              <a:t>银子岩</a:t>
            </a:r>
            <a:endParaRPr lang="zh-CN" altLang="zh-CN" dirty="0" smtClean="0"/>
          </a:p>
          <a:p>
            <a:r>
              <a:rPr lang="zh-CN" altLang="zh-CN" dirty="0" smtClean="0"/>
              <a:t>银子岩溶洞是典型的喀斯特地貌，贯穿十二座山峰，属层楼式溶洞，洞内汇集了不同地质年代发育生长的钟乳石，晶莹剔透，洁白无瑕，宛如夜空的银河倾斜而下，闪烁出像银子、似钻石的光芒，所以称为“银子岩”。</a:t>
            </a:r>
            <a:endParaRPr lang="zh-CN"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99592" y="1196752"/>
            <a:ext cx="7632848" cy="4320480"/>
          </a:xfrm>
        </p:spPr>
        <p:txBody>
          <a:bodyPr/>
          <a:lstStyle/>
          <a:p>
            <a:r>
              <a:rPr lang="zh-CN" altLang="zh-CN" b="1" dirty="0" smtClean="0"/>
              <a:t>（三）柳州</a:t>
            </a:r>
            <a:endParaRPr lang="zh-CN" altLang="zh-CN" dirty="0" smtClean="0"/>
          </a:p>
          <a:p>
            <a:r>
              <a:rPr lang="zh-CN" altLang="zh-CN" dirty="0" smtClean="0"/>
              <a:t>柳州市位于广西中部，柳江绕城回流，北岸城中心三面环水，形成一个巨大的“</a:t>
            </a:r>
            <a:r>
              <a:rPr lang="en-US" altLang="zh-CN" dirty="0" smtClean="0"/>
              <a:t>U</a:t>
            </a:r>
            <a:r>
              <a:rPr lang="zh-CN" altLang="zh-CN" dirty="0" smtClean="0"/>
              <a:t>”字，古籍称其为“三江四合，抱城如壶”，故又有“壶城”之称，世人则称之为“巨大的天然盆景”。</a:t>
            </a:r>
          </a:p>
          <a:p>
            <a:endParaRPr lang="zh-CN"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899592" y="1268760"/>
            <a:ext cx="7443788" cy="3352999"/>
          </a:xfrm>
        </p:spPr>
        <p:txBody>
          <a:bodyPr>
            <a:normAutofit/>
          </a:bodyPr>
          <a:lstStyle/>
          <a:p>
            <a:r>
              <a:rPr lang="zh-CN" altLang="zh-CN" b="1" dirty="0" smtClean="0"/>
              <a:t>（四）北海</a:t>
            </a:r>
            <a:endParaRPr lang="zh-CN" altLang="zh-CN" dirty="0" smtClean="0"/>
          </a:p>
          <a:p>
            <a:pPr>
              <a:lnSpc>
                <a:spcPct val="150000"/>
              </a:lnSpc>
            </a:pPr>
            <a:r>
              <a:rPr lang="zh-CN" altLang="zh-CN" dirty="0" smtClean="0"/>
              <a:t>北海地处广西壮族自治区南端，北部湾东北岸。旅游资源丰富，海洋旅游资源综合优势更为突出。主要景点有北海银滩、海洋之窗、珍珠魂、涠洲岛的国家地质森林公园等。</a:t>
            </a:r>
          </a:p>
          <a:p>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E:\学习工作\科研\教材\各省市旅游分布图\四川.jpg"/>
          <p:cNvPicPr/>
          <p:nvPr/>
        </p:nvPicPr>
        <p:blipFill>
          <a:blip r:embed="rId2" cstate="print"/>
          <a:srcRect/>
          <a:stretch>
            <a:fillRect/>
          </a:stretch>
        </p:blipFill>
        <p:spPr bwMode="auto">
          <a:xfrm>
            <a:off x="1547664" y="0"/>
            <a:ext cx="5616624" cy="6858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755576" y="1196752"/>
            <a:ext cx="7759774" cy="4001071"/>
          </a:xfrm>
        </p:spPr>
        <p:txBody>
          <a:bodyPr/>
          <a:lstStyle/>
          <a:p>
            <a:r>
              <a:rPr lang="en-US" altLang="zh-CN" b="1" dirty="0" smtClean="0"/>
              <a:t>1.</a:t>
            </a:r>
            <a:r>
              <a:rPr lang="zh-CN" altLang="zh-CN" b="1" dirty="0" smtClean="0"/>
              <a:t>北海银滩</a:t>
            </a:r>
            <a:endParaRPr lang="zh-CN" altLang="zh-CN" dirty="0" smtClean="0"/>
          </a:p>
          <a:p>
            <a:r>
              <a:rPr lang="zh-CN" altLang="zh-CN" dirty="0" smtClean="0"/>
              <a:t>北海银滩位于广西北海市银海区，西起侨港镇渔港，东至大冠沙，由西区、东区和海域沙滩区组成</a:t>
            </a:r>
            <a:r>
              <a:rPr lang="zh-CN" altLang="en-US" dirty="0" smtClean="0"/>
              <a:t>。</a:t>
            </a:r>
            <a:endParaRPr lang="en-US" altLang="zh-CN" dirty="0" smtClean="0"/>
          </a:p>
          <a:p>
            <a:r>
              <a:rPr lang="en-US" altLang="zh-CN" b="1" dirty="0" smtClean="0"/>
              <a:t>2. </a:t>
            </a:r>
            <a:r>
              <a:rPr lang="zh-CN" altLang="zh-CN" b="1" dirty="0" smtClean="0"/>
              <a:t>涠洲岛</a:t>
            </a:r>
            <a:endParaRPr lang="zh-CN" altLang="zh-CN" dirty="0" smtClean="0"/>
          </a:p>
          <a:p>
            <a:r>
              <a:rPr lang="zh-CN" altLang="zh-CN" dirty="0" smtClean="0"/>
              <a:t>涠洲岛位于广西北海市正南面</a:t>
            </a:r>
            <a:r>
              <a:rPr lang="en-US" altLang="zh-CN" dirty="0" smtClean="0"/>
              <a:t>21</a:t>
            </a:r>
            <a:r>
              <a:rPr lang="zh-CN" altLang="zh-CN" dirty="0" smtClean="0"/>
              <a:t>海里的海面上，距北海市区</a:t>
            </a:r>
            <a:r>
              <a:rPr lang="en-US" altLang="zh-CN" dirty="0" smtClean="0"/>
              <a:t>36</a:t>
            </a:r>
            <a:r>
              <a:rPr lang="zh-CN" altLang="zh-CN" dirty="0" smtClean="0"/>
              <a:t>海里，是中国最年轻的火山岛，也是广西最大的海岛。</a:t>
            </a:r>
            <a:endParaRPr lang="zh-CN"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97077"/>
          </a:xfrm>
        </p:spPr>
        <p:txBody>
          <a:bodyPr>
            <a:normAutofit fontScale="90000"/>
          </a:bodyPr>
          <a:lstStyle/>
          <a:p>
            <a:endParaRPr lang="zh-CN" altLang="en-US" dirty="0"/>
          </a:p>
        </p:txBody>
      </p:sp>
      <p:sp>
        <p:nvSpPr>
          <p:cNvPr id="3" name="内容占位符 2"/>
          <p:cNvSpPr>
            <a:spLocks noGrp="1"/>
          </p:cNvSpPr>
          <p:nvPr>
            <p:ph idx="1"/>
          </p:nvPr>
        </p:nvSpPr>
        <p:spPr>
          <a:xfrm>
            <a:off x="755576" y="620688"/>
            <a:ext cx="7748910" cy="4145087"/>
          </a:xfrm>
        </p:spPr>
        <p:txBody>
          <a:bodyPr/>
          <a:lstStyle/>
          <a:p>
            <a:r>
              <a:rPr lang="zh-CN" altLang="zh-CN" b="1" dirty="0" smtClean="0"/>
              <a:t>（五）德天瀑布</a:t>
            </a:r>
            <a:endParaRPr lang="zh-CN" altLang="zh-CN" dirty="0" smtClean="0"/>
          </a:p>
          <a:p>
            <a:r>
              <a:rPr lang="zh-CN" altLang="zh-CN" dirty="0" smtClean="0"/>
              <a:t>德天瀑布位于中国广西崇左市大新县硕龙乡德天村，横跨中国、越南两个国家，是亚洲第一、世界第二大的跨国瀑布。</a:t>
            </a:r>
            <a:endParaRPr lang="zh-CN" altLang="en-US" dirty="0"/>
          </a:p>
        </p:txBody>
      </p:sp>
      <p:pic>
        <p:nvPicPr>
          <p:cNvPr id="4" name="Picture 2" descr="德天瀑布-3-世界景点银行"/>
          <p:cNvPicPr>
            <a:picLocks noChangeAspect="1" noChangeArrowheads="1"/>
          </p:cNvPicPr>
          <p:nvPr/>
        </p:nvPicPr>
        <p:blipFill>
          <a:blip r:embed="rId2" cstate="print"/>
          <a:srcRect/>
          <a:stretch>
            <a:fillRect/>
          </a:stretch>
        </p:blipFill>
        <p:spPr bwMode="auto">
          <a:xfrm>
            <a:off x="2627784" y="2420888"/>
            <a:ext cx="5148064" cy="3861048"/>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692696"/>
            <a:ext cx="4680520" cy="928019"/>
          </a:xfrm>
        </p:spPr>
        <p:txBody>
          <a:bodyPr>
            <a:normAutofit fontScale="90000"/>
          </a:bodyPr>
          <a:lstStyle/>
          <a:p>
            <a:r>
              <a:rPr lang="zh-CN" altLang="zh-CN" sz="3100" dirty="0" smtClean="0">
                <a:solidFill>
                  <a:schemeClr val="tx1"/>
                </a:solidFill>
              </a:rPr>
              <a:t>四、主要旅游线路</a:t>
            </a:r>
            <a:r>
              <a:rPr lang="zh-CN" altLang="zh-CN" dirty="0" smtClean="0"/>
              <a:t/>
            </a:r>
            <a:br>
              <a:rPr lang="zh-CN" altLang="zh-CN" dirty="0" smtClean="0"/>
            </a:br>
            <a:endParaRPr lang="zh-CN" altLang="en-US" dirty="0"/>
          </a:p>
        </p:txBody>
      </p:sp>
      <p:sp>
        <p:nvSpPr>
          <p:cNvPr id="3" name="内容占位符 2"/>
          <p:cNvSpPr>
            <a:spLocks noGrp="1"/>
          </p:cNvSpPr>
          <p:nvPr>
            <p:ph idx="1"/>
          </p:nvPr>
        </p:nvSpPr>
        <p:spPr>
          <a:xfrm>
            <a:off x="1403648" y="1916832"/>
            <a:ext cx="6319614" cy="2088232"/>
          </a:xfrm>
        </p:spPr>
        <p:txBody>
          <a:bodyPr/>
          <a:lstStyle/>
          <a:p>
            <a:pPr>
              <a:lnSpc>
                <a:spcPct val="150000"/>
              </a:lnSpc>
            </a:pPr>
            <a:r>
              <a:rPr lang="zh-CN" altLang="zh-CN" sz="2800" dirty="0" smtClean="0"/>
              <a:t>（一）自然风光之旅</a:t>
            </a:r>
          </a:p>
          <a:p>
            <a:pPr>
              <a:lnSpc>
                <a:spcPct val="150000"/>
              </a:lnSpc>
            </a:pPr>
            <a:r>
              <a:rPr lang="zh-CN" altLang="zh-CN" sz="2800" dirty="0" smtClean="0"/>
              <a:t>（二）广西精华之旅</a:t>
            </a:r>
          </a:p>
          <a:p>
            <a:endParaRPr lang="zh-CN"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smtClean="0"/>
              <a:t>任务五</a:t>
            </a:r>
            <a:r>
              <a:rPr lang="en-US" altLang="zh-CN" dirty="0" smtClean="0"/>
              <a:t>  </a:t>
            </a:r>
            <a:r>
              <a:rPr lang="zh-CN" altLang="zh-CN" dirty="0" smtClean="0"/>
              <a:t>贵州省</a:t>
            </a:r>
            <a:endParaRPr lang="zh-CN" altLang="en-US" dirty="0"/>
          </a:p>
        </p:txBody>
      </p:sp>
      <p:sp>
        <p:nvSpPr>
          <p:cNvPr id="3" name="内容占位符 2"/>
          <p:cNvSpPr>
            <a:spLocks noGrp="1"/>
          </p:cNvSpPr>
          <p:nvPr>
            <p:ph idx="1"/>
          </p:nvPr>
        </p:nvSpPr>
        <p:spPr>
          <a:xfrm>
            <a:off x="899592" y="1772816"/>
            <a:ext cx="7443788" cy="3785047"/>
          </a:xfrm>
        </p:spPr>
        <p:txBody>
          <a:bodyPr/>
          <a:lstStyle/>
          <a:p>
            <a:r>
              <a:rPr lang="zh-CN" altLang="zh-CN" sz="2800" b="1" dirty="0" smtClean="0"/>
              <a:t>一、旅游概况</a:t>
            </a:r>
            <a:endParaRPr lang="zh-CN" altLang="zh-CN" sz="2800" dirty="0" smtClean="0"/>
          </a:p>
          <a:p>
            <a:r>
              <a:rPr lang="zh-CN" altLang="zh-CN" dirty="0" smtClean="0"/>
              <a:t>贵州省简称“黔”或“贵”，位于我国西南部，地处云贵高原东部，群山蜿蜒起伏，峰峦错落叠嶂，地形极为复杂，气候属于中亚热带温润季风气候，整体是冬无严寒，夏无酷暑，是理想的避暑圣地。</a:t>
            </a:r>
          </a:p>
          <a:p>
            <a:endParaRPr lang="zh-CN" alt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E:\学习工作\科研\教材\各省市旅游分布图\贵州.jpg"/>
          <p:cNvPicPr/>
          <p:nvPr/>
        </p:nvPicPr>
        <p:blipFill>
          <a:blip r:embed="rId2" cstate="print"/>
          <a:srcRect/>
          <a:stretch>
            <a:fillRect/>
          </a:stretch>
        </p:blipFill>
        <p:spPr bwMode="auto">
          <a:xfrm>
            <a:off x="1547664" y="0"/>
            <a:ext cx="6048672"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3284414" cy="928019"/>
          </a:xfrm>
        </p:spPr>
        <p:txBody>
          <a:bodyPr>
            <a:normAutofit/>
          </a:bodyPr>
          <a:lstStyle/>
          <a:p>
            <a:r>
              <a:rPr lang="zh-CN" altLang="zh-CN" sz="2800" dirty="0" smtClean="0">
                <a:solidFill>
                  <a:schemeClr val="tx1"/>
                </a:solidFill>
              </a:rPr>
              <a:t>二、民俗风情</a:t>
            </a:r>
            <a:endParaRPr lang="zh-CN" altLang="en-US" sz="2800" dirty="0">
              <a:solidFill>
                <a:schemeClr val="tx1"/>
              </a:solidFill>
            </a:endParaRPr>
          </a:p>
        </p:txBody>
      </p:sp>
      <p:sp>
        <p:nvSpPr>
          <p:cNvPr id="3" name="内容占位符 2"/>
          <p:cNvSpPr>
            <a:spLocks noGrp="1"/>
          </p:cNvSpPr>
          <p:nvPr>
            <p:ph idx="1"/>
          </p:nvPr>
        </p:nvSpPr>
        <p:spPr>
          <a:xfrm>
            <a:off x="971600" y="1628800"/>
            <a:ext cx="7443788" cy="4433119"/>
          </a:xfrm>
        </p:spPr>
        <p:txBody>
          <a:bodyPr/>
          <a:lstStyle/>
          <a:p>
            <a:r>
              <a:rPr lang="zh-CN" altLang="zh-CN" b="1" dirty="0" smtClean="0"/>
              <a:t>（一）饮食文化</a:t>
            </a:r>
            <a:endParaRPr lang="zh-CN" altLang="zh-CN" dirty="0" smtClean="0"/>
          </a:p>
          <a:p>
            <a:r>
              <a:rPr lang="zh-CN" altLang="zh-CN" dirty="0" smtClean="0"/>
              <a:t>黔菜以精湛的烹调，繁多的菜式，美观的格局，独特的风味著称于世，既有鲜明的民族地域个性又有广普性和适应性，具有辣、酸、香、鲜、野风格特色。</a:t>
            </a:r>
            <a:endParaRPr lang="zh-CN"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827584" y="1268760"/>
            <a:ext cx="7632848" cy="4392488"/>
          </a:xfrm>
        </p:spPr>
        <p:txBody>
          <a:bodyPr/>
          <a:lstStyle/>
          <a:p>
            <a:r>
              <a:rPr lang="zh-CN" altLang="zh-CN" b="1" dirty="0" smtClean="0"/>
              <a:t>（二）民间艺术</a:t>
            </a:r>
            <a:endParaRPr lang="zh-CN" altLang="zh-CN" dirty="0" smtClean="0"/>
          </a:p>
          <a:p>
            <a:r>
              <a:rPr lang="zh-CN" altLang="zh-CN" dirty="0" smtClean="0"/>
              <a:t>贵州省少数民族人口多、分布广，各民族在长期的生产生活中创造了丰富多彩的手工技艺。这些传统技艺始终保持了原生形态和传统工艺，具有浓郁的民族特色和强烈的地域特点。</a:t>
            </a:r>
          </a:p>
          <a:p>
            <a:endParaRPr lang="zh-CN"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827584" y="1484784"/>
            <a:ext cx="7903790" cy="4289103"/>
          </a:xfrm>
        </p:spPr>
        <p:txBody>
          <a:bodyPr/>
          <a:lstStyle/>
          <a:p>
            <a:r>
              <a:rPr lang="zh-CN" altLang="zh-CN" b="1" dirty="0" smtClean="0"/>
              <a:t>（三）地方特产</a:t>
            </a:r>
            <a:endParaRPr lang="zh-CN" altLang="zh-CN" dirty="0" smtClean="0"/>
          </a:p>
          <a:p>
            <a:r>
              <a:rPr lang="zh-CN" altLang="zh-CN" dirty="0" smtClean="0"/>
              <a:t>贵州地方特产众多，代表性的特产有贵州茅台酒、贵州董酒、都匀毛尖、桐梓木兰片、毕节豆腐干、镇远陈年道菜、安顺百花串酱菜、独山盐酸菜、贵州雄精雕刻、贵州苗族桃花、贵州风味辣酱等。</a:t>
            </a:r>
          </a:p>
          <a:p>
            <a:endParaRPr lang="zh-CN"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600" y="764704"/>
            <a:ext cx="5516662" cy="928019"/>
          </a:xfrm>
        </p:spPr>
        <p:txBody>
          <a:bodyPr>
            <a:normAutofit fontScale="90000"/>
          </a:bodyPr>
          <a:lstStyle/>
          <a:p>
            <a:r>
              <a:rPr lang="zh-CN" altLang="zh-CN" dirty="0" smtClean="0">
                <a:solidFill>
                  <a:schemeClr val="tx1"/>
                </a:solidFill>
              </a:rPr>
              <a:t>三、主要旅游城市及景区</a:t>
            </a:r>
            <a:br>
              <a:rPr lang="zh-CN" altLang="zh-CN" dirty="0" smtClean="0">
                <a:solidFill>
                  <a:schemeClr val="tx1"/>
                </a:solidFill>
              </a:rPr>
            </a:br>
            <a:endParaRPr lang="zh-CN" altLang="en-US" dirty="0">
              <a:solidFill>
                <a:schemeClr val="tx1"/>
              </a:solidFill>
            </a:endParaRPr>
          </a:p>
        </p:txBody>
      </p:sp>
      <p:sp>
        <p:nvSpPr>
          <p:cNvPr id="3" name="内容占位符 2"/>
          <p:cNvSpPr>
            <a:spLocks noGrp="1"/>
          </p:cNvSpPr>
          <p:nvPr>
            <p:ph idx="1"/>
          </p:nvPr>
        </p:nvSpPr>
        <p:spPr>
          <a:xfrm>
            <a:off x="755576" y="1700808"/>
            <a:ext cx="8072438" cy="3569023"/>
          </a:xfrm>
        </p:spPr>
        <p:txBody>
          <a:bodyPr/>
          <a:lstStyle/>
          <a:p>
            <a:r>
              <a:rPr lang="zh-CN" altLang="en-US" b="1" dirty="0" smtClean="0"/>
              <a:t>（一）贵阳</a:t>
            </a:r>
          </a:p>
          <a:p>
            <a:r>
              <a:rPr lang="zh-CN" altLang="en-US" dirty="0" smtClean="0"/>
              <a:t>贵阳，贵州省省会，因位于境内贵山之南而得名，已有</a:t>
            </a:r>
            <a:r>
              <a:rPr lang="en-US" altLang="zh-CN" dirty="0" smtClean="0"/>
              <a:t>400</a:t>
            </a:r>
            <a:r>
              <a:rPr lang="zh-CN" altLang="en-US" dirty="0" smtClean="0"/>
              <a:t>多年历史。贵阳是一座“山中有城，城中有山，绿带环绕，森林围城，城在林中，林在城中”的具有高原特色的现代化都市，被中国气象学会授予“中国避暑之都”称号。</a:t>
            </a:r>
          </a:p>
          <a:p>
            <a:endParaRPr lang="zh-CN" alt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755576" y="980728"/>
            <a:ext cx="7848872" cy="4752528"/>
          </a:xfrm>
        </p:spPr>
        <p:txBody>
          <a:bodyPr>
            <a:normAutofit/>
          </a:bodyPr>
          <a:lstStyle/>
          <a:p>
            <a:pPr lvl="0"/>
            <a:r>
              <a:rPr lang="en-US" altLang="zh-CN" b="1" dirty="0" smtClean="0"/>
              <a:t>1.</a:t>
            </a:r>
            <a:r>
              <a:rPr lang="zh-CN" altLang="zh-CN" b="1" dirty="0" smtClean="0"/>
              <a:t>黔灵公园</a:t>
            </a:r>
            <a:endParaRPr lang="zh-CN" altLang="zh-CN" dirty="0" smtClean="0"/>
          </a:p>
          <a:p>
            <a:r>
              <a:rPr lang="zh-CN" altLang="zh-CN" dirty="0" smtClean="0"/>
              <a:t>黔灵公园位于贵阳市西北角，因素有“黔南第一山”之称的黔灵山而得名。园内古木参天，植被茂密，集贵州高原灵气于一身。</a:t>
            </a:r>
            <a:endParaRPr lang="en-US" altLang="zh-CN" dirty="0" smtClean="0"/>
          </a:p>
          <a:p>
            <a:r>
              <a:rPr lang="en-US" altLang="zh-CN" b="1" dirty="0" smtClean="0"/>
              <a:t>2.</a:t>
            </a:r>
            <a:r>
              <a:rPr lang="zh-CN" altLang="zh-CN" b="1" dirty="0" smtClean="0"/>
              <a:t>红枫湖</a:t>
            </a:r>
            <a:endParaRPr lang="zh-CN" altLang="zh-CN" dirty="0" smtClean="0"/>
          </a:p>
          <a:p>
            <a:r>
              <a:rPr lang="zh-CN" altLang="zh-CN" dirty="0" smtClean="0"/>
              <a:t>红枫湖位于清镇市郊，距贵阳</a:t>
            </a:r>
            <a:r>
              <a:rPr lang="en-US" altLang="zh-CN" dirty="0" smtClean="0"/>
              <a:t>33</a:t>
            </a:r>
            <a:r>
              <a:rPr lang="zh-CN" altLang="zh-CN" dirty="0" smtClean="0"/>
              <a:t>公里。是由</a:t>
            </a:r>
            <a:r>
              <a:rPr lang="en-US" altLang="zh-CN" dirty="0" smtClean="0"/>
              <a:t>1958</a:t>
            </a:r>
            <a:r>
              <a:rPr lang="zh-CN" altLang="zh-CN" dirty="0" smtClean="0"/>
              <a:t>年挖水库修建猫跳河水电站而形成的人工湖，湖域水面东西可达</a:t>
            </a:r>
            <a:r>
              <a:rPr lang="en-US" altLang="zh-CN" dirty="0" smtClean="0"/>
              <a:t>2</a:t>
            </a:r>
            <a:r>
              <a:rPr lang="zh-CN" altLang="zh-CN" dirty="0" smtClean="0"/>
              <a:t>公里，为贵州高原人造湖之最。湖域四周遍布红枫树，金秋时节，枫叶似火、湖水轻柔，颇具诗情画意。</a:t>
            </a:r>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3788470" cy="928019"/>
          </a:xfrm>
        </p:spPr>
        <p:txBody>
          <a:bodyPr>
            <a:normAutofit/>
          </a:bodyPr>
          <a:lstStyle/>
          <a:p>
            <a:r>
              <a:rPr lang="zh-CN" altLang="zh-CN" sz="2800" dirty="0" smtClean="0">
                <a:solidFill>
                  <a:schemeClr val="tx1"/>
                </a:solidFill>
              </a:rPr>
              <a:t>二、民俗风情</a:t>
            </a:r>
            <a:endParaRPr lang="zh-CN" altLang="en-US" sz="2800" dirty="0">
              <a:solidFill>
                <a:schemeClr val="tx1"/>
              </a:solidFill>
            </a:endParaRPr>
          </a:p>
        </p:txBody>
      </p:sp>
      <p:sp>
        <p:nvSpPr>
          <p:cNvPr id="3" name="内容占位符 2"/>
          <p:cNvSpPr>
            <a:spLocks noGrp="1"/>
          </p:cNvSpPr>
          <p:nvPr>
            <p:ph idx="1"/>
          </p:nvPr>
        </p:nvSpPr>
        <p:spPr>
          <a:xfrm>
            <a:off x="971600" y="1700808"/>
            <a:ext cx="7443788" cy="4145087"/>
          </a:xfrm>
        </p:spPr>
        <p:txBody>
          <a:bodyPr>
            <a:normAutofit/>
          </a:bodyPr>
          <a:lstStyle/>
          <a:p>
            <a:r>
              <a:rPr lang="zh-CN" altLang="zh-CN" b="1" dirty="0" smtClean="0"/>
              <a:t>（一）饮食文化</a:t>
            </a:r>
            <a:endParaRPr lang="zh-CN" altLang="zh-CN" dirty="0" smtClean="0"/>
          </a:p>
          <a:p>
            <a:r>
              <a:rPr lang="zh-CN" altLang="zh-CN" dirty="0" smtClean="0"/>
              <a:t>四川省地处长江上游，天宝物丰，地杰人灵，山奇水丽，味美食精，素有“天府之国”之称，又有“食在中国，味在四川”之说。川菜是中国四大菜系之一。川菜注重“色、香、味、形”，有“一菜一格，百菜百味”的特点。川菜代表菜有鱼香肉丝、宫保鸡丁、夫妻肺片、麻婆豆腐、回锅肉、东坡肘子等。</a:t>
            </a:r>
          </a:p>
          <a:p>
            <a:endParaRPr lang="zh-CN" alt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1043608" y="1196752"/>
            <a:ext cx="7443788" cy="3352999"/>
          </a:xfrm>
        </p:spPr>
        <p:txBody>
          <a:bodyPr/>
          <a:lstStyle/>
          <a:p>
            <a:r>
              <a:rPr lang="zh-CN" altLang="zh-CN" b="1" dirty="0" smtClean="0"/>
              <a:t>（二）安顺</a:t>
            </a:r>
            <a:endParaRPr lang="zh-CN" altLang="zh-CN" dirty="0" smtClean="0"/>
          </a:p>
          <a:p>
            <a:r>
              <a:rPr lang="en-US" altLang="zh-CN" b="1" dirty="0" smtClean="0"/>
              <a:t>1.</a:t>
            </a:r>
            <a:r>
              <a:rPr lang="zh-CN" altLang="zh-CN" b="1" dirty="0" smtClean="0"/>
              <a:t>黄果树瀑布</a:t>
            </a:r>
            <a:endParaRPr lang="zh-CN" altLang="zh-CN" dirty="0" smtClean="0"/>
          </a:p>
          <a:p>
            <a:r>
              <a:rPr lang="zh-CN" altLang="zh-CN" dirty="0" smtClean="0"/>
              <a:t>黄果树瀑布位于中国贵州省安顺市镇宁布依族苗族自治县。黄果树瀑布，是贵州第一胜景，中国第一大瀑布，也是世界最阔大壮观的瀑布之一。</a:t>
            </a:r>
            <a:endParaRPr lang="zh-CN"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descr="t017763d66f63f1166e"/>
          <p:cNvPicPr>
            <a:picLocks noChangeAspect="1" noChangeArrowheads="1"/>
          </p:cNvPicPr>
          <p:nvPr/>
        </p:nvPicPr>
        <p:blipFill>
          <a:blip r:embed="rId2" cstate="print"/>
          <a:srcRect b="4662"/>
          <a:stretch>
            <a:fillRect/>
          </a:stretch>
        </p:blipFill>
        <p:spPr bwMode="auto">
          <a:xfrm>
            <a:off x="0" y="69332"/>
            <a:ext cx="9144000" cy="580794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13101"/>
          </a:xfrm>
        </p:spPr>
        <p:txBody>
          <a:bodyPr>
            <a:normAutofit fontScale="90000"/>
          </a:bodyPr>
          <a:lstStyle/>
          <a:p>
            <a:endParaRPr lang="zh-CN" altLang="en-US" dirty="0"/>
          </a:p>
        </p:txBody>
      </p:sp>
      <p:sp>
        <p:nvSpPr>
          <p:cNvPr id="3" name="内容占位符 2"/>
          <p:cNvSpPr>
            <a:spLocks noGrp="1"/>
          </p:cNvSpPr>
          <p:nvPr>
            <p:ph idx="1"/>
          </p:nvPr>
        </p:nvSpPr>
        <p:spPr>
          <a:xfrm>
            <a:off x="827584" y="1196752"/>
            <a:ext cx="7704856" cy="4392488"/>
          </a:xfrm>
        </p:spPr>
        <p:txBody>
          <a:bodyPr/>
          <a:lstStyle/>
          <a:p>
            <a:r>
              <a:rPr lang="en-US" altLang="zh-CN" b="1" dirty="0" smtClean="0"/>
              <a:t>2.</a:t>
            </a:r>
            <a:r>
              <a:rPr lang="zh-CN" altLang="zh-CN" b="1" dirty="0" smtClean="0"/>
              <a:t>安顺龙宫</a:t>
            </a:r>
            <a:endParaRPr lang="zh-CN" altLang="zh-CN" dirty="0" smtClean="0"/>
          </a:p>
          <a:p>
            <a:r>
              <a:rPr lang="zh-CN" altLang="zh-CN" dirty="0" smtClean="0"/>
              <a:t>龙宫位于贵州安顺市南郊，距黄果树景区</a:t>
            </a:r>
            <a:r>
              <a:rPr lang="en-US" altLang="zh-CN" dirty="0" smtClean="0"/>
              <a:t>35</a:t>
            </a:r>
            <a:r>
              <a:rPr lang="zh-CN" altLang="zh-CN" dirty="0" smtClean="0"/>
              <a:t>公里，距安顺市城区</a:t>
            </a:r>
            <a:r>
              <a:rPr lang="en-US" altLang="zh-CN" dirty="0" smtClean="0"/>
              <a:t>27</a:t>
            </a:r>
            <a:r>
              <a:rPr lang="zh-CN" altLang="zh-CN" dirty="0" smtClean="0"/>
              <a:t>公里，景区集溶洞、峡谷、瀑布、峰林、绝壁、溪河、石林、漏斗、暗河等多种喀斯特地质地貌景观于一体，是喀斯特地貌形态展示最为集中全面的景区，被誉为“天下喀斯特，尽在龙宫”。</a:t>
            </a:r>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www.china-longgong.com/UPLOADS/image/20160926/20160926143039_6094.jpg"/>
          <p:cNvPicPr/>
          <p:nvPr/>
        </p:nvPicPr>
        <p:blipFill>
          <a:blip r:embed="rId3" cstate="print"/>
          <a:srcRect t="27680" b="30529"/>
          <a:stretch>
            <a:fillRect/>
          </a:stretch>
        </p:blipFill>
        <p:spPr bwMode="auto">
          <a:xfrm>
            <a:off x="0" y="0"/>
            <a:ext cx="8964488" cy="6093296"/>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97077"/>
          </a:xfrm>
        </p:spPr>
        <p:txBody>
          <a:bodyPr>
            <a:normAutofit fontScale="90000"/>
          </a:bodyPr>
          <a:lstStyle/>
          <a:p>
            <a:endParaRPr lang="zh-CN" altLang="en-US" dirty="0"/>
          </a:p>
        </p:txBody>
      </p:sp>
      <p:sp>
        <p:nvSpPr>
          <p:cNvPr id="3" name="内容占位符 2"/>
          <p:cNvSpPr>
            <a:spLocks noGrp="1"/>
          </p:cNvSpPr>
          <p:nvPr>
            <p:ph idx="1"/>
          </p:nvPr>
        </p:nvSpPr>
        <p:spPr>
          <a:xfrm>
            <a:off x="755576" y="908720"/>
            <a:ext cx="7776864" cy="5081191"/>
          </a:xfrm>
        </p:spPr>
        <p:txBody>
          <a:bodyPr>
            <a:normAutofit/>
          </a:bodyPr>
          <a:lstStyle/>
          <a:p>
            <a:r>
              <a:rPr lang="zh-CN" altLang="zh-CN" b="1" dirty="0" smtClean="0"/>
              <a:t>（三）遵义市</a:t>
            </a:r>
            <a:endParaRPr lang="zh-CN" altLang="zh-CN" dirty="0" smtClean="0"/>
          </a:p>
          <a:p>
            <a:r>
              <a:rPr lang="en-US" altLang="zh-CN" b="1" dirty="0" smtClean="0"/>
              <a:t>1. </a:t>
            </a:r>
            <a:r>
              <a:rPr lang="zh-CN" altLang="zh-CN" b="1" dirty="0" smtClean="0"/>
              <a:t>遵义会议会址</a:t>
            </a:r>
            <a:endParaRPr lang="zh-CN" altLang="zh-CN" dirty="0" smtClean="0"/>
          </a:p>
          <a:p>
            <a:r>
              <a:rPr lang="zh-CN" altLang="zh-CN" dirty="0" smtClean="0"/>
              <a:t>遵义会议会址是贵州主要红色旅游区、革命传统教育基地</a:t>
            </a:r>
            <a:r>
              <a:rPr lang="zh-CN" altLang="en-US" dirty="0" smtClean="0"/>
              <a:t>，</a:t>
            </a:r>
            <a:r>
              <a:rPr lang="zh-CN" altLang="zh-CN" dirty="0" smtClean="0"/>
              <a:t>位于遵义市红花岗区红旗路</a:t>
            </a:r>
            <a:r>
              <a:rPr lang="en-US" altLang="zh-CN" dirty="0" smtClean="0"/>
              <a:t>80</a:t>
            </a:r>
            <a:r>
              <a:rPr lang="zh-CN" altLang="zh-CN" dirty="0" smtClean="0"/>
              <a:t>号。</a:t>
            </a:r>
            <a:r>
              <a:rPr lang="en-US" altLang="zh-CN" dirty="0" smtClean="0"/>
              <a:t>1935</a:t>
            </a:r>
            <a:r>
              <a:rPr lang="zh-CN" altLang="zh-CN" dirty="0" smtClean="0"/>
              <a:t>年，中国工农红军第一方面军长征到遵义，中共中央在这里召开了政治局扩大会议，纠正了王明“左”倾冒险主义的错误，确立了毛泽东在红军和党中央的领导地位，使红军和党中央得以在极其危急的情况下保存下来，是中国共产党历史上的一个生死攸关的转折点。</a:t>
            </a:r>
          </a:p>
          <a:p>
            <a:endParaRPr lang="zh-CN"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971600" y="1340768"/>
            <a:ext cx="7443788" cy="3352999"/>
          </a:xfrm>
        </p:spPr>
        <p:txBody>
          <a:bodyPr/>
          <a:lstStyle/>
          <a:p>
            <a:r>
              <a:rPr lang="en-US" altLang="zh-CN" b="1" dirty="0" smtClean="0"/>
              <a:t>2.</a:t>
            </a:r>
            <a:r>
              <a:rPr lang="zh-CN" altLang="zh-CN" b="1" dirty="0" smtClean="0"/>
              <a:t>海龙屯遗址</a:t>
            </a:r>
            <a:endParaRPr lang="zh-CN" altLang="zh-CN" dirty="0" smtClean="0"/>
          </a:p>
          <a:p>
            <a:r>
              <a:rPr lang="zh-CN" altLang="zh-CN" dirty="0" smtClean="0"/>
              <a:t>位于遵义市北</a:t>
            </a:r>
            <a:r>
              <a:rPr lang="en-US" altLang="zh-CN" dirty="0" smtClean="0"/>
              <a:t>30</a:t>
            </a:r>
            <a:r>
              <a:rPr lang="zh-CN" altLang="zh-CN" dirty="0" smtClean="0"/>
              <a:t>公里之龙岩山上，史称“龙岩屯”，是</a:t>
            </a:r>
            <a:r>
              <a:rPr lang="en-US" altLang="zh-CN" dirty="0" smtClean="0"/>
              <a:t>700</a:t>
            </a:r>
            <a:r>
              <a:rPr lang="zh-CN" altLang="zh-CN" dirty="0" smtClean="0"/>
              <a:t>多年前明代播州杨氏土司的庄园和城堡。</a:t>
            </a:r>
            <a:endParaRPr lang="zh-CN"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27584" y="1124744"/>
            <a:ext cx="7776864" cy="4865167"/>
          </a:xfrm>
        </p:spPr>
        <p:txBody>
          <a:bodyPr>
            <a:normAutofit/>
          </a:bodyPr>
          <a:lstStyle/>
          <a:p>
            <a:r>
              <a:rPr lang="zh-CN" altLang="zh-CN" b="1" dirty="0" smtClean="0"/>
              <a:t>（四）赤水丹霞 </a:t>
            </a:r>
            <a:endParaRPr lang="zh-CN" altLang="zh-CN" dirty="0" smtClean="0"/>
          </a:p>
          <a:p>
            <a:r>
              <a:rPr lang="zh-CN" altLang="zh-CN" dirty="0" smtClean="0"/>
              <a:t>赤水丹霞位于贵州省赤水市境内，是青年早期丹霞地貌的代表，其面积达</a:t>
            </a:r>
            <a:r>
              <a:rPr lang="en-US" altLang="zh-CN" dirty="0" smtClean="0"/>
              <a:t>1200</a:t>
            </a:r>
            <a:r>
              <a:rPr lang="zh-CN" altLang="zh-CN" dirty="0" smtClean="0"/>
              <a:t>多平方公里，是全国面积最大、发育最美丽壮观的丹霞地貌。赤水保持了最完整、具有代表性的中亚热带森林生态系统和物种多样性，形成“丹山”、“碧水”、“飞瀑”、“林海”有机结合的丹霞景观。赤水丹霞作为“中国丹霞”的一部分，被列入世界自然遗产名录。</a:t>
            </a:r>
          </a:p>
          <a:p>
            <a:endParaRPr lang="zh-CN"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827584" y="1196752"/>
            <a:ext cx="7704856" cy="4608512"/>
          </a:xfrm>
        </p:spPr>
        <p:txBody>
          <a:bodyPr>
            <a:normAutofit/>
          </a:bodyPr>
          <a:lstStyle/>
          <a:p>
            <a:r>
              <a:rPr lang="zh-CN" altLang="zh-CN" b="1" dirty="0" smtClean="0"/>
              <a:t>（五）梵净山</a:t>
            </a:r>
            <a:endParaRPr lang="zh-CN" altLang="zh-CN" dirty="0" smtClean="0"/>
          </a:p>
          <a:p>
            <a:r>
              <a:rPr lang="zh-CN" altLang="zh-CN" dirty="0" smtClean="0"/>
              <a:t>梵净山位于贵州省东北部的铜仁地区，海拔</a:t>
            </a:r>
            <a:r>
              <a:rPr lang="en-US" altLang="zh-CN" dirty="0" smtClean="0"/>
              <a:t>2572</a:t>
            </a:r>
            <a:r>
              <a:rPr lang="zh-CN" altLang="zh-CN" dirty="0" smtClean="0"/>
              <a:t>米，系武陵山脉主峰、国家级自然保护区、联合国“人与生物圈”保护网成员。全境山势雄伟、层峦叠嶂，溪流纵横、飞瀑悬泻。其标志性景点有红云金顶、月镜山、万米睡佛、蘑菇石、万卷经书、九龙池、凤凰山等。</a:t>
            </a:r>
          </a:p>
          <a:p>
            <a:endParaRPr lang="zh-CN"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chongqing.sinaimg.cn/2013/0402/U9463P1197DT20130402152639.jpg"/>
          <p:cNvPicPr/>
          <p:nvPr/>
        </p:nvPicPr>
        <p:blipFill>
          <a:blip r:embed="rId2" cstate="print"/>
          <a:srcRect/>
          <a:stretch>
            <a:fillRect/>
          </a:stretch>
        </p:blipFill>
        <p:spPr bwMode="auto">
          <a:xfrm>
            <a:off x="1115616" y="0"/>
            <a:ext cx="6768752" cy="594928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755576" y="1268760"/>
            <a:ext cx="7776864" cy="4320480"/>
          </a:xfrm>
        </p:spPr>
        <p:txBody>
          <a:bodyPr/>
          <a:lstStyle/>
          <a:p>
            <a:r>
              <a:rPr lang="zh-CN" altLang="en-US" b="1" dirty="0" smtClean="0"/>
              <a:t>（六）织金洞</a:t>
            </a:r>
          </a:p>
          <a:p>
            <a:r>
              <a:rPr lang="zh-CN" altLang="en-US" dirty="0" smtClean="0"/>
              <a:t>织金洞，位于贵州省织金县官寨苗族乡，地处乌江源流之一的六冲河南岸，距省城贵阳</a:t>
            </a:r>
            <a:r>
              <a:rPr lang="en-US" altLang="zh-CN" dirty="0" smtClean="0"/>
              <a:t>120</a:t>
            </a:r>
            <a:r>
              <a:rPr lang="zh-CN" altLang="en-US" dirty="0" smtClean="0"/>
              <a:t>公里。规模宏大，形态万千，色彩纷呈，是织金洞景观的显著特色。</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grpSp>
        <p:nvGrpSpPr>
          <p:cNvPr id="4" name="Group 10"/>
          <p:cNvGrpSpPr>
            <a:grpSpLocks/>
          </p:cNvGrpSpPr>
          <p:nvPr/>
        </p:nvGrpSpPr>
        <p:grpSpPr bwMode="auto">
          <a:xfrm>
            <a:off x="0" y="0"/>
            <a:ext cx="4572000" cy="3501008"/>
            <a:chOff x="624" y="1536"/>
            <a:chExt cx="3312" cy="2209"/>
          </a:xfrm>
        </p:grpSpPr>
        <p:pic>
          <p:nvPicPr>
            <p:cNvPr id="5" name="Picture 8" descr="3144806_175657048817_2"/>
            <p:cNvPicPr>
              <a:picLocks noChangeAspect="1" noChangeArrowheads="1"/>
            </p:cNvPicPr>
            <p:nvPr/>
          </p:nvPicPr>
          <p:blipFill>
            <a:blip r:embed="rId2" cstate="print"/>
            <a:srcRect/>
            <a:stretch>
              <a:fillRect/>
            </a:stretch>
          </p:blipFill>
          <p:spPr bwMode="auto">
            <a:xfrm>
              <a:off x="624" y="1536"/>
              <a:ext cx="3312" cy="2209"/>
            </a:xfrm>
            <a:prstGeom prst="rect">
              <a:avLst/>
            </a:prstGeom>
            <a:noFill/>
            <a:ln w="9525">
              <a:noFill/>
              <a:miter lim="800000"/>
              <a:headEnd/>
              <a:tailEnd/>
            </a:ln>
          </p:spPr>
        </p:pic>
        <p:sp>
          <p:nvSpPr>
            <p:cNvPr id="6" name="Rectangle 9"/>
            <p:cNvSpPr>
              <a:spLocks noChangeArrowheads="1"/>
            </p:cNvSpPr>
            <p:nvPr/>
          </p:nvSpPr>
          <p:spPr bwMode="auto">
            <a:xfrm>
              <a:off x="912" y="1665"/>
              <a:ext cx="468" cy="128"/>
            </a:xfrm>
            <a:prstGeom prst="rect">
              <a:avLst/>
            </a:prstGeom>
            <a:noFill/>
            <a:ln w="9525">
              <a:noFill/>
              <a:miter lim="800000"/>
              <a:headEnd/>
              <a:tailEnd/>
            </a:ln>
          </p:spPr>
          <p:txBody>
            <a:bodyPr>
              <a:spAutoFit/>
            </a:bodyPr>
            <a:lstStyle/>
            <a:p>
              <a:pPr>
                <a:spcBef>
                  <a:spcPct val="30000"/>
                </a:spcBef>
              </a:pPr>
              <a:r>
                <a:rPr lang="zh-CN" altLang="en-US" sz="2000" b="1">
                  <a:solidFill>
                    <a:schemeClr val="bg1"/>
                  </a:solidFill>
                </a:rPr>
                <a:t>鱼香肉丝</a:t>
              </a:r>
            </a:p>
          </p:txBody>
        </p:sp>
      </p:grpSp>
      <p:grpSp>
        <p:nvGrpSpPr>
          <p:cNvPr id="7" name="Group 15"/>
          <p:cNvGrpSpPr>
            <a:grpSpLocks/>
          </p:cNvGrpSpPr>
          <p:nvPr/>
        </p:nvGrpSpPr>
        <p:grpSpPr bwMode="auto">
          <a:xfrm>
            <a:off x="0" y="3501008"/>
            <a:ext cx="4499992" cy="3356992"/>
            <a:chOff x="2400" y="432"/>
            <a:chExt cx="2898" cy="1933"/>
          </a:xfrm>
        </p:grpSpPr>
        <p:pic>
          <p:nvPicPr>
            <p:cNvPr id="8" name="Picture 13" descr="01300000350658130931191277012"/>
            <p:cNvPicPr>
              <a:picLocks noChangeAspect="1" noChangeArrowheads="1"/>
            </p:cNvPicPr>
            <p:nvPr/>
          </p:nvPicPr>
          <p:blipFill>
            <a:blip r:embed="rId3" cstate="print"/>
            <a:srcRect/>
            <a:stretch>
              <a:fillRect/>
            </a:stretch>
          </p:blipFill>
          <p:spPr bwMode="auto">
            <a:xfrm>
              <a:off x="2400" y="432"/>
              <a:ext cx="2898" cy="1933"/>
            </a:xfrm>
            <a:prstGeom prst="rect">
              <a:avLst/>
            </a:prstGeom>
            <a:noFill/>
            <a:ln w="9525">
              <a:noFill/>
              <a:miter lim="800000"/>
              <a:headEnd/>
              <a:tailEnd/>
            </a:ln>
          </p:spPr>
        </p:pic>
        <p:sp>
          <p:nvSpPr>
            <p:cNvPr id="9" name="Rectangle 14"/>
            <p:cNvSpPr>
              <a:spLocks noChangeArrowheads="1"/>
            </p:cNvSpPr>
            <p:nvPr/>
          </p:nvSpPr>
          <p:spPr bwMode="auto">
            <a:xfrm>
              <a:off x="2736" y="529"/>
              <a:ext cx="382" cy="112"/>
            </a:xfrm>
            <a:prstGeom prst="rect">
              <a:avLst/>
            </a:prstGeom>
            <a:noFill/>
            <a:ln w="9525">
              <a:noFill/>
              <a:miter lim="800000"/>
              <a:headEnd/>
              <a:tailEnd/>
            </a:ln>
          </p:spPr>
          <p:txBody>
            <a:bodyPr wrap="none">
              <a:spAutoFit/>
            </a:bodyPr>
            <a:lstStyle/>
            <a:p>
              <a:pPr>
                <a:spcBef>
                  <a:spcPct val="30000"/>
                </a:spcBef>
              </a:pPr>
              <a:r>
                <a:rPr lang="zh-CN" altLang="en-US" sz="2000" b="1"/>
                <a:t>宫保鸡丁</a:t>
              </a:r>
            </a:p>
          </p:txBody>
        </p:sp>
      </p:grpSp>
      <p:grpSp>
        <p:nvGrpSpPr>
          <p:cNvPr id="10" name="Group 19"/>
          <p:cNvGrpSpPr>
            <a:grpSpLocks/>
          </p:cNvGrpSpPr>
          <p:nvPr/>
        </p:nvGrpSpPr>
        <p:grpSpPr bwMode="auto">
          <a:xfrm>
            <a:off x="4499992" y="3573016"/>
            <a:ext cx="4644008" cy="3284984"/>
            <a:chOff x="288" y="912"/>
            <a:chExt cx="2304" cy="1614"/>
          </a:xfrm>
        </p:grpSpPr>
        <p:pic>
          <p:nvPicPr>
            <p:cNvPr id="11" name="Picture 17" descr="W020130719617309473268"/>
            <p:cNvPicPr>
              <a:picLocks noChangeAspect="1" noChangeArrowheads="1"/>
            </p:cNvPicPr>
            <p:nvPr/>
          </p:nvPicPr>
          <p:blipFill>
            <a:blip r:embed="rId4" cstate="print"/>
            <a:srcRect/>
            <a:stretch>
              <a:fillRect/>
            </a:stretch>
          </p:blipFill>
          <p:spPr bwMode="auto">
            <a:xfrm>
              <a:off x="288" y="912"/>
              <a:ext cx="2304" cy="1614"/>
            </a:xfrm>
            <a:prstGeom prst="rect">
              <a:avLst/>
            </a:prstGeom>
            <a:noFill/>
            <a:ln w="9525">
              <a:noFill/>
              <a:miter lim="800000"/>
              <a:headEnd/>
              <a:tailEnd/>
            </a:ln>
          </p:spPr>
        </p:pic>
        <p:sp>
          <p:nvSpPr>
            <p:cNvPr id="12" name="Rectangle 18"/>
            <p:cNvSpPr>
              <a:spLocks noChangeArrowheads="1"/>
            </p:cNvSpPr>
            <p:nvPr/>
          </p:nvSpPr>
          <p:spPr bwMode="auto">
            <a:xfrm>
              <a:off x="288" y="960"/>
              <a:ext cx="278" cy="88"/>
            </a:xfrm>
            <a:prstGeom prst="rect">
              <a:avLst/>
            </a:prstGeom>
            <a:noFill/>
            <a:ln w="9525">
              <a:noFill/>
              <a:miter lim="800000"/>
              <a:headEnd/>
              <a:tailEnd/>
            </a:ln>
          </p:spPr>
          <p:txBody>
            <a:bodyPr wrap="none">
              <a:spAutoFit/>
            </a:bodyPr>
            <a:lstStyle/>
            <a:p>
              <a:pPr>
                <a:spcBef>
                  <a:spcPct val="30000"/>
                </a:spcBef>
              </a:pPr>
              <a:r>
                <a:rPr lang="zh-CN" altLang="en-US" b="1" dirty="0">
                  <a:solidFill>
                    <a:srgbClr val="0000FF"/>
                  </a:solidFill>
                </a:rPr>
                <a:t>麻婆豆腐</a:t>
              </a:r>
            </a:p>
          </p:txBody>
        </p:sp>
      </p:grpSp>
      <p:grpSp>
        <p:nvGrpSpPr>
          <p:cNvPr id="13" name="Group 23"/>
          <p:cNvGrpSpPr>
            <a:grpSpLocks/>
          </p:cNvGrpSpPr>
          <p:nvPr/>
        </p:nvGrpSpPr>
        <p:grpSpPr bwMode="auto">
          <a:xfrm>
            <a:off x="4499992" y="0"/>
            <a:ext cx="4644008" cy="3600400"/>
            <a:chOff x="2784" y="2160"/>
            <a:chExt cx="2496" cy="1584"/>
          </a:xfrm>
        </p:grpSpPr>
        <p:pic>
          <p:nvPicPr>
            <p:cNvPr id="14" name="Picture 21" descr="7347859_231918161000_2"/>
            <p:cNvPicPr>
              <a:picLocks noChangeAspect="1" noChangeArrowheads="1"/>
            </p:cNvPicPr>
            <p:nvPr/>
          </p:nvPicPr>
          <p:blipFill>
            <a:blip r:embed="rId5" cstate="print"/>
            <a:srcRect/>
            <a:stretch>
              <a:fillRect/>
            </a:stretch>
          </p:blipFill>
          <p:spPr bwMode="auto">
            <a:xfrm>
              <a:off x="2784" y="2160"/>
              <a:ext cx="2496" cy="1584"/>
            </a:xfrm>
            <a:prstGeom prst="rect">
              <a:avLst/>
            </a:prstGeom>
            <a:noFill/>
            <a:ln w="9525">
              <a:noFill/>
              <a:miter lim="800000"/>
              <a:headEnd/>
              <a:tailEnd/>
            </a:ln>
          </p:spPr>
        </p:pic>
        <p:sp>
          <p:nvSpPr>
            <p:cNvPr id="15" name="Rectangle 22"/>
            <p:cNvSpPr>
              <a:spLocks noChangeArrowheads="1"/>
            </p:cNvSpPr>
            <p:nvPr/>
          </p:nvSpPr>
          <p:spPr bwMode="auto">
            <a:xfrm>
              <a:off x="2832" y="2208"/>
              <a:ext cx="329" cy="92"/>
            </a:xfrm>
            <a:prstGeom prst="rect">
              <a:avLst/>
            </a:prstGeom>
            <a:noFill/>
            <a:ln w="9525">
              <a:noFill/>
              <a:miter lim="800000"/>
              <a:headEnd/>
              <a:tailEnd/>
            </a:ln>
          </p:spPr>
          <p:txBody>
            <a:bodyPr wrap="none">
              <a:spAutoFit/>
            </a:bodyPr>
            <a:lstStyle/>
            <a:p>
              <a:r>
                <a:rPr lang="zh-CN" altLang="en-US" sz="2000" b="1"/>
                <a:t>夫妻肺片</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8" presetClass="exit" presetSubtype="16" fill="hold" nodeType="clickEffect">
                                  <p:stCondLst>
                                    <p:cond delay="0"/>
                                  </p:stCondLst>
                                  <p:childTnLst>
                                    <p:animEffect transition="out" filter="diamond(in)">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620688"/>
            <a:ext cx="4220518" cy="928019"/>
          </a:xfrm>
        </p:spPr>
        <p:txBody>
          <a:bodyPr>
            <a:normAutofit/>
          </a:bodyPr>
          <a:lstStyle/>
          <a:p>
            <a:r>
              <a:rPr lang="zh-CN" altLang="zh-CN" sz="2800" dirty="0" smtClean="0">
                <a:solidFill>
                  <a:schemeClr val="tx1"/>
                </a:solidFill>
              </a:rPr>
              <a:t>四、主要旅游线路</a:t>
            </a:r>
            <a:endParaRPr lang="zh-CN" altLang="en-US" sz="2800" dirty="0">
              <a:solidFill>
                <a:schemeClr val="tx1"/>
              </a:solidFill>
            </a:endParaRPr>
          </a:p>
        </p:txBody>
      </p:sp>
      <p:sp>
        <p:nvSpPr>
          <p:cNvPr id="3" name="内容占位符 2"/>
          <p:cNvSpPr>
            <a:spLocks noGrp="1"/>
          </p:cNvSpPr>
          <p:nvPr>
            <p:ph idx="1"/>
          </p:nvPr>
        </p:nvSpPr>
        <p:spPr>
          <a:xfrm>
            <a:off x="1043608" y="1916832"/>
            <a:ext cx="7443788" cy="3352999"/>
          </a:xfrm>
        </p:spPr>
        <p:txBody>
          <a:bodyPr/>
          <a:lstStyle/>
          <a:p>
            <a:pPr>
              <a:lnSpc>
                <a:spcPct val="150000"/>
              </a:lnSpc>
            </a:pPr>
            <a:r>
              <a:rPr lang="zh-CN" altLang="zh-CN" sz="2800" dirty="0" smtClean="0"/>
              <a:t>（一）多彩贵州清凉之旅</a:t>
            </a:r>
          </a:p>
          <a:p>
            <a:pPr>
              <a:lnSpc>
                <a:spcPct val="150000"/>
              </a:lnSpc>
            </a:pPr>
            <a:r>
              <a:rPr lang="zh-CN" altLang="zh-CN" sz="2800" dirty="0" smtClean="0"/>
              <a:t>（二）红色征途感怀之旅</a:t>
            </a:r>
          </a:p>
          <a:p>
            <a:pPr>
              <a:lnSpc>
                <a:spcPct val="150000"/>
              </a:lnSpc>
            </a:pPr>
            <a:r>
              <a:rPr lang="zh-CN" altLang="zh-CN" sz="2800" dirty="0" smtClean="0"/>
              <a:t>（三）探苗侗风情及民俗文化</a:t>
            </a:r>
            <a:r>
              <a:rPr lang="en-US" altLang="zh-CN" sz="2800" dirty="0" smtClean="0"/>
              <a:t>  </a:t>
            </a:r>
            <a:endParaRPr lang="zh-CN" altLang="zh-CN" sz="2800" dirty="0" smtClean="0"/>
          </a:p>
          <a:p>
            <a:endParaRPr lang="zh-CN"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zh-CN" dirty="0" smtClean="0">
                <a:solidFill>
                  <a:schemeClr val="tx1"/>
                </a:solidFill>
              </a:rPr>
              <a:t>任务六</a:t>
            </a:r>
            <a:r>
              <a:rPr lang="en-US" altLang="zh-CN" dirty="0" smtClean="0">
                <a:solidFill>
                  <a:schemeClr val="tx1"/>
                </a:solidFill>
              </a:rPr>
              <a:t>  </a:t>
            </a:r>
            <a:r>
              <a:rPr lang="zh-CN" altLang="zh-CN" dirty="0" smtClean="0">
                <a:solidFill>
                  <a:schemeClr val="tx1"/>
                </a:solidFill>
              </a:rPr>
              <a:t>云南省</a:t>
            </a:r>
            <a:endParaRPr lang="zh-CN" altLang="en-US" dirty="0">
              <a:solidFill>
                <a:schemeClr val="tx1"/>
              </a:solidFill>
            </a:endParaRPr>
          </a:p>
        </p:txBody>
      </p:sp>
      <p:sp>
        <p:nvSpPr>
          <p:cNvPr id="3" name="内容占位符 2"/>
          <p:cNvSpPr>
            <a:spLocks noGrp="1"/>
          </p:cNvSpPr>
          <p:nvPr>
            <p:ph idx="1"/>
          </p:nvPr>
        </p:nvSpPr>
        <p:spPr>
          <a:xfrm>
            <a:off x="683568" y="1556792"/>
            <a:ext cx="7920880" cy="4577135"/>
          </a:xfrm>
        </p:spPr>
        <p:txBody>
          <a:bodyPr>
            <a:normAutofit/>
          </a:bodyPr>
          <a:lstStyle/>
          <a:p>
            <a:r>
              <a:rPr lang="zh-CN" altLang="zh-CN" sz="2800" b="1" dirty="0" smtClean="0"/>
              <a:t>一、旅游概况</a:t>
            </a:r>
            <a:endParaRPr lang="zh-CN" altLang="zh-CN" sz="2800" dirty="0" smtClean="0"/>
          </a:p>
          <a:p>
            <a:r>
              <a:rPr lang="zh-CN" altLang="zh-CN" dirty="0" smtClean="0"/>
              <a:t>云南，位于中国西南的边陲，简称云或滇，省会昆明。云南特殊的地理气候环境，众多的民族，悠久的历史以及灿烂的文化，造就了云南得天独厚的旅游资源。境内有雄伟壮丽的山川地貌，山林、峰、洞、江河、湖、瀑蔚为奇观；有古老的人类遗址，恐龙化石及近代历史纪念物，以及</a:t>
            </a:r>
            <a:r>
              <a:rPr lang="en-US" altLang="zh-CN" dirty="0" smtClean="0"/>
              <a:t>25</a:t>
            </a:r>
            <a:r>
              <a:rPr lang="zh-CN" altLang="zh-CN" dirty="0" smtClean="0"/>
              <a:t>个少数民族绚丽多彩的民俗风情。</a:t>
            </a:r>
            <a:endParaRPr lang="zh-CN"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http://image9.360doc.com/DownloadImg/2010/05/1707/3227418_8"/>
          <p:cNvPicPr/>
          <p:nvPr/>
        </p:nvPicPr>
        <p:blipFill>
          <a:blip r:embed="rId2" cstate="print"/>
          <a:srcRect t="7774"/>
          <a:stretch>
            <a:fillRect/>
          </a:stretch>
        </p:blipFill>
        <p:spPr bwMode="auto">
          <a:xfrm>
            <a:off x="1259632" y="0"/>
            <a:ext cx="5976664" cy="666936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620688"/>
            <a:ext cx="3860478" cy="928019"/>
          </a:xfrm>
        </p:spPr>
        <p:txBody>
          <a:bodyPr>
            <a:normAutofit/>
          </a:bodyPr>
          <a:lstStyle/>
          <a:p>
            <a:r>
              <a:rPr lang="zh-CN" altLang="zh-CN" sz="2800" dirty="0" smtClean="0">
                <a:solidFill>
                  <a:schemeClr val="tx1"/>
                </a:solidFill>
              </a:rPr>
              <a:t>二、民俗风情</a:t>
            </a:r>
            <a:endParaRPr lang="zh-CN" altLang="en-US" sz="2800" dirty="0">
              <a:solidFill>
                <a:schemeClr val="tx1"/>
              </a:solidFill>
            </a:endParaRPr>
          </a:p>
        </p:txBody>
      </p:sp>
      <p:sp>
        <p:nvSpPr>
          <p:cNvPr id="3" name="内容占位符 2"/>
          <p:cNvSpPr>
            <a:spLocks noGrp="1"/>
          </p:cNvSpPr>
          <p:nvPr>
            <p:ph idx="1"/>
          </p:nvPr>
        </p:nvSpPr>
        <p:spPr>
          <a:xfrm>
            <a:off x="755576" y="1628800"/>
            <a:ext cx="7443788" cy="3352999"/>
          </a:xfrm>
        </p:spPr>
        <p:txBody>
          <a:bodyPr/>
          <a:lstStyle/>
          <a:p>
            <a:r>
              <a:rPr lang="zh-CN" altLang="zh-CN" b="1" dirty="0" smtClean="0"/>
              <a:t>（一）饮食文化</a:t>
            </a:r>
            <a:endParaRPr lang="zh-CN" altLang="zh-CN" dirty="0" smtClean="0"/>
          </a:p>
          <a:p>
            <a:r>
              <a:rPr lang="zh-CN" altLang="zh-CN" dirty="0" smtClean="0"/>
              <a:t>云南菜以擅长烹制山珍、淡水鱼鲜和蔬菜见长，具有鲜嫩回甜，酸辣微麻，重油味厚的特点，云南名菜有汽锅鸡、滕冲大救驾、砂锅鱼、腌牛筋、香茅草烧鸡、酸笋煮鱼等。云南风味小吃过桥米线、云腿豆焖饭、蒸糕、烧饵块、丽江粑粑、酥油茶等，深受游客欢迎。</a:t>
            </a:r>
            <a:endParaRPr lang="zh-CN"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385109"/>
          </a:xfrm>
        </p:spPr>
        <p:txBody>
          <a:bodyPr>
            <a:normAutofit fontScale="90000"/>
          </a:bodyPr>
          <a:lstStyle/>
          <a:p>
            <a:endParaRPr lang="zh-CN" altLang="en-US" dirty="0"/>
          </a:p>
        </p:txBody>
      </p:sp>
      <p:sp>
        <p:nvSpPr>
          <p:cNvPr id="3" name="内容占位符 2"/>
          <p:cNvSpPr>
            <a:spLocks noGrp="1"/>
          </p:cNvSpPr>
          <p:nvPr>
            <p:ph idx="1"/>
          </p:nvPr>
        </p:nvSpPr>
        <p:spPr>
          <a:xfrm>
            <a:off x="899592" y="1412776"/>
            <a:ext cx="7443788" cy="3352999"/>
          </a:xfrm>
        </p:spPr>
        <p:txBody>
          <a:bodyPr/>
          <a:lstStyle/>
          <a:p>
            <a:r>
              <a:rPr lang="zh-CN" altLang="zh-CN" b="1" dirty="0" smtClean="0"/>
              <a:t>（二）民间艺术</a:t>
            </a:r>
            <a:endParaRPr lang="zh-CN" altLang="zh-CN" dirty="0" smtClean="0"/>
          </a:p>
          <a:p>
            <a:r>
              <a:rPr lang="zh-CN" altLang="zh-CN" dirty="0" smtClean="0"/>
              <a:t>云南有着众多的少数民族，深厚多样的民族文化是云南的特色。云南省传统民族民间工艺品类繁多、形式多样。有刺绣、扎染、银器饰品、东巴造纸、香格里拉藏族的转经筒、天珠、西双版纳傣锦、筒帕等。</a:t>
            </a:r>
          </a:p>
          <a:p>
            <a:endParaRPr lang="zh-CN" alt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755576" y="1484784"/>
            <a:ext cx="7975798" cy="4361111"/>
          </a:xfrm>
        </p:spPr>
        <p:txBody>
          <a:bodyPr/>
          <a:lstStyle/>
          <a:p>
            <a:r>
              <a:rPr lang="zh-CN" altLang="zh-CN" b="1" dirty="0" smtClean="0"/>
              <a:t>（三）地方特产</a:t>
            </a:r>
            <a:endParaRPr lang="zh-CN" altLang="zh-CN" dirty="0" smtClean="0"/>
          </a:p>
          <a:p>
            <a:r>
              <a:rPr lang="zh-CN" altLang="zh-CN" dirty="0" smtClean="0"/>
              <a:t>云南有多种气候齐集、地形复杂多样的特点，长期以来都有植物王国、动物王国和矿产宝库的美誉。从中药材、奇石到茶叶和各种工艺品，云南到处都是宝。</a:t>
            </a:r>
          </a:p>
          <a:p>
            <a:endParaRPr lang="zh-CN"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4508550" cy="928019"/>
          </a:xfrm>
        </p:spPr>
        <p:txBody>
          <a:bodyPr>
            <a:normAutofit/>
          </a:bodyPr>
          <a:lstStyle/>
          <a:p>
            <a:r>
              <a:rPr lang="zh-CN" altLang="zh-CN" sz="2800" dirty="0" smtClean="0">
                <a:solidFill>
                  <a:schemeClr val="tx1"/>
                </a:solidFill>
              </a:rPr>
              <a:t>三、主要旅游城市及景区</a:t>
            </a:r>
            <a:endParaRPr lang="zh-CN" altLang="en-US" sz="2800" dirty="0">
              <a:solidFill>
                <a:schemeClr val="tx1"/>
              </a:solidFill>
            </a:endParaRPr>
          </a:p>
        </p:txBody>
      </p:sp>
      <p:sp>
        <p:nvSpPr>
          <p:cNvPr id="3" name="内容占位符 2"/>
          <p:cNvSpPr>
            <a:spLocks noGrp="1"/>
          </p:cNvSpPr>
          <p:nvPr>
            <p:ph idx="1"/>
          </p:nvPr>
        </p:nvSpPr>
        <p:spPr>
          <a:xfrm>
            <a:off x="899592" y="1588169"/>
            <a:ext cx="7615758" cy="3641031"/>
          </a:xfrm>
        </p:spPr>
        <p:txBody>
          <a:bodyPr/>
          <a:lstStyle/>
          <a:p>
            <a:r>
              <a:rPr lang="zh-CN" altLang="zh-CN" b="1" dirty="0" smtClean="0"/>
              <a:t>（一）昆明</a:t>
            </a:r>
            <a:endParaRPr lang="zh-CN" altLang="zh-CN" dirty="0" smtClean="0"/>
          </a:p>
          <a:p>
            <a:r>
              <a:rPr lang="zh-CN" altLang="zh-CN" dirty="0" smtClean="0"/>
              <a:t>昆明，享“春城”之美誉，是云南省会，国家级历史文化名城，我国重要的旅游、商贸城市，西部地区重要的中心城市之一。昆明有石林世界地质公园、滇池、安宁温泉、九乡、世界园艺博览园和云南民族村等风景名胜。</a:t>
            </a:r>
          </a:p>
          <a:p>
            <a:endParaRPr lang="zh-CN" alt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169085"/>
          </a:xfrm>
        </p:spPr>
        <p:txBody>
          <a:bodyPr>
            <a:normAutofit fontScale="90000"/>
          </a:bodyPr>
          <a:lstStyle/>
          <a:p>
            <a:endParaRPr lang="zh-CN" altLang="en-US" dirty="0"/>
          </a:p>
        </p:txBody>
      </p:sp>
      <p:sp>
        <p:nvSpPr>
          <p:cNvPr id="3" name="内容占位符 2"/>
          <p:cNvSpPr>
            <a:spLocks noGrp="1"/>
          </p:cNvSpPr>
          <p:nvPr>
            <p:ph idx="1"/>
          </p:nvPr>
        </p:nvSpPr>
        <p:spPr>
          <a:xfrm>
            <a:off x="755576" y="1268760"/>
            <a:ext cx="7687766" cy="4217095"/>
          </a:xfrm>
        </p:spPr>
        <p:txBody>
          <a:bodyPr/>
          <a:lstStyle/>
          <a:p>
            <a:r>
              <a:rPr lang="en-US" altLang="zh-CN" b="1" dirty="0" smtClean="0"/>
              <a:t>1.</a:t>
            </a:r>
            <a:r>
              <a:rPr lang="zh-CN" altLang="zh-CN" b="1" dirty="0" smtClean="0"/>
              <a:t>滇池</a:t>
            </a:r>
            <a:endParaRPr lang="zh-CN" altLang="zh-CN" dirty="0" smtClean="0"/>
          </a:p>
          <a:p>
            <a:r>
              <a:rPr lang="zh-CN" altLang="zh-CN" dirty="0" smtClean="0"/>
              <a:t>滇池是云南省最大的高原湖泊，全国第六大淡水湖泊，有高原明珠之称。滇池，亦称昆明湖、昆明池、滇南泽、滇海。在昆明市西南，有盘龙江等河流注入，湖面海拔</a:t>
            </a:r>
            <a:r>
              <a:rPr lang="en-US" altLang="zh-CN" dirty="0" smtClean="0"/>
              <a:t>1886</a:t>
            </a:r>
            <a:r>
              <a:rPr lang="zh-CN" altLang="zh-CN" dirty="0" smtClean="0"/>
              <a:t>米，面积</a:t>
            </a:r>
            <a:r>
              <a:rPr lang="en-US" altLang="zh-CN" dirty="0" smtClean="0"/>
              <a:t>330</a:t>
            </a:r>
            <a:r>
              <a:rPr lang="zh-CN" altLang="zh-CN" dirty="0" smtClean="0"/>
              <a:t>平方千米，滇池风光秀丽，为中国国家级旅游度假区。</a:t>
            </a:r>
            <a:endParaRPr lang="zh-CN" alt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descr="IMG_256"/>
          <p:cNvPicPr>
            <a:picLocks noChangeAspect="1" noChangeArrowheads="1"/>
          </p:cNvPicPr>
          <p:nvPr/>
        </p:nvPicPr>
        <p:blipFill>
          <a:blip r:embed="rId2" cstate="print"/>
          <a:srcRect b="6703"/>
          <a:stretch>
            <a:fillRect/>
          </a:stretch>
        </p:blipFill>
        <p:spPr bwMode="auto">
          <a:xfrm>
            <a:off x="-1" y="0"/>
            <a:ext cx="9144001" cy="5949279"/>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1562" y="451603"/>
            <a:ext cx="7443788" cy="241093"/>
          </a:xfrm>
        </p:spPr>
        <p:txBody>
          <a:bodyPr>
            <a:normAutofit fontScale="90000"/>
          </a:bodyPr>
          <a:lstStyle/>
          <a:p>
            <a:endParaRPr lang="zh-CN" altLang="en-US" dirty="0"/>
          </a:p>
        </p:txBody>
      </p:sp>
      <p:sp>
        <p:nvSpPr>
          <p:cNvPr id="3" name="内容占位符 2"/>
          <p:cNvSpPr>
            <a:spLocks noGrp="1"/>
          </p:cNvSpPr>
          <p:nvPr>
            <p:ph idx="1"/>
          </p:nvPr>
        </p:nvSpPr>
        <p:spPr>
          <a:xfrm>
            <a:off x="1043608" y="1124745"/>
            <a:ext cx="7471742" cy="3816424"/>
          </a:xfrm>
        </p:spPr>
        <p:txBody>
          <a:bodyPr/>
          <a:lstStyle/>
          <a:p>
            <a:r>
              <a:rPr lang="en-US" altLang="zh-CN" b="1" dirty="0" smtClean="0"/>
              <a:t>2.</a:t>
            </a:r>
            <a:r>
              <a:rPr lang="zh-CN" altLang="zh-CN" b="1" dirty="0" smtClean="0"/>
              <a:t>路南石林</a:t>
            </a:r>
            <a:endParaRPr lang="zh-CN" altLang="zh-CN" dirty="0" smtClean="0"/>
          </a:p>
          <a:p>
            <a:r>
              <a:rPr lang="zh-CN" altLang="zh-CN" dirty="0" smtClean="0"/>
              <a:t>路南石林是世界最典型的喀斯特地貌景观，景区范围达</a:t>
            </a:r>
            <a:r>
              <a:rPr lang="en-US" altLang="zh-CN" dirty="0" smtClean="0"/>
              <a:t>350</a:t>
            </a:r>
            <a:r>
              <a:rPr lang="zh-CN" altLang="zh-CN" dirty="0" smtClean="0"/>
              <a:t>平方公里，素有“造型地貌天然博物馆”之称，是中国的四大自然景观之一。景区由大、小石林、乃古石林、大叠水、长湖、月湖、芝云洞、奇风洞</a:t>
            </a:r>
            <a:r>
              <a:rPr lang="en-US" altLang="zh-CN" dirty="0" smtClean="0"/>
              <a:t>7</a:t>
            </a:r>
            <a:r>
              <a:rPr lang="zh-CN" altLang="zh-CN" dirty="0" smtClean="0"/>
              <a:t>个风景片区组成。</a:t>
            </a:r>
            <a:endParaRPr lang="zh-CN" alt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98"/>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98"/>
</p:tagLst>
</file>

<file path=ppt/theme/theme1.xml><?xml version="1.0" encoding="utf-8"?>
<a:theme xmlns:a="http://schemas.openxmlformats.org/drawingml/2006/main" name="2_Office 主题">
  <a:themeElements>
    <a:clrScheme name="自定义 230">
      <a:dk1>
        <a:sysClr val="windowText" lastClr="000000"/>
      </a:dk1>
      <a:lt1>
        <a:sysClr val="window" lastClr="FFFFFF"/>
      </a:lt1>
      <a:dk2>
        <a:srgbClr val="44546A"/>
      </a:dk2>
      <a:lt2>
        <a:srgbClr val="E7E6E6"/>
      </a:lt2>
      <a:accent1>
        <a:srgbClr val="259088"/>
      </a:accent1>
      <a:accent2>
        <a:srgbClr val="D3A815"/>
      </a:accent2>
      <a:accent3>
        <a:srgbClr val="A5A5A5"/>
      </a:accent3>
      <a:accent4>
        <a:srgbClr val="FFC000"/>
      </a:accent4>
      <a:accent5>
        <a:srgbClr val="4472C4"/>
      </a:accent5>
      <a:accent6>
        <a:srgbClr val="70AD47"/>
      </a:accent6>
      <a:hlink>
        <a:srgbClr val="0563C1"/>
      </a:hlink>
      <a:folHlink>
        <a:srgbClr val="954F72"/>
      </a:folHlink>
    </a:clrScheme>
    <a:fontScheme name="自定义 8">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9001</Words>
  <Application>Microsoft Office PowerPoint</Application>
  <PresentationFormat>全屏显示(4:3)</PresentationFormat>
  <Paragraphs>259</Paragraphs>
  <Slides>118</Slides>
  <Notes>5</Notes>
  <HiddenSlides>0</HiddenSlides>
  <MMClips>0</MMClips>
  <ScaleCrop>false</ScaleCrop>
  <HeadingPairs>
    <vt:vector size="4" baseType="variant">
      <vt:variant>
        <vt:lpstr>主题</vt:lpstr>
      </vt:variant>
      <vt:variant>
        <vt:i4>1</vt:i4>
      </vt:variant>
      <vt:variant>
        <vt:lpstr>幻灯片标题</vt:lpstr>
      </vt:variant>
      <vt:variant>
        <vt:i4>118</vt:i4>
      </vt:variant>
    </vt:vector>
  </HeadingPairs>
  <TitlesOfParts>
    <vt:vector size="119" baseType="lpstr">
      <vt:lpstr>2_Office 主题</vt:lpstr>
      <vt:lpstr>项目十  西南旅游区</vt:lpstr>
      <vt:lpstr>幻灯片 2</vt:lpstr>
      <vt:lpstr>任务一  西南旅游区概况</vt:lpstr>
      <vt:lpstr>二、人文地理环境</vt:lpstr>
      <vt:lpstr>三、旅游资源特点</vt:lpstr>
      <vt:lpstr>任务二  四川省</vt:lpstr>
      <vt:lpstr>幻灯片 7</vt:lpstr>
      <vt:lpstr>二、民俗风情</vt:lpstr>
      <vt:lpstr>幻灯片 9</vt:lpstr>
      <vt:lpstr>幻灯片 10</vt:lpstr>
      <vt:lpstr>幻灯片 11</vt:lpstr>
      <vt:lpstr>幻灯片 12</vt:lpstr>
      <vt:lpstr>三、主要旅游城市及景区</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四、主要旅游线路</vt:lpstr>
      <vt:lpstr>任务三  重庆市</vt:lpstr>
      <vt:lpstr>幻灯片 33</vt:lpstr>
      <vt:lpstr>二、民俗风情</vt:lpstr>
      <vt:lpstr>幻灯片 35</vt:lpstr>
      <vt:lpstr>幻灯片 36</vt:lpstr>
      <vt:lpstr>三、主要旅游城市及景区</vt:lpstr>
      <vt:lpstr>幻灯片 38</vt:lpstr>
      <vt:lpstr>幻灯片 39</vt:lpstr>
      <vt:lpstr>幻灯片 40</vt:lpstr>
      <vt:lpstr>幻灯片 41</vt:lpstr>
      <vt:lpstr>幻灯片 42</vt:lpstr>
      <vt:lpstr>亚洲最大的天生桥群 ——天生三桥 </vt:lpstr>
      <vt:lpstr>芙蓉洞</vt:lpstr>
      <vt:lpstr>幻灯片 45</vt:lpstr>
      <vt:lpstr>幻灯片 46</vt:lpstr>
      <vt:lpstr>幻灯片 47</vt:lpstr>
      <vt:lpstr>六道轮回图</vt:lpstr>
      <vt:lpstr>修复后的千手观音</vt:lpstr>
      <vt:lpstr>幻灯片 50</vt:lpstr>
      <vt:lpstr>幻灯片 51</vt:lpstr>
      <vt:lpstr>桃花源</vt:lpstr>
      <vt:lpstr>幻灯片 53</vt:lpstr>
      <vt:lpstr>幻灯片 54</vt:lpstr>
      <vt:lpstr>四、主要旅游线路</vt:lpstr>
      <vt:lpstr>任务四  广西壮族自治区</vt:lpstr>
      <vt:lpstr>幻灯片 57</vt:lpstr>
      <vt:lpstr>二、民俗风情</vt:lpstr>
      <vt:lpstr>幻灯片 59</vt:lpstr>
      <vt:lpstr>三、主要旅游城市及景区</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四、主要旅游线路 </vt:lpstr>
      <vt:lpstr>任务五  贵州省</vt:lpstr>
      <vt:lpstr>幻灯片 74</vt:lpstr>
      <vt:lpstr>二、民俗风情</vt:lpstr>
      <vt:lpstr>幻灯片 76</vt:lpstr>
      <vt:lpstr>幻灯片 77</vt:lpstr>
      <vt:lpstr>三、主要旅游城市及景区 </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四、主要旅游线路</vt:lpstr>
      <vt:lpstr>任务六  云南省</vt:lpstr>
      <vt:lpstr>幻灯片 92</vt:lpstr>
      <vt:lpstr>二、民俗风情</vt:lpstr>
      <vt:lpstr>幻灯片 94</vt:lpstr>
      <vt:lpstr>幻灯片 95</vt:lpstr>
      <vt:lpstr>三、主要旅游城市及景区</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四、主要旅游线路</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项目十  西南旅游区</dc:title>
  <cp:lastModifiedBy>Administrator</cp:lastModifiedBy>
  <cp:revision>35</cp:revision>
  <dcterms:modified xsi:type="dcterms:W3CDTF">2017-09-09T08:08:32Z</dcterms:modified>
</cp:coreProperties>
</file>