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4"/>
  </p:notesMasterIdLst>
  <p:sldIdLst>
    <p:sldId id="323" r:id="rId2"/>
    <p:sldId id="258" r:id="rId3"/>
    <p:sldId id="262" r:id="rId4"/>
    <p:sldId id="268" r:id="rId5"/>
    <p:sldId id="267" r:id="rId6"/>
    <p:sldId id="266" r:id="rId7"/>
    <p:sldId id="265" r:id="rId8"/>
    <p:sldId id="264" r:id="rId9"/>
    <p:sldId id="263" r:id="rId10"/>
    <p:sldId id="259" r:id="rId11"/>
    <p:sldId id="32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261" r:id="rId67"/>
    <p:sldId id="260" r:id="rId68"/>
    <p:sldId id="325" r:id="rId69"/>
    <p:sldId id="326" r:id="rId70"/>
    <p:sldId id="327" r:id="rId71"/>
    <p:sldId id="328" r:id="rId72"/>
    <p:sldId id="330" r:id="rId73"/>
    <p:sldId id="329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6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ECF25-39FE-4B34-9F83-F132F9C8615E}" type="datetimeFigureOut">
              <a:rPr lang="zh-CN" altLang="en-US" smtClean="0"/>
              <a:pPr/>
              <a:t>2017/9/9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A7A8-6441-4CEA-8906-2AFB46BEC8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7287-8E85-4FCA-8839-F9CC602D7E4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4470401"/>
            <a:ext cx="6858000" cy="117642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669006"/>
            <a:ext cx="6858000" cy="6873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094874" y="673769"/>
            <a:ext cx="7420476" cy="543039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335299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24672" y="3162999"/>
            <a:ext cx="5339900" cy="925409"/>
          </a:xfrm>
          <a:prstGeom prst="rect">
            <a:avLst/>
          </a:pr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950700" y="3203486"/>
            <a:ext cx="5290015" cy="85021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74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600" b="1" dirty="0">
              <a:solidFill>
                <a:srgbClr val="D3A815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1968051" y="3220837"/>
            <a:ext cx="321002" cy="428002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 bwMode="auto">
          <a:xfrm rot="10800000">
            <a:off x="6887179" y="3573651"/>
            <a:ext cx="336185" cy="445353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608031" y="3024189"/>
            <a:ext cx="2095529" cy="162107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542527" y="4009568"/>
            <a:ext cx="3780509" cy="295732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defRPr/>
            </a:pPr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4672" y="3186295"/>
            <a:ext cx="5339900" cy="86741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4672" y="4105600"/>
            <a:ext cx="5339900" cy="754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1660" y="4430044"/>
            <a:ext cx="6640680" cy="1329072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37" y="709362"/>
            <a:ext cx="3123900" cy="15189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378287" y="709362"/>
            <a:ext cx="4137063" cy="4830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27" y="2232108"/>
            <a:ext cx="3123900" cy="3316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2842" y="657726"/>
            <a:ext cx="1308434" cy="5519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59718" y="657726"/>
            <a:ext cx="5955632" cy="5519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071562" y="451603"/>
            <a:ext cx="7443788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071562" y="1588169"/>
            <a:ext cx="7443788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BB4C91-A4CA-4EBE-8AF8-1DBB3ECEA669}" type="datetimeFigureOut">
              <a:rPr lang="zh-CN" altLang="en-US" smtClean="0">
                <a:solidFill>
                  <a:prstClr val="black"/>
                </a:solidFill>
              </a:rPr>
              <a:pPr/>
              <a:t>2017/9/9 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54D154-DEB9-4DCD-801B-B3341D74A27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5517232"/>
            <a:ext cx="8780774" cy="913042"/>
            <a:chOff x="-10751" y="5900568"/>
            <a:chExt cx="8780774" cy="913042"/>
          </a:xfrm>
        </p:grpSpPr>
        <p:pic>
          <p:nvPicPr>
            <p:cNvPr id="8" name="图片 7" descr="广告标准字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379736" y="6412067"/>
              <a:ext cx="3040961" cy="401543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-10751" y="6227547"/>
              <a:ext cx="7924357" cy="1385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56675" tIns="28337" rIns="56675" bIns="28337" rtlCol="0" anchor="ctr"/>
            <a:lstStyle/>
            <a:p>
              <a:pPr algn="ctr" defTabSz="914270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" name="图片 9" descr="旅游服务礼仪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8022837" y="5900568"/>
              <a:ext cx="747186" cy="792498"/>
            </a:xfrm>
            <a:prstGeom prst="rect">
              <a:avLst/>
            </a:prstGeom>
          </p:spPr>
        </p:pic>
        <p:sp>
          <p:nvSpPr>
            <p:cNvPr id="11" name="文本框 7"/>
            <p:cNvSpPr txBox="1"/>
            <p:nvPr userDrawn="1"/>
          </p:nvSpPr>
          <p:spPr>
            <a:xfrm>
              <a:off x="3790450" y="6466231"/>
              <a:ext cx="4123343" cy="293216"/>
            </a:xfrm>
            <a:prstGeom prst="rect">
              <a:avLst/>
            </a:prstGeom>
            <a:noFill/>
          </p:spPr>
          <p:txBody>
            <a:bodyPr wrap="square" lIns="56675" tIns="28337" rIns="56675" bIns="28337" rtlCol="0">
              <a:spAutoFit/>
            </a:bodyPr>
            <a:lstStyle/>
            <a:p>
              <a:pPr defTabSz="914270"/>
              <a:r>
                <a:rPr lang="zh-CN" altLang="en-US" sz="1500" dirty="0">
                  <a:solidFill>
                    <a:prstClr val="black"/>
                  </a:solidFill>
                  <a:latin typeface="华文行楷" panose="02010800040101010101" charset="-122"/>
                  <a:ea typeface="华文行楷" panose="02010800040101010101" charset="-122"/>
                </a:rPr>
                <a:t>全国高等职业教育旅游大类“十三五”规划教材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宋体" pitchFamily="2" charset="-122"/>
          <a:ea typeface="宋体" pitchFamily="2" charset="-122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1pPr>
      <a:lvl2pPr marL="6858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2pPr>
      <a:lvl3pPr marL="11430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3pPr>
      <a:lvl4pPr marL="16002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4pPr>
      <a:lvl5pPr marL="20574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宋体" pitchFamily="2" charset="-122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476672"/>
            <a:ext cx="7848600" cy="792088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3600" dirty="0" smtClean="0">
                <a:solidFill>
                  <a:schemeClr val="tx1"/>
                </a:solidFill>
              </a:rPr>
              <a:t>项目九   华南旅游区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51720" y="1628800"/>
            <a:ext cx="509208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任务一  华南旅游区概况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任务二  福建省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任务三  广东省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任务四  海南省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任务五  香港特别行政区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任务六  澳门特别行政区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任务七  宝岛台湾</a:t>
            </a:r>
            <a:endParaRPr lang="zh-CN" altLang="en-US" sz="2800" b="1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52912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340768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福建作为一个滨海省份，特产丰富多样，除了海产干货，还有安溪铁观音、武夷岩茶、福州茉莉花茶、福州脱胎漆器、平潭水仙花、长乐青山龙眼等特产。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908720"/>
            <a:ext cx="7704856" cy="4680520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/>
              <a:t>（三）花莲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七星潭风景区</a:t>
            </a:r>
          </a:p>
          <a:p>
            <a:r>
              <a:rPr lang="zh-CN" altLang="en-US" dirty="0" smtClean="0"/>
              <a:t>七星潭风景区位在花莲市区东北方，是一处绵长的新月形海岸，这里是看日出和观星赏月的最佳地方。</a:t>
            </a:r>
            <a:endParaRPr lang="en-US" altLang="zh-CN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清水断崖</a:t>
            </a:r>
          </a:p>
          <a:p>
            <a:r>
              <a:rPr lang="zh-CN" altLang="en-US" dirty="0" smtClean="0"/>
              <a:t>清水断崖是崇德、清水、和平等山临海悬崖所连成的大块大石崖，前后绵亘达</a:t>
            </a:r>
            <a:r>
              <a:rPr lang="en-US" altLang="zh-CN" dirty="0" smtClean="0"/>
              <a:t>21</a:t>
            </a:r>
            <a:r>
              <a:rPr lang="zh-CN" altLang="en-US" dirty="0" smtClean="0"/>
              <a:t>公里，成</a:t>
            </a:r>
            <a:r>
              <a:rPr lang="en-US" altLang="zh-CN" dirty="0" smtClean="0"/>
              <a:t>90</a:t>
            </a:r>
            <a:r>
              <a:rPr lang="zh-CN" altLang="en-US" dirty="0" smtClean="0"/>
              <a:t>度角直插入太平洋，高度均在</a:t>
            </a:r>
            <a:r>
              <a:rPr lang="en-US" altLang="zh-CN" dirty="0" smtClean="0"/>
              <a:t>800</a:t>
            </a:r>
            <a:r>
              <a:rPr lang="zh-CN" altLang="en-US" dirty="0" smtClean="0"/>
              <a:t>米以上，气派雄伟，号称世界第二大断崖。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620688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（四）阿里山</a:t>
            </a:r>
            <a:endParaRPr lang="zh-CN" altLang="zh-CN" dirty="0" smtClean="0"/>
          </a:p>
          <a:p>
            <a:r>
              <a:rPr lang="zh-CN" altLang="zh-CN" dirty="0" smtClean="0"/>
              <a:t>阿里山位于台湾省嘉义市，是著名的旅游风景区。景区气候温和，盛夏是全台湾最理想的避暑胜地，阿里山的铁路与“阿里四景”（日出、云海、晚霞、森林）合称“五奇”。</a:t>
            </a:r>
            <a:endParaRPr lang="zh-CN" altLang="en-US" dirty="0"/>
          </a:p>
        </p:txBody>
      </p:sp>
      <p:pic>
        <p:nvPicPr>
          <p:cNvPr id="9625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4846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4608512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四、主要旅游线路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1988840"/>
            <a:ext cx="6175598" cy="31683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（一）台北旅游线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（三）海岸地貌景观旅游线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（二）台湾环岛旅游线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276475"/>
            <a:ext cx="4140200" cy="3382963"/>
            <a:chOff x="839" y="1797"/>
            <a:chExt cx="1431" cy="1695"/>
          </a:xfrm>
        </p:grpSpPr>
        <p:pic>
          <p:nvPicPr>
            <p:cNvPr id="30729" name="Picture 5" descr="200627232330811"/>
            <p:cNvPicPr>
              <a:picLocks noChangeAspect="1" noChangeArrowheads="1"/>
            </p:cNvPicPr>
            <p:nvPr/>
          </p:nvPicPr>
          <p:blipFill>
            <a:blip r:embed="rId2" cstate="print"/>
            <a:srcRect r="-290" b="140"/>
            <a:stretch>
              <a:fillRect/>
            </a:stretch>
          </p:blipFill>
          <p:spPr bwMode="auto">
            <a:xfrm>
              <a:off x="839" y="1797"/>
              <a:ext cx="1431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0" name="Rectangle 6"/>
            <p:cNvSpPr>
              <a:spLocks noChangeArrowheads="1"/>
            </p:cNvSpPr>
            <p:nvPr/>
          </p:nvSpPr>
          <p:spPr bwMode="auto">
            <a:xfrm>
              <a:off x="1338" y="3339"/>
              <a:ext cx="18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1400">
                  <a:solidFill>
                    <a:schemeClr val="tx1"/>
                  </a:solidFill>
                  <a:ea typeface="宋体" pitchFamily="2" charset="-122"/>
                </a:rPr>
                <a:t>福橘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27538" y="2924175"/>
            <a:ext cx="4716462" cy="3944938"/>
            <a:chOff x="2653" y="1721"/>
            <a:chExt cx="2185" cy="1687"/>
          </a:xfrm>
        </p:grpSpPr>
        <p:sp>
          <p:nvSpPr>
            <p:cNvPr id="30727" name="Rectangle 8"/>
            <p:cNvSpPr>
              <a:spLocks noChangeArrowheads="1"/>
            </p:cNvSpPr>
            <p:nvPr/>
          </p:nvSpPr>
          <p:spPr bwMode="auto">
            <a:xfrm>
              <a:off x="3379" y="3212"/>
              <a:ext cx="83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2400">
                  <a:solidFill>
                    <a:srgbClr val="000000"/>
                  </a:solidFill>
                  <a:ea typeface="宋体" pitchFamily="2" charset="-122"/>
                </a:rPr>
                <a:t>安溪铁观音</a:t>
              </a:r>
            </a:p>
          </p:txBody>
        </p:sp>
        <p:pic>
          <p:nvPicPr>
            <p:cNvPr id="3072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3" y="1721"/>
              <a:ext cx="2185" cy="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12" descr="1_002545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396044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4" descr="eb8c6efd-d982-4097-8e60-589ea0022a23"/>
          <p:cNvPicPr>
            <a:picLocks noChangeAspect="1" noChangeArrowheads="1"/>
          </p:cNvPicPr>
          <p:nvPr/>
        </p:nvPicPr>
        <p:blipFill>
          <a:blip r:embed="rId5" cstate="print"/>
          <a:srcRect l="8194" r="9277" b="471"/>
          <a:stretch>
            <a:fillRect/>
          </a:stretch>
        </p:blipFill>
        <p:spPr bwMode="auto">
          <a:xfrm>
            <a:off x="-180528" y="0"/>
            <a:ext cx="449999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三、主要旅游城市及景区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4217095"/>
          </a:xfrm>
        </p:spPr>
        <p:txBody>
          <a:bodyPr/>
          <a:lstStyle/>
          <a:p>
            <a:r>
              <a:rPr lang="zh-CN" altLang="zh-CN" b="1" dirty="0" smtClean="0"/>
              <a:t>（一）福州</a:t>
            </a:r>
            <a:endParaRPr lang="zh-CN" altLang="zh-CN" dirty="0" smtClean="0"/>
          </a:p>
          <a:p>
            <a:r>
              <a:rPr lang="zh-CN" altLang="zh-CN" dirty="0" smtClean="0"/>
              <a:t>福州别称“榕城”、“三山”，简称“榕”。温泉出露点多，因此又称温泉城。福州既是中国东南沿海重要的贸易港口和海上丝绸之路的门户，又是重要的文化中心，宋代以来文化教育兴盛，是产生进士、状元和“两院”院士最多的城市之一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836712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三坊七巷</a:t>
            </a:r>
          </a:p>
          <a:p>
            <a:r>
              <a:rPr lang="zh-CN" altLang="en-US" dirty="0" smtClean="0"/>
              <a:t>三坊七巷位于福建省福州市鼓楼区，是对依次排列的十条坊巷的简称，是我国现存规模最大、保护最完整的历史文化街区，是“中国城市里坊制度活化石”。三坊七巷的空间布局、围墙、雕饰、门面等具有显著的特色。</a:t>
            </a:r>
            <a:endParaRPr lang="zh-CN" altLang="en-US" dirty="0"/>
          </a:p>
        </p:txBody>
      </p:sp>
      <p:pic>
        <p:nvPicPr>
          <p:cNvPr id="5" name="Picture 6" descr="01200000000481117179931451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3779912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（二）厦门</a:t>
            </a:r>
            <a:endParaRPr lang="zh-CN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厦门是福建重要的旅游城市，旅游资源丰富，有鼓浪屿景区、佛教圣地南普陀寺、中国最美丽校园之一的厦门大学、厦门同安影视城、胡里山炮台、天竺山森林公园等。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24744"/>
            <a:ext cx="7776864" cy="4536504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鼓浪屿</a:t>
            </a:r>
            <a:endParaRPr lang="zh-CN" altLang="zh-CN" dirty="0" smtClean="0"/>
          </a:p>
          <a:p>
            <a:r>
              <a:rPr lang="zh-CN" altLang="zh-CN" dirty="0" smtClean="0"/>
              <a:t>鼓浪屿位于厦门西南海面的海岛上，郑成功曾经在此屯兵训练水师，鼓浪屿逐渐为人所知，素有“海上花园”的美称。在小岛的西南有一个海水侵蚀所形成的海蚀洞，海蚀洞受浪潮冲击，声如擂鼓，称鼓浪石，鼓浪屿因此得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3" name="图片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14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340768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南普陀寺</a:t>
            </a:r>
          </a:p>
          <a:p>
            <a:r>
              <a:rPr lang="zh-CN" altLang="en-US" dirty="0" smtClean="0"/>
              <a:t>南普陀寺位于厦门岛南部五老峰下，是福建著名的佛教圣地之一。其名源于寺庙内供奉的观音菩萨，与浙江普陀山类似，均是观音菩萨的道场。同时地理位置位于浙江普陀山的南面，故称南普陀寺。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96752"/>
            <a:ext cx="7687766" cy="4289103"/>
          </a:xfrm>
        </p:spPr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环岛路</a:t>
            </a:r>
            <a:endParaRPr lang="zh-CN" altLang="zh-CN" dirty="0" smtClean="0"/>
          </a:p>
          <a:p>
            <a:r>
              <a:rPr lang="zh-CN" altLang="zh-CN" dirty="0" smtClean="0"/>
              <a:t>环岛路是厦门国际马拉松比赛的主赛道，被誉为世界最美的马拉松赛道。全程31公里，路宽44-60米，是厦门市环海风景旅游干道之一。这里体现了亚热带风光和厦门特色，是一条集旅游观光和休闲娱乐为一体的滨海走廊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（三）泉州</a:t>
            </a:r>
            <a:endParaRPr lang="zh-CN" altLang="zh-CN" dirty="0" smtClean="0"/>
          </a:p>
          <a:p>
            <a:r>
              <a:rPr lang="zh-CN" altLang="zh-CN" dirty="0" smtClean="0"/>
              <a:t>泉州位于厦门东北方向，与台湾隔海相望，是福建三大中心城市之一，素有“海滨邹鲁”的美誉。泉州历史悠久，是海上丝绸之路的起点。这里文化积淀丰厚，名胜古迹众多。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836712"/>
            <a:ext cx="7443788" cy="5256583"/>
          </a:xfrm>
        </p:spPr>
        <p:txBody>
          <a:bodyPr>
            <a:normAutofit fontScale="70000" lnSpcReduction="20000"/>
          </a:bodyPr>
          <a:lstStyle/>
          <a:p>
            <a:r>
              <a:rPr lang="zh-CN" altLang="zh-CN" b="1" dirty="0" smtClean="0"/>
              <a:t>职业知识目标：</a:t>
            </a:r>
            <a:endParaRPr lang="zh-CN" altLang="zh-CN" dirty="0" smtClean="0"/>
          </a:p>
          <a:p>
            <a:r>
              <a:rPr lang="zh-CN" altLang="zh-CN" dirty="0" smtClean="0"/>
              <a:t>1.掌握华南旅游区的地理环境特点、旅游资源特征。</a:t>
            </a:r>
          </a:p>
          <a:p>
            <a:r>
              <a:rPr lang="zh-CN" altLang="zh-CN" dirty="0" smtClean="0"/>
              <a:t>2.熟悉华南旅游区主要的旅游城市与旅游景区的特色。</a:t>
            </a:r>
          </a:p>
          <a:p>
            <a:r>
              <a:rPr lang="zh-CN" altLang="zh-CN" dirty="0" smtClean="0"/>
              <a:t>3.熟悉华南旅游区主要的旅游线路。</a:t>
            </a:r>
          </a:p>
          <a:p>
            <a:r>
              <a:rPr lang="zh-CN" altLang="zh-CN" b="1" dirty="0" smtClean="0"/>
              <a:t>职业能力目标：</a:t>
            </a:r>
            <a:endParaRPr lang="zh-CN" altLang="zh-CN" dirty="0" smtClean="0"/>
          </a:p>
          <a:p>
            <a:r>
              <a:rPr lang="zh-CN" altLang="zh-CN" dirty="0" smtClean="0"/>
              <a:t>1.能分析华南旅游区地理环境与旅游资源的关系。</a:t>
            </a:r>
          </a:p>
          <a:p>
            <a:r>
              <a:rPr lang="zh-CN" altLang="zh-CN" dirty="0" smtClean="0"/>
              <a:t>2.能依据华南旅游区旅游资源的特点，设计有特色的华南旅游区旅游线路。</a:t>
            </a:r>
          </a:p>
          <a:p>
            <a:r>
              <a:rPr lang="zh-CN" altLang="zh-CN" dirty="0" smtClean="0"/>
              <a:t>3.能撰写华南旅游区特色旅游景区的讲解词。</a:t>
            </a:r>
          </a:p>
          <a:p>
            <a:r>
              <a:rPr lang="zh-CN" altLang="zh-CN" b="1" dirty="0" smtClean="0"/>
              <a:t>职业素质目标：</a:t>
            </a:r>
            <a:endParaRPr lang="zh-CN" altLang="zh-CN" dirty="0" smtClean="0"/>
          </a:p>
          <a:p>
            <a:r>
              <a:rPr lang="zh-CN" altLang="zh-CN" dirty="0" smtClean="0"/>
              <a:t>1.通过旅游线路的设计，培养学生学习的主动性，提高学生解决问题的能力。</a:t>
            </a:r>
          </a:p>
          <a:p>
            <a:r>
              <a:rPr lang="zh-CN" altLang="zh-CN" dirty="0" smtClean="0"/>
              <a:t>2.通过景点的讲解，培养学生良好的语言表达能力。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484784"/>
            <a:ext cx="7443788" cy="3352999"/>
          </a:xfrm>
        </p:spPr>
        <p:txBody>
          <a:bodyPr/>
          <a:lstStyle/>
          <a:p>
            <a:pPr lvl="0"/>
            <a:r>
              <a:rPr lang="en-US" altLang="zh-CN" b="1" dirty="0" smtClean="0"/>
              <a:t>1.</a:t>
            </a:r>
            <a:r>
              <a:rPr lang="zh-CN" altLang="zh-CN" b="1" dirty="0" smtClean="0"/>
              <a:t>开元寺</a:t>
            </a:r>
            <a:endParaRPr lang="zh-CN" altLang="zh-CN" dirty="0" smtClean="0"/>
          </a:p>
          <a:p>
            <a:r>
              <a:rPr lang="zh-CN" altLang="zh-CN" dirty="0" smtClean="0"/>
              <a:t>开元寺位于泉州市鲤城区西街，是福建省内规模最大的佛教寺院。始建于唐武则天垂拱二年，至今已有1300多年的历史。整个建筑采用严格的中轴分布，中轴线上有紫云屏、山门（天王殿）、拜亭、大雄宝殿、甘露戒坛、藏经阁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24744"/>
            <a:ext cx="7443788" cy="4176464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清源山</a:t>
            </a:r>
          </a:p>
          <a:p>
            <a:r>
              <a:rPr lang="zh-CN" altLang="en-US" dirty="0" smtClean="0"/>
              <a:t>清源山又称“北山”、“齐云山”，位于福建省泉州市，有“闽海蓬莱第一山”的美称。整个景区由清源山、九日山、灵山圣墓三部分组成。景区内以宗教寺庙宫观、文人书院石宝以及石雕石构石刻等文物为主的人文景观。</a:t>
            </a:r>
            <a:r>
              <a:rPr lang="zh-CN" altLang="zh-CN" dirty="0" smtClean="0"/>
              <a:t>代表性的景点有老君造像、弥陀岩、三世佛、舍利塔等。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8129" name="图片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659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443788" cy="4433119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（四）武夷山</a:t>
            </a:r>
            <a:endParaRPr lang="zh-CN" altLang="zh-CN" dirty="0" smtClean="0"/>
          </a:p>
          <a:p>
            <a:r>
              <a:rPr lang="zh-CN" altLang="zh-CN" dirty="0" smtClean="0"/>
              <a:t>武夷山位于福建省武夷山市南郊，是世界自然与文化双遗产。属典型的丹霞地貌，著名的三教名山。武夷山动植物资源丰富，被誉为“蛇的王国”、“鸟的天堂”。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6081" name="图片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412776"/>
            <a:ext cx="7443788" cy="4433119"/>
          </a:xfrm>
        </p:spPr>
        <p:txBody>
          <a:bodyPr/>
          <a:lstStyle/>
          <a:p>
            <a:r>
              <a:rPr lang="zh-CN" altLang="zh-CN" b="1" dirty="0" smtClean="0"/>
              <a:t>（五）妈祖庙</a:t>
            </a:r>
            <a:endParaRPr lang="zh-CN" altLang="zh-CN" dirty="0" smtClean="0"/>
          </a:p>
          <a:p>
            <a:r>
              <a:rPr lang="zh-CN" altLang="zh-CN" dirty="0" smtClean="0"/>
              <a:t>据史料记载，大约一千多年以前，地处福建莆田湄洲屿，有一位姓林的青年女子，自幼聪慧颖悟，能识天气，通医理，善舟楫，平素热心扶危济困，救助海难，受到人们的敬重。她羽化升天后，乡亲们为了纪念她，便在岛上修庙奉祀。这就是妈祖庙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97077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052736"/>
            <a:ext cx="7443788" cy="5269831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（六）福建土楼</a:t>
            </a:r>
            <a:endParaRPr lang="zh-CN" altLang="zh-CN" dirty="0" smtClean="0"/>
          </a:p>
          <a:p>
            <a:r>
              <a:rPr lang="zh-CN" altLang="zh-CN" dirty="0" smtClean="0"/>
              <a:t>福建土楼产生与宋元时期，经过明、清、中华民国的发展，一直延续至今。福建土楼巧妙的运用了狭小的空地，充分利用当地的生土、木材、鹅卵石等材料，修建而成。有圆形、方形、交椅形等土楼类型，具有聚族而居和防御的双重目的。主要分布地区以福建西南山区，客家人和闽南人聚居的福建、江西、广东等三省交界地带。福建土楼是世界独一无二的大型民居形式，被称为中国传统民居的瑰宝。</a:t>
            </a:r>
            <a:r>
              <a:rPr lang="en-US" altLang="zh-CN" dirty="0" smtClean="0"/>
              <a:t> 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09" name="图片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43788" cy="1249205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四、主要旅游线路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1916832"/>
            <a:ext cx="6031582" cy="35283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（一）海滨旅游线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（二）世界遗产旅游线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（三）绿色生态旅游线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任务三  广东省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588169"/>
            <a:ext cx="7443788" cy="4577135"/>
          </a:xfrm>
        </p:spPr>
        <p:txBody>
          <a:bodyPr>
            <a:normAutofit/>
          </a:bodyPr>
          <a:lstStyle/>
          <a:p>
            <a:r>
              <a:rPr lang="zh-CN" altLang="zh-CN" sz="2800" b="1" dirty="0" smtClean="0"/>
              <a:t>一、旅游概况</a:t>
            </a:r>
            <a:endParaRPr lang="zh-CN" altLang="zh-CN" sz="2800" dirty="0" smtClean="0"/>
          </a:p>
          <a:p>
            <a:r>
              <a:rPr lang="zh-CN" altLang="zh-CN" dirty="0" smtClean="0"/>
              <a:t>广东省简称“粤”，省会广州，位于中国大陆南部。由于地理条件及历史渊源，广东是著名的侨乡。广东省旅游资源丰富，有丹霞地貌、海岸地貌和寻根问祖文化。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任务一   华南旅游区概况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780928"/>
            <a:ext cx="6507684" cy="19848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（一）地形以低山丘陵为主，地貌类型多样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（二）典型的亚热带湿润季风气候</a:t>
            </a:r>
          </a:p>
          <a:p>
            <a:endParaRPr lang="zh-CN" altLang="en-US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71600" y="1916832"/>
            <a:ext cx="3418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一、自然地理环境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7" name="图片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228184" cy="64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788470" cy="92801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二、民俗风情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484784"/>
            <a:ext cx="7443788" cy="4361111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（一）饮食文化</a:t>
            </a:r>
          </a:p>
          <a:p>
            <a:r>
              <a:rPr lang="zh-CN" altLang="en-US" dirty="0" smtClean="0"/>
              <a:t>粤菜即广东菜，是我国著名的四大菜系之一，由广州、潮州、东江等三种风味组成。粤菜取材广泛，种类繁多。典型的菜品有鸡烩蛇、龙虎斗、烤乳猪、太爷鸡、盐焗鸡、白灼虾、白斩鸡、烧鹅、蛇油牛肉等。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340768"/>
            <a:ext cx="7443788" cy="3816424"/>
          </a:xfrm>
        </p:spPr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广东的民间艺术融合在日常生活当中，是中华民族文化的组成部分。代表性民间艺术有粤绣、木版年画、象牙雕刻、广州彩瓷、广东剪纸、麦秆贴画 、佛山狮头、泥塑、玉雕、石雕、角雕，椰雕、潮州木偶戏等。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8510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443788" cy="4361111"/>
          </a:xfrm>
        </p:spPr>
        <p:txBody>
          <a:bodyPr/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广东地方特产丰富，广彩、广绣、广雕、红木家具、荔枝、龙眼、凉茶、杨桃、中秋月饼、泮溪马蹄粉、沙湾姜埋奶、老婆饼、鸡仔饼、腊肠、猪油糕等为代表。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6308750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三、主要旅游城市及景区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28800"/>
            <a:ext cx="7776864" cy="3312368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（一）广州</a:t>
            </a:r>
            <a:endParaRPr lang="zh-CN" altLang="zh-CN" dirty="0" smtClean="0"/>
          </a:p>
          <a:p>
            <a:r>
              <a:rPr lang="zh-CN" altLang="zh-CN" dirty="0" smtClean="0"/>
              <a:t>广州又称“羊城”，别称“五羊城”，是广东省省会，位于广东省的东南部，隔海与香港、澳门相望，因此被誉为中国的“南大门”。广州旅游资源丰富，文物古迹众多。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052736"/>
            <a:ext cx="7831782" cy="3857055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黄埔军校旧址</a:t>
            </a:r>
            <a:endParaRPr lang="zh-CN" altLang="zh-CN" dirty="0" smtClean="0"/>
          </a:p>
          <a:p>
            <a:r>
              <a:rPr lang="en-US" altLang="zh-CN" dirty="0" smtClean="0"/>
              <a:t>1924</a:t>
            </a:r>
            <a:r>
              <a:rPr lang="zh-CN" altLang="zh-CN" dirty="0" smtClean="0"/>
              <a:t>年，孙中山在苏联顾问帮助下，创办了黄埔军校，培养革命军事干部。在中国人民解放军十位元帅中就有五位出自黄埔军校，他们是徐向前、叶剑英、聂荣臻、林彪和陈毅。军校旧址于抗战时被炸毁，</a:t>
            </a:r>
            <a:r>
              <a:rPr lang="en-US" altLang="zh-CN" dirty="0" smtClean="0"/>
              <a:t>1964</a:t>
            </a:r>
            <a:r>
              <a:rPr lang="zh-CN" altLang="zh-CN" dirty="0" smtClean="0"/>
              <a:t>年复原。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052736"/>
            <a:ext cx="7443788" cy="4433119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长隆旅游度假区</a:t>
            </a:r>
          </a:p>
          <a:p>
            <a:r>
              <a:rPr lang="zh-CN" altLang="en-US" dirty="0" smtClean="0"/>
              <a:t>长隆旅游度假区位于广州新城，是中国拥有主题公园数量最多和最具规模的综合性主题旅游度假区。度假区内主要有欢乐世界、香江野生动物世界、水上乐园、国际大马戏、鳄鱼公园等五个主题公园。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（二）深圳</a:t>
            </a:r>
          </a:p>
          <a:p>
            <a:r>
              <a:rPr lang="zh-CN" altLang="en-US" dirty="0" smtClean="0"/>
              <a:t>深圳，又称“鹏城”，位于珠江三角洲东岸。这里气候宜人，风光优美。拥有丰富的自然与人文旅游资源，以主题公园和海滨景色为主。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548680"/>
            <a:ext cx="7443788" cy="54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锦绣中华</a:t>
            </a:r>
            <a:endParaRPr lang="zh-CN" altLang="zh-CN" dirty="0" smtClean="0"/>
          </a:p>
          <a:p>
            <a:r>
              <a:rPr lang="zh-CN" altLang="zh-CN" dirty="0" smtClean="0"/>
              <a:t>深圳锦绣中华是国内建立的第一家文化主题公园，属于实景微缩景区，占地四百五十亩，分为景区和综合服务区两部分。“一步迈进历史，一天游遍中华”是该景点的口号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世界之窗</a:t>
            </a:r>
          </a:p>
          <a:p>
            <a:r>
              <a:rPr lang="zh-CN" altLang="en-US" dirty="0" smtClean="0"/>
              <a:t>世界之窗位于深圳市华侨城，以弘扬世界文化为宗旨，是一个把世界奇观、历史遗迹、古今名胜、民间歌舞表演融为一体的人造主题公园。</a:t>
            </a:r>
            <a:endParaRPr lang="en-US" altLang="zh-CN" dirty="0" smtClean="0"/>
          </a:p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欢乐谷</a:t>
            </a:r>
          </a:p>
          <a:p>
            <a:r>
              <a:rPr lang="zh-CN" altLang="en-US" dirty="0" smtClean="0"/>
              <a:t>欢乐谷，位于深圳华侨城杜鹃山，是我国典型的现代主题乐园。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980728"/>
            <a:ext cx="7443788" cy="4001071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（三）珠海</a:t>
            </a:r>
            <a:endParaRPr lang="zh-CN" altLang="zh-CN" dirty="0" smtClean="0"/>
          </a:p>
          <a:p>
            <a:r>
              <a:rPr lang="zh-CN" altLang="zh-CN" dirty="0" smtClean="0"/>
              <a:t>珠海自然环境优美，素有“百岛之市”美称，也称“浪漫之城”。 这里属于亚热带海洋性气候，冬无严寒，雨量充沛，气候宜人。旅游景点丰富，代表性的有珠海三叠泉、梦幻水城、珠海渔女、圆明新园、御温泉度假村、金台寺、珠海海洋生态馆、银沙滩、三灶万人坟等。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2204864"/>
            <a:ext cx="6219652" cy="24168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（一）交通便利，经济发达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（二）著名的侨乡</a:t>
            </a:r>
          </a:p>
          <a:p>
            <a:endParaRPr lang="zh-CN" altLang="en-US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43608" y="1124744"/>
            <a:ext cx="3793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宋体" pitchFamily="2" charset="-122"/>
              </a:rPr>
              <a:t>二、人文地理环境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Arial Unicode MS" charset="0"/>
              </a:rPr>
              <a:t> 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836712"/>
            <a:ext cx="7443788" cy="5040560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圆明新园</a:t>
            </a:r>
            <a:endParaRPr lang="zh-CN" altLang="zh-CN" dirty="0" smtClean="0"/>
          </a:p>
          <a:p>
            <a:r>
              <a:rPr lang="zh-CN" altLang="zh-CN" dirty="0" smtClean="0"/>
              <a:t>圆明新园位于广东珠海市，是主题公园类景区。</a:t>
            </a:r>
            <a:r>
              <a:rPr lang="en-US" altLang="zh-CN" dirty="0" smtClean="0"/>
              <a:t>1997</a:t>
            </a:r>
            <a:r>
              <a:rPr lang="zh-CN" altLang="zh-CN" dirty="0" smtClean="0"/>
              <a:t>年</a:t>
            </a:r>
            <a:r>
              <a:rPr lang="en-US" altLang="zh-CN" dirty="0" smtClean="0"/>
              <a:t>2</a:t>
            </a:r>
            <a:r>
              <a:rPr lang="zh-CN" altLang="zh-CN" dirty="0" smtClean="0"/>
              <a:t>月</a:t>
            </a:r>
            <a:r>
              <a:rPr lang="en-US" altLang="zh-CN" dirty="0" smtClean="0"/>
              <a:t>2</a:t>
            </a:r>
            <a:r>
              <a:rPr lang="zh-CN" altLang="zh-CN" dirty="0" smtClean="0"/>
              <a:t>日正式建成并开放，整个景区是以北京圆明园为原稿，选取其中的三十处景观建成。圆明新园融古典皇家建筑群、江南古典园林建筑群和西洋建筑群为一体。</a:t>
            </a:r>
            <a:endParaRPr lang="en-US" altLang="zh-CN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情侣路</a:t>
            </a:r>
          </a:p>
          <a:p>
            <a:r>
              <a:rPr lang="zh-CN" altLang="en-US" dirty="0" smtClean="0"/>
              <a:t>情侣路是珠海城市的标志性建筑之一，长度约</a:t>
            </a:r>
            <a:r>
              <a:rPr lang="en-US" altLang="zh-CN" dirty="0" smtClean="0"/>
              <a:t>28</a:t>
            </a:r>
            <a:r>
              <a:rPr lang="zh-CN" altLang="en-US" dirty="0" smtClean="0"/>
              <a:t>公里。情侣路由方正的砾岩铺成，沿路有九洲港、海滨泳场、珠海渔女、香炉湾等多个著名风景旅游点。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764704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珠海渔女</a:t>
            </a:r>
            <a:endParaRPr lang="zh-CN" altLang="zh-CN" dirty="0" smtClean="0"/>
          </a:p>
          <a:p>
            <a:r>
              <a:rPr lang="zh-CN" altLang="zh-CN" dirty="0" smtClean="0"/>
              <a:t>珠海渔女是珠海市的象征，位于香炉湾畔，这里矗立有一尊巨型石刻雕像珠海渔女。石刻雕像高8.7米，重量10吨，用花岗岩石分70件组合而成。雕像附近有很多大岩石立在海中，且在渔女雕像的下面有海滩供游客游玩。在其附近有情侣路、海滨公园等景点</a:t>
            </a:r>
            <a:endParaRPr lang="zh-CN" altLang="en-US" dirty="0"/>
          </a:p>
        </p:txBody>
      </p:sp>
      <p:pic>
        <p:nvPicPr>
          <p:cNvPr id="28673" name="图片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792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24744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（四）韶关</a:t>
            </a:r>
            <a:endParaRPr lang="zh-CN" altLang="zh-CN" dirty="0" smtClean="0"/>
          </a:p>
          <a:p>
            <a:r>
              <a:rPr lang="zh-CN" altLang="zh-CN" dirty="0" smtClean="0"/>
              <a:t>韶关自然风光优美，民族文化深厚，旅游景观众多。典型的有丹霞山、南华寺、著名的“马坝人”出土处、“石峡文化”遗址狮子岩，有“地下宫殿”之称的古佛岩，全国保存最完好的古驿道梅岭古道等。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340768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丹霞山 </a:t>
            </a:r>
            <a:endParaRPr lang="zh-CN" altLang="zh-CN" dirty="0" smtClean="0"/>
          </a:p>
          <a:p>
            <a:r>
              <a:rPr lang="zh-CN" altLang="zh-CN" dirty="0" smtClean="0"/>
              <a:t>丹霞山位于广东省韶关市仁化县境内，集世界自然遗产、世界地质公园、国家自然保护区于一身。“色如渥丹，灿若明霞”让丹霞山得名。丹霞山由红色沙砾岩构成，是“丹霞地貌”的命名地，为世界上同类风景名山的典型代表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1" name="图片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0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1562" y="1340769"/>
            <a:ext cx="7443788" cy="4464496"/>
          </a:xfrm>
        </p:spPr>
        <p:txBody>
          <a:bodyPr/>
          <a:lstStyle/>
          <a:p>
            <a:r>
              <a:rPr lang="zh-CN" altLang="zh-CN" b="1" dirty="0" smtClean="0"/>
              <a:t>（五）开平碉楼</a:t>
            </a:r>
            <a:endParaRPr lang="zh-CN" altLang="zh-CN" dirty="0" smtClean="0"/>
          </a:p>
          <a:p>
            <a:r>
              <a:rPr lang="zh-CN" altLang="zh-CN" dirty="0" smtClean="0"/>
              <a:t>开平碉楼位于广东省江门市下辖的开平市境内，是中西合璧的多层塔楼式民居建筑。</a:t>
            </a:r>
            <a:r>
              <a:rPr lang="en-US" altLang="zh-CN" dirty="0" smtClean="0"/>
              <a:t>2007</a:t>
            </a:r>
            <a:r>
              <a:rPr lang="zh-CN" altLang="zh-CN" dirty="0" smtClean="0"/>
              <a:t>年被评为“世界文化遗产”。开平碉楼大规模修建于明代后期，多由旅居海外的华侨衣锦还乡而建，为避盗匪建成各式各样碉楼式的楼。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3" name="图片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43788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四、主要旅游线路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132856"/>
            <a:ext cx="7443788" cy="3352999"/>
          </a:xfrm>
        </p:spPr>
        <p:txBody>
          <a:bodyPr/>
          <a:lstStyle/>
          <a:p>
            <a:r>
              <a:rPr lang="zh-CN" altLang="zh-CN" sz="2800" dirty="0" smtClean="0"/>
              <a:t>（一）城市观光与特色街旅游线</a:t>
            </a:r>
          </a:p>
          <a:p>
            <a:r>
              <a:rPr lang="zh-CN" altLang="zh-CN" sz="2800" dirty="0" smtClean="0"/>
              <a:t>（二）地貌奇观——世界遗产旅游线</a:t>
            </a:r>
          </a:p>
          <a:p>
            <a:r>
              <a:rPr lang="zh-CN" altLang="zh-CN" sz="2800" dirty="0" smtClean="0"/>
              <a:t>（三）海滨与客家民俗旅游线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任务四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zh-CN" altLang="zh-CN" dirty="0" smtClean="0">
                <a:solidFill>
                  <a:schemeClr val="tx1"/>
                </a:solidFill>
              </a:rPr>
              <a:t>  海南省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772816"/>
            <a:ext cx="7848872" cy="3528392"/>
          </a:xfrm>
        </p:spPr>
        <p:txBody>
          <a:bodyPr/>
          <a:lstStyle/>
          <a:p>
            <a:r>
              <a:rPr lang="zh-CN" altLang="zh-CN" sz="2800" b="1" dirty="0" smtClean="0"/>
              <a:t>一、旅游概况</a:t>
            </a:r>
            <a:endParaRPr lang="zh-CN" altLang="zh-CN" sz="2800" dirty="0" smtClean="0"/>
          </a:p>
          <a:p>
            <a:r>
              <a:rPr lang="zh-CN" altLang="zh-CN" dirty="0" smtClean="0"/>
              <a:t>海南省简称琼，位于中国最南端，其行政区域包括海南岛、西沙群岛、中沙群岛、南沙群岛的岛礁及其海域，是我国仅次于台湾岛的第二大岛。海南岛地处热带北缘，属热带季风气候，素来有“天然大温室”的美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t="11414"/>
          <a:stretch>
            <a:fillRect/>
          </a:stretch>
        </p:blipFill>
        <p:spPr bwMode="auto">
          <a:xfrm>
            <a:off x="683568" y="0"/>
            <a:ext cx="7884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824536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三、旅游资源特点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772816"/>
            <a:ext cx="7443788" cy="37850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（一）地貌旅游资源众多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（二）城市旅游资源广泛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（三）妈祖文化、客家文化独具特色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/>
              <a:t>（四）购物天堂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3284414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海南菜，发展历史久，融合黎族、苗族、东南亚等多地的风味。海南的四大名菜分别是文昌鸡、加积鸭、东山羊、</a:t>
            </a:r>
            <a:r>
              <a:rPr lang="en-US" altLang="zh-CN" dirty="0" smtClean="0"/>
              <a:t>和乐蟹</a:t>
            </a:r>
            <a:r>
              <a:rPr lang="zh-CN" altLang="zh-CN" dirty="0" smtClean="0"/>
              <a:t>，以文昌鸡为首。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8510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24744"/>
            <a:ext cx="7704856" cy="4536504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（二）</a:t>
            </a:r>
            <a:r>
              <a:rPr lang="zh-CN" altLang="zh-CN" b="1" dirty="0" smtClean="0"/>
              <a:t>民间艺术</a:t>
            </a:r>
            <a:endParaRPr lang="zh-CN" altLang="zh-CN" dirty="0" smtClean="0"/>
          </a:p>
          <a:p>
            <a:r>
              <a:rPr lang="zh-CN" altLang="zh-CN" dirty="0" smtClean="0"/>
              <a:t>海南民间艺术形式多样，代表性的有琼剧、儋州调声、崖州民歌、临高木偶戏、临高渔歌、黎苗族民歌、海南鼻箫、海南八音、黎族民间织锦、竹竿舞、牛角乐器等艺术形式。</a:t>
            </a:r>
            <a:endParaRPr lang="en-US" altLang="zh-CN" dirty="0" smtClean="0"/>
          </a:p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海南省地方特产非常丰富，主要有热带水果、热带果脯、椰子食品、民族工艺品、珠宝等。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三、主要旅游城市及景区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340768"/>
            <a:ext cx="7399734" cy="4505127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（一）海口</a:t>
            </a:r>
          </a:p>
          <a:p>
            <a:r>
              <a:rPr lang="zh-CN" altLang="en-US" dirty="0" smtClean="0"/>
              <a:t>海南省的省会，位于海南岛北部，北濒琼州海峡。海口风光秀丽，名胜古迹多，旅游资源非常丰富。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东寨红树林</a:t>
            </a:r>
          </a:p>
          <a:p>
            <a:r>
              <a:rPr lang="zh-CN" altLang="en-US" dirty="0" smtClean="0"/>
              <a:t>东寨红树林位于海南岛北岸，长度约</a:t>
            </a:r>
            <a:r>
              <a:rPr lang="en-US" altLang="zh-CN" dirty="0" smtClean="0"/>
              <a:t>10</a:t>
            </a:r>
            <a:r>
              <a:rPr lang="zh-CN" altLang="en-US" dirty="0" smtClean="0"/>
              <a:t>公里，有“海上森林”或“海底森林”的美誉。东寨红树林是我国建立的第一个红树林保护区。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80728"/>
            <a:ext cx="7704856" cy="4536504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海瑞墓</a:t>
            </a:r>
            <a:endParaRPr lang="zh-CN" altLang="zh-CN" dirty="0" smtClean="0"/>
          </a:p>
          <a:p>
            <a:r>
              <a:rPr lang="zh-CN" altLang="zh-CN" dirty="0" smtClean="0"/>
              <a:t>海瑞墓位于海南省海口市西郊，是国家级重点文物保护单位。海瑞有“南包公”、“海青天”的美名。海瑞墓园始建于明朝，历代都有进行修复。</a:t>
            </a:r>
            <a:endParaRPr lang="en-US" altLang="zh-CN" dirty="0" smtClean="0"/>
          </a:p>
          <a:p>
            <a:r>
              <a:rPr lang="en-US" altLang="zh-CN" b="1" dirty="0" smtClean="0"/>
              <a:t>3.</a:t>
            </a:r>
            <a:r>
              <a:rPr lang="zh-CN" altLang="zh-CN" b="1" dirty="0" smtClean="0"/>
              <a:t>火山口国家地质公园</a:t>
            </a:r>
            <a:endParaRPr lang="zh-CN" altLang="zh-CN" dirty="0" smtClean="0"/>
          </a:p>
          <a:p>
            <a:r>
              <a:rPr lang="zh-CN" altLang="zh-CN" dirty="0" smtClean="0"/>
              <a:t>火山口国家地质公园位于海口市，是火山爆发所形成的火山口群。其拥有的海口火山群是世界罕见的第四纪火山群，火山锥多达</a:t>
            </a:r>
            <a:r>
              <a:rPr lang="en-US" altLang="zh-CN" dirty="0" smtClean="0"/>
              <a:t>40</a:t>
            </a:r>
            <a:r>
              <a:rPr lang="zh-CN" altLang="zh-CN" dirty="0" smtClean="0"/>
              <a:t>座，熔岩隧道</a:t>
            </a:r>
            <a:r>
              <a:rPr lang="en-US" altLang="zh-CN" dirty="0" smtClean="0"/>
              <a:t>30</a:t>
            </a:r>
            <a:r>
              <a:rPr lang="zh-CN" altLang="zh-CN" dirty="0" smtClean="0"/>
              <a:t>多条，最长到</a:t>
            </a:r>
            <a:r>
              <a:rPr lang="en-US" altLang="zh-CN" dirty="0" smtClean="0"/>
              <a:t>2000</a:t>
            </a:r>
            <a:r>
              <a:rPr lang="zh-CN" altLang="zh-CN" dirty="0" smtClean="0"/>
              <a:t>余米。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980728"/>
            <a:ext cx="8064896" cy="5040560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（二）三亚</a:t>
            </a:r>
          </a:p>
          <a:p>
            <a:r>
              <a:rPr lang="zh-CN" altLang="en-US" dirty="0" smtClean="0"/>
              <a:t>三亚位于海南岛的最南端，别称鹿城，又被称为“东方夏威夷”。</a:t>
            </a:r>
            <a:endParaRPr lang="en-US" altLang="zh-CN" dirty="0" smtClean="0"/>
          </a:p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天涯海角</a:t>
            </a:r>
            <a:endParaRPr lang="zh-CN" altLang="zh-CN" dirty="0" smtClean="0"/>
          </a:p>
          <a:p>
            <a:r>
              <a:rPr lang="zh-CN" altLang="zh-CN" dirty="0" smtClean="0"/>
              <a:t>天涯海角位于三亚湾西端，是分布在银色海滩上的一片石群，以热带海滨和形状各异的石柱而闻名。其中最有名的是分别刻有“天涯”和“海角”的两块巨石，它们也一直被视为爱情的象征，是三亚的标志性景观之一。此外，这里还有“南天一柱”和“日月石”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7" name="图片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7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268760"/>
            <a:ext cx="7443788" cy="421709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亚龙湾</a:t>
            </a:r>
            <a:endParaRPr lang="zh-CN" altLang="zh-CN" dirty="0" smtClean="0"/>
          </a:p>
          <a:p>
            <a:r>
              <a:rPr lang="zh-CN" altLang="zh-CN" dirty="0" smtClean="0"/>
              <a:t>亚龙湾位于三亚市东南部，是海南最南端的一个半月形海湾，全年阳光灿烂，享有“天下第一湾”的美誉。</a:t>
            </a:r>
            <a:endParaRPr lang="en-US" altLang="zh-CN" dirty="0" smtClean="0"/>
          </a:p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南山文化旅游区</a:t>
            </a:r>
          </a:p>
          <a:p>
            <a:r>
              <a:rPr lang="zh-CN" altLang="en-US" dirty="0" smtClean="0"/>
              <a:t>南山文化旅游区位于三亚市南山，是我国著名的福寿文化与宗教景区。人们常说的“福如东海，寿比南山”即为此地。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24744"/>
            <a:ext cx="7443788" cy="3352999"/>
          </a:xfrm>
        </p:spPr>
        <p:txBody>
          <a:bodyPr/>
          <a:lstStyle/>
          <a:p>
            <a:r>
              <a:rPr lang="zh-CN" altLang="en-US" b="1" dirty="0" smtClean="0"/>
              <a:t>（三）琼海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博鳌亚洲论坛永久会址</a:t>
            </a:r>
          </a:p>
          <a:p>
            <a:r>
              <a:rPr lang="zh-CN" altLang="en-US" dirty="0" smtClean="0"/>
              <a:t>博鳌亚洲论坛永久会址坐落在东屿岛上，整个景区中有宏伟的现代建筑、博鳌亚洲论坛展览馆、博鳌亚洲论坛国际会议中心等。</a:t>
            </a:r>
            <a:endParaRPr lang="zh-CN" altLang="en-US" dirty="0"/>
          </a:p>
        </p:txBody>
      </p:sp>
      <p:pic>
        <p:nvPicPr>
          <p:cNvPr id="12289" name="图片 39"/>
          <p:cNvPicPr>
            <a:picLocks noChangeAspect="1" noChangeArrowheads="1"/>
          </p:cNvPicPr>
          <p:nvPr/>
        </p:nvPicPr>
        <p:blipFill>
          <a:blip r:embed="rId2" cstate="print"/>
          <a:srcRect l="2983" t="2231" r="2048" b="2536"/>
          <a:stretch>
            <a:fillRect/>
          </a:stretch>
        </p:blipFill>
        <p:spPr bwMode="auto">
          <a:xfrm>
            <a:off x="4283968" y="3501008"/>
            <a:ext cx="46355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红色娘子军纪念园</a:t>
            </a:r>
          </a:p>
          <a:p>
            <a:r>
              <a:rPr lang="zh-CN" altLang="en-US" dirty="0" smtClean="0"/>
              <a:t>红色娘子军纪念园位于琼海市嘉积镇街心公园，地理位置优越，交通便利，是全国爱国主义教育基地、全国红色旅游经典景区。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836712"/>
            <a:ext cx="7848872" cy="496855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（四）陵水县</a:t>
            </a:r>
          </a:p>
          <a:p>
            <a:r>
              <a:rPr lang="zh-CN" altLang="en-US" dirty="0" smtClean="0"/>
              <a:t>陵水黎族自治县位于海南岛的东南部，是典型的热带性季风气候，高温多雨，干湿季分明，年平均气温</a:t>
            </a:r>
            <a:r>
              <a:rPr lang="en-US" altLang="zh-CN" dirty="0" smtClean="0"/>
              <a:t>25.2℃</a:t>
            </a:r>
            <a:r>
              <a:rPr lang="zh-CN" altLang="en-US" dirty="0" smtClean="0"/>
              <a:t>。这里黎族、汉族、苗族等少数民族人数居多。全县有丰富的自然旅游资源和人文资源。</a:t>
            </a:r>
          </a:p>
          <a:p>
            <a:r>
              <a:rPr lang="zh-CN" altLang="en-US" b="1" dirty="0" smtClean="0"/>
              <a:t>南湾猴岛</a:t>
            </a:r>
          </a:p>
          <a:p>
            <a:r>
              <a:rPr lang="zh-CN" altLang="en-US" dirty="0" smtClean="0"/>
              <a:t>南湾猴岛位于陵水县的南湾半岛，是世界上唯一的热带海岛型猕猴自然保护区。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任务二  福建省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844824"/>
            <a:ext cx="7388870" cy="4361111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一、旅游概况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福建省，简称“闽”，省会福州。位于中国东南沿海，是中国大陆重要的出海口，也是中国与世界交往的重要窗口和基地。福建文化旅游资源丰富，旅游业发达。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052736"/>
            <a:ext cx="7299772" cy="4361111"/>
          </a:xfrm>
        </p:spPr>
        <p:txBody>
          <a:bodyPr/>
          <a:lstStyle/>
          <a:p>
            <a:r>
              <a:rPr lang="zh-CN" altLang="zh-CN" b="1" dirty="0" smtClean="0"/>
              <a:t>（五）三沙市</a:t>
            </a:r>
            <a:endParaRPr lang="zh-CN" altLang="zh-CN" dirty="0" smtClean="0"/>
          </a:p>
          <a:p>
            <a:r>
              <a:rPr lang="zh-CN" altLang="zh-CN" dirty="0" smtClean="0"/>
              <a:t>三沙市是海南省四个地级市之一，现辖西沙群岛、中沙群岛、南沙群岛的岛礁及其海域，政府驻地位于西沙永兴岛。三沙市是在2012年伴随海南省西沙群岛、南沙群岛、中沙群岛办事处的撤销而同时建立的新行政区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4824536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四、主要旅游线路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5696" y="2132856"/>
            <a:ext cx="6463630" cy="23042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（一）生态旅游线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（二）热带海滨旅游线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（三）休闲与文化旅游线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任务五  香港特别行政区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844824"/>
            <a:ext cx="6823670" cy="3312368"/>
          </a:xfrm>
        </p:spPr>
        <p:txBody>
          <a:bodyPr/>
          <a:lstStyle/>
          <a:p>
            <a:r>
              <a:rPr lang="zh-CN" altLang="zh-CN" sz="2800" b="1" dirty="0" smtClean="0"/>
              <a:t>一、旅游概况</a:t>
            </a:r>
            <a:endParaRPr lang="zh-CN" altLang="zh-CN" sz="2800" dirty="0" smtClean="0"/>
          </a:p>
          <a:p>
            <a:r>
              <a:rPr lang="zh-CN" altLang="zh-CN" dirty="0" smtClean="0"/>
              <a:t>香港，是我国的特别行政区，地处珠江口以东，北接广东深圳市，南望广东珠海市的万山群岛，西迎澳门特别行政区，由香港岛、九龙和新界组成。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5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88832" cy="702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3788470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556792"/>
            <a:ext cx="7443788" cy="4505127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香港素有“美食天堂”的美誉。在特殊的地理环境影响下，香港饮食文化融合了中西方的特点。既有香港本地传统饮食文化的特色，又有大陆、泰国、印度、韩国等多地特点。其中最具特色的饮食属云吞面，另有独具特色的香港茶餐厅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764704"/>
            <a:ext cx="7848872" cy="5040559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（二）民间艺术</a:t>
            </a:r>
          </a:p>
          <a:p>
            <a:r>
              <a:rPr lang="zh-CN" altLang="en-US" dirty="0" smtClean="0"/>
              <a:t>香港因特殊的历史环境的影响，拥有丰厚的艺术文化。代表性的文化有香港电影、香港漫画、香港的粤曲等。</a:t>
            </a:r>
          </a:p>
          <a:p>
            <a:r>
              <a:rPr lang="zh-CN" altLang="en-US" b="1" dirty="0" smtClean="0"/>
              <a:t>（三）地方特产</a:t>
            </a:r>
          </a:p>
          <a:p>
            <a:r>
              <a:rPr lang="zh-CN" altLang="en-US" dirty="0" smtClean="0"/>
              <a:t>香港的自然资源中，以渔业生产最为发达。香港素有“购物天堂”之称，来自世界各地的各种产品均有销售。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4940598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三、主要旅游城市及景区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104456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（一）香港岛</a:t>
            </a:r>
            <a:endParaRPr lang="zh-CN" altLang="zh-CN" dirty="0" smtClean="0"/>
          </a:p>
          <a:p>
            <a:r>
              <a:rPr lang="zh-CN" altLang="zh-CN" dirty="0" smtClean="0"/>
              <a:t>香港岛简称港岛，是香港的主要岛屿。香港岛是香港开埠时最早发展的地区，是香港的政治和经济中心。</a:t>
            </a:r>
            <a:endParaRPr lang="en-US" altLang="zh-CN" dirty="0" smtClean="0"/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太平山</a:t>
            </a:r>
          </a:p>
          <a:p>
            <a:r>
              <a:rPr lang="zh-CN" altLang="en-US" dirty="0" smtClean="0"/>
              <a:t>太平山位于香港岛西北部，是香港的地标之一，是香港最著名的游览胜地。游客可搭乘山顶缆车登上太平山顶。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836712"/>
            <a:ext cx="7704856" cy="489654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浅水湾</a:t>
            </a:r>
          </a:p>
          <a:p>
            <a:r>
              <a:rPr lang="zh-CN" altLang="en-US" dirty="0" smtClean="0"/>
              <a:t>浅水湾位于香港岛太平山南面，依山傍海，海湾呈新月形，号称“天下第一湾”，也有“东方夏威夷”之美誉，是香港最具代表性的海湾。</a:t>
            </a:r>
            <a:endParaRPr lang="en-US" altLang="zh-CN" dirty="0" smtClean="0"/>
          </a:p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香港海洋公园</a:t>
            </a:r>
          </a:p>
          <a:p>
            <a:r>
              <a:rPr lang="zh-CN" altLang="en-US" dirty="0" smtClean="0"/>
              <a:t>海洋公园是全东南亚最大的海洋水族馆及主题游乐园，整个景区主要分为海滨乐园和高峰乐园等两部分，亚洲动物天地、梦幻水都、威威天地、海洋天地等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个主题区域。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476672"/>
            <a:ext cx="7776864" cy="5256584"/>
          </a:xfrm>
        </p:spPr>
        <p:txBody>
          <a:bodyPr>
            <a:normAutofit lnSpcReduction="10000"/>
          </a:bodyPr>
          <a:lstStyle/>
          <a:p>
            <a:r>
              <a:rPr lang="zh-CN" altLang="en-US" b="1" dirty="0" smtClean="0"/>
              <a:t>（二）九龙半岛</a:t>
            </a:r>
          </a:p>
          <a:p>
            <a:r>
              <a:rPr lang="zh-CN" altLang="en-US" dirty="0" smtClean="0"/>
              <a:t>九龙半岛是香港的三大区域之一，其东南西三面被维多利亚港包围，也是香港非常繁荣的地区。</a:t>
            </a:r>
            <a:endParaRPr lang="en-US" altLang="zh-CN" dirty="0" smtClean="0"/>
          </a:p>
          <a:p>
            <a:r>
              <a:rPr lang="zh-CN" altLang="zh-CN" b="1" dirty="0" smtClean="0"/>
              <a:t>1</a:t>
            </a:r>
            <a:r>
              <a:rPr lang="en-US" altLang="zh-CN" b="1" dirty="0" smtClean="0"/>
              <a:t>.</a:t>
            </a:r>
            <a:r>
              <a:rPr lang="zh-CN" altLang="zh-CN" b="1" dirty="0" smtClean="0"/>
              <a:t>尖沙咀</a:t>
            </a:r>
            <a:endParaRPr lang="zh-CN" altLang="zh-CN" dirty="0" smtClean="0"/>
          </a:p>
          <a:p>
            <a:r>
              <a:rPr lang="zh-CN" altLang="zh-CN" dirty="0" smtClean="0"/>
              <a:t>尖沙咀古称尖沙头，位于九龙半岛的南端，是香港九龙主要的游客区和购物区。</a:t>
            </a:r>
            <a:endParaRPr lang="en-US" altLang="zh-CN" dirty="0" smtClean="0"/>
          </a:p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宋城</a:t>
            </a:r>
            <a:endParaRPr lang="zh-CN" altLang="zh-CN" dirty="0" smtClean="0"/>
          </a:p>
          <a:p>
            <a:r>
              <a:rPr lang="zh-CN" altLang="zh-CN" dirty="0" smtClean="0"/>
              <a:t>香港宋城位于九龙荔枝角荔园游乐场旁边，1979年建成开放。景区是参照《清明上河图》的画意设计，是宋代都城汴京生活风貌的缩影，整个建筑景观非常古朴。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（三）维多利亚港</a:t>
            </a:r>
            <a:endParaRPr lang="zh-CN" altLang="zh-CN" dirty="0" smtClean="0"/>
          </a:p>
          <a:p>
            <a:r>
              <a:rPr lang="zh-CN" altLang="zh-CN" dirty="0" smtClean="0"/>
              <a:t>维多利亚港简称维港，位于香港岛与九龙半岛之间，海景与夜景非常漂亮，被称为“世界三大夜景”之一。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2465" name="图片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823197" cy="68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836712"/>
            <a:ext cx="7848872" cy="4680520"/>
          </a:xfrm>
        </p:spPr>
        <p:txBody>
          <a:bodyPr>
            <a:normAutofit fontScale="92500"/>
          </a:bodyPr>
          <a:lstStyle/>
          <a:p>
            <a:r>
              <a:rPr lang="zh-CN" altLang="en-US" b="1" dirty="0" smtClean="0"/>
              <a:t>（四）新界与离岛</a:t>
            </a:r>
          </a:p>
          <a:p>
            <a:r>
              <a:rPr lang="zh-CN" altLang="en-US" dirty="0" smtClean="0"/>
              <a:t>大屿山位于香港西南面，珠江口外，是香港境内最大的岛屿，其面积比香港岛大近一倍，是香港著名的旅游地。其主要旅游景点有：宝莲寺、大澳、青马大桥、天坛大佛等。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宝莲寺</a:t>
            </a:r>
          </a:p>
          <a:p>
            <a:r>
              <a:rPr lang="zh-CN" altLang="en-US" dirty="0" smtClean="0"/>
              <a:t>宝莲寺有南天佛国之称，是为香港四大禅林之首。始建于</a:t>
            </a:r>
            <a:r>
              <a:rPr lang="en-US" altLang="zh-CN" dirty="0" smtClean="0"/>
              <a:t>1924</a:t>
            </a:r>
            <a:r>
              <a:rPr lang="zh-CN" altLang="en-US" dirty="0" smtClean="0"/>
              <a:t>年，前身为清光绪年间所建的“大茅蓬”，</a:t>
            </a:r>
            <a:r>
              <a:rPr lang="en-US" altLang="zh-CN" dirty="0" smtClean="0"/>
              <a:t>1924</a:t>
            </a:r>
            <a:r>
              <a:rPr lang="zh-CN" altLang="en-US" dirty="0" smtClean="0"/>
              <a:t>年镇江金山寺和尚纪修出任该寺第一任主持才正式命名“宝莲禅寺”。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980728"/>
            <a:ext cx="7875836" cy="3672408"/>
          </a:xfrm>
        </p:spPr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天坛大佛</a:t>
            </a:r>
            <a:endParaRPr lang="zh-CN" altLang="zh-CN" dirty="0" smtClean="0"/>
          </a:p>
          <a:p>
            <a:r>
              <a:rPr lang="zh-CN" altLang="zh-CN" dirty="0" smtClean="0"/>
              <a:t>天坛大佛坐落于大屿山宝莲寺，是全球最大的室外青铜佛像，因其佛像的莲花宝座是仿北京天坛设计，所以称为“天坛大佛”。</a:t>
            </a:r>
            <a:endParaRPr lang="zh-CN" altLang="en-US" dirty="0"/>
          </a:p>
        </p:txBody>
      </p:sp>
      <p:pic>
        <p:nvPicPr>
          <p:cNvPr id="81922" name="图片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069" y="2564904"/>
            <a:ext cx="5317931" cy="34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268760"/>
            <a:ext cx="7443788" cy="3352999"/>
          </a:xfrm>
        </p:spPr>
        <p:txBody>
          <a:bodyPr/>
          <a:lstStyle/>
          <a:p>
            <a:r>
              <a:rPr lang="en-US" altLang="zh-CN" b="1" dirty="0" smtClean="0"/>
              <a:t>3</a:t>
            </a:r>
            <a:r>
              <a:rPr lang="zh-CN" altLang="zh-CN" b="1" dirty="0" smtClean="0"/>
              <a:t>、迪斯尼乐园</a:t>
            </a:r>
            <a:endParaRPr lang="zh-CN" altLang="zh-CN" dirty="0" smtClean="0"/>
          </a:p>
          <a:p>
            <a:r>
              <a:rPr lang="zh-CN" altLang="zh-CN" dirty="0" smtClean="0"/>
              <a:t>香港迪斯尼乐园是全球第五个迪斯尼乐园，首个根据加州迪士尼（包括睡公主城堡）为蓝本的主题乐园。乐园大致上包括四个主题区包括：美国小镇大街、探险世界、幻想世界和明日世界。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4536504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四、主要旅游线路</a:t>
            </a:r>
            <a:br>
              <a:rPr lang="zh-CN" altLang="zh-CN" dirty="0" smtClean="0"/>
            </a:b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628800"/>
            <a:ext cx="7443788" cy="3352999"/>
          </a:xfrm>
        </p:spPr>
        <p:txBody>
          <a:bodyPr/>
          <a:lstStyle/>
          <a:p>
            <a:r>
              <a:rPr lang="zh-CN" altLang="zh-CN" dirty="0" smtClean="0"/>
              <a:t>香港旅游活动类型多以观光旅游和购物旅游为主。</a:t>
            </a:r>
            <a:endParaRPr lang="en-US" altLang="zh-CN" dirty="0" smtClean="0"/>
          </a:p>
          <a:p>
            <a:r>
              <a:rPr lang="zh-CN" altLang="zh-CN" dirty="0" smtClean="0"/>
              <a:t>线路一：黄大仙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赤柱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香港会展中心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星光大道</a:t>
            </a:r>
          </a:p>
          <a:p>
            <a:r>
              <a:rPr lang="zh-CN" altLang="zh-CN" dirty="0" smtClean="0"/>
              <a:t>线路二：青马大桥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香港海洋公园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维多利亚港湾</a:t>
            </a:r>
          </a:p>
          <a:p>
            <a:r>
              <a:rPr lang="zh-CN" altLang="zh-CN" dirty="0" smtClean="0"/>
              <a:t>线路三：浅水湾海滩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太平山</a:t>
            </a:r>
            <a:r>
              <a:rPr lang="en-US" altLang="zh-CN" dirty="0" smtClean="0"/>
              <a:t>——</a:t>
            </a:r>
            <a:r>
              <a:rPr lang="zh-CN" altLang="zh-CN" dirty="0" smtClean="0"/>
              <a:t>维多利亚公园等。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43788" cy="928019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任务六  澳门特别行政区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988840"/>
            <a:ext cx="7443788" cy="3352999"/>
          </a:xfrm>
        </p:spPr>
        <p:txBody>
          <a:bodyPr/>
          <a:lstStyle/>
          <a:p>
            <a:r>
              <a:rPr lang="zh-CN" altLang="zh-CN" sz="2800" b="1" dirty="0" smtClean="0"/>
              <a:t>一、旅游概况</a:t>
            </a:r>
            <a:endParaRPr lang="zh-CN" altLang="zh-CN" sz="2800" dirty="0" smtClean="0"/>
          </a:p>
          <a:p>
            <a:r>
              <a:rPr lang="zh-CN" altLang="zh-CN" dirty="0" smtClean="0"/>
              <a:t>澳门位于中国大陆东南沿海，是中国的一个特别行政区，由澳门半岛、氹仔岛、路环岛和路氹城四部分组成。东西文化的融和共存使澳门成为一个风貌独特的城市，留下大量的历史文化遗迹。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3970" name="图片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608512" cy="6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076502" cy="745149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二、民俗风情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412776"/>
            <a:ext cx="7632848" cy="4536504"/>
          </a:xfrm>
        </p:spPr>
        <p:txBody>
          <a:bodyPr>
            <a:normAutofit fontScale="92500" lnSpcReduction="20000"/>
          </a:bodyPr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澳门饮食文化综合中西南北的特点，中国菜、日本菜、韩国菜和泰国菜等种类繁多，最具吸引力的属葡国菜。</a:t>
            </a:r>
            <a:endParaRPr lang="en-US" altLang="zh-CN" dirty="0" smtClean="0"/>
          </a:p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神功戏是中国传统祭神习俗，每逢神祇诞辰时候开演，常在庙前搭建大型竹棚表演神功戏。</a:t>
            </a:r>
            <a:endParaRPr lang="en-US" altLang="zh-CN" dirty="0" smtClean="0"/>
          </a:p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澳门特色商品种类繁多，主要有奢侈品、奢华珠宝、伴手礼、护肤品、葡萄酒等。常见的特产有杏仁饼、老婆饼、蛋卷、肉干等。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443788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三、主要旅游城市及景区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844824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（一）澳门半岛</a:t>
            </a:r>
            <a:endParaRPr lang="zh-CN" altLang="zh-CN" dirty="0" smtClean="0"/>
          </a:p>
          <a:p>
            <a:r>
              <a:rPr lang="zh-CN" altLang="zh-CN" dirty="0" smtClean="0"/>
              <a:t>澳门半岛是澳门居民的主要聚居地，也是澳门最早开发的地区，有超过四百年的历史。主要的景点有大三巴牌坊、大炮台、白鸽巢公园、荷兰园、塔石、东望洋山、香山公园、澳门博物馆、天后宫等。其中澳门历史城区于2005年7月正式成为世界文化遗产城区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大三巴牌坊</a:t>
            </a:r>
            <a:endParaRPr lang="zh-CN" altLang="zh-CN" dirty="0" smtClean="0"/>
          </a:p>
          <a:p>
            <a:r>
              <a:rPr lang="zh-CN" altLang="zh-CN" dirty="0" smtClean="0"/>
              <a:t>大三巴牌坊有</a:t>
            </a:r>
            <a:r>
              <a:rPr lang="en-US" altLang="zh-CN" dirty="0" smtClean="0"/>
              <a:t>350</a:t>
            </a:r>
            <a:r>
              <a:rPr lang="zh-CN" altLang="zh-CN" dirty="0" smtClean="0"/>
              <a:t>多年历史，是澳门最为众熟悉的标志，是圣保罗教堂前壁的遗迹。因貌似中国牌坊得名“大三巴牌坊”。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62" name="图片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10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908720"/>
            <a:ext cx="3068390" cy="470902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二、民俗风情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628800"/>
            <a:ext cx="7443788" cy="3352999"/>
          </a:xfrm>
        </p:spPr>
        <p:txBody>
          <a:bodyPr/>
          <a:lstStyle/>
          <a:p>
            <a:r>
              <a:rPr lang="zh-CN" altLang="en-US" b="1" dirty="0" smtClean="0"/>
              <a:t>（一）饮食文化</a:t>
            </a:r>
          </a:p>
          <a:p>
            <a:r>
              <a:rPr lang="zh-CN" altLang="en-US" dirty="0" smtClean="0"/>
              <a:t>闽菜是中国八大菜系之一，由福州菜、闽西菜、闽南菜等构成。代表的菜品有佛跳墙、福州鱼丸、红糟鸡、闽生果、淡糟香螺片、鸡汤汆海蚌等。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2.</a:t>
            </a:r>
            <a:r>
              <a:rPr lang="zh-CN" altLang="zh-CN" b="1" dirty="0" smtClean="0"/>
              <a:t>渔人码头</a:t>
            </a:r>
            <a:endParaRPr lang="zh-CN" altLang="zh-CN" dirty="0" smtClean="0"/>
          </a:p>
          <a:p>
            <a:r>
              <a:rPr lang="zh-CN" altLang="zh-CN" dirty="0" smtClean="0"/>
              <a:t>渔人码头占地</a:t>
            </a:r>
            <a:r>
              <a:rPr lang="en-US" altLang="zh-CN" dirty="0" smtClean="0"/>
              <a:t> 100</a:t>
            </a:r>
            <a:r>
              <a:rPr lang="zh-CN" altLang="zh-CN" dirty="0" smtClean="0"/>
              <a:t>多万平方米 ，其中多个部分是填海而成。整个项目按照设计分为“宫廷码头”、“东西汇聚”、“励骏码头”</a:t>
            </a:r>
            <a:r>
              <a:rPr lang="en-US" altLang="zh-CN" dirty="0" smtClean="0"/>
              <a:t>3 </a:t>
            </a:r>
            <a:r>
              <a:rPr lang="zh-CN" altLang="zh-CN" dirty="0" smtClean="0"/>
              <a:t>个主题区域。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金莲花广场</a:t>
            </a:r>
          </a:p>
          <a:p>
            <a:r>
              <a:rPr lang="zh-CN" altLang="en-US" dirty="0" smtClean="0"/>
              <a:t>金莲花广场位于澳门新口岸高美士街、毕仕达大马路及友谊大马路之间，是澳门的地标性建筑之一。其最具特色的景观是位于广场中央的“盛世莲花”的雕塑，该雕塑是澳门回归时中央政府赠送，以象征澳门永远繁荣昌盛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4.</a:t>
            </a:r>
            <a:r>
              <a:rPr lang="zh-CN" altLang="en-US" b="1" dirty="0" smtClean="0"/>
              <a:t>妈祖阁</a:t>
            </a:r>
          </a:p>
          <a:p>
            <a:r>
              <a:rPr lang="zh-CN" altLang="en-US" dirty="0" smtClean="0"/>
              <a:t>澳门妈祖阁，又称妈阁庙，俗称天后庙，位于澳门的东南方，背山面水，是澳门著名的名胜古迹之一，与普济禅院、莲峰庙并称为澳门三大禅院。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96752"/>
            <a:ext cx="7443788" cy="4361111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5. </a:t>
            </a:r>
            <a:r>
              <a:rPr lang="zh-CN" altLang="en-US" b="1" dirty="0" smtClean="0"/>
              <a:t>澳门观光塔</a:t>
            </a:r>
          </a:p>
          <a:p>
            <a:r>
              <a:rPr lang="zh-CN" altLang="en-US" dirty="0" smtClean="0"/>
              <a:t>澳门观光塔，位于澳门南湾新填海区及珠江口，是澳门地标建筑之一，是全球十大观光塔之一。</a:t>
            </a:r>
            <a:endParaRPr lang="en-US" altLang="zh-CN" dirty="0" smtClean="0"/>
          </a:p>
          <a:p>
            <a:r>
              <a:rPr lang="en-US" altLang="zh-CN" b="1" dirty="0" smtClean="0"/>
              <a:t>6.</a:t>
            </a:r>
            <a:r>
              <a:rPr lang="zh-CN" altLang="en-US" b="1" dirty="0" smtClean="0"/>
              <a:t>澳门博物馆</a:t>
            </a:r>
          </a:p>
          <a:p>
            <a:r>
              <a:rPr lang="zh-CN" altLang="en-US" dirty="0" smtClean="0"/>
              <a:t>澳门博物馆位于大炮台山，</a:t>
            </a:r>
            <a:r>
              <a:rPr lang="en-US" altLang="zh-CN" dirty="0" smtClean="0"/>
              <a:t>1998</a:t>
            </a:r>
            <a:r>
              <a:rPr lang="zh-CN" altLang="en-US" dirty="0" smtClean="0"/>
              <a:t>年开放，是一个综合性博物馆。博物馆共分三层，其中一二两层位于炮台地面之下，第三层位于炮台上。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（二）氹仔岛</a:t>
            </a:r>
          </a:p>
          <a:p>
            <a:r>
              <a:rPr lang="zh-CN" altLang="en-US" dirty="0" smtClean="0"/>
              <a:t>氹仔岛又名龙头湾、潭仔，位于澳门半岛南方约</a:t>
            </a:r>
            <a:r>
              <a:rPr lang="en-US" altLang="zh-CN" dirty="0" smtClean="0"/>
              <a:t>2.5</a:t>
            </a:r>
            <a:r>
              <a:rPr lang="zh-CN" altLang="en-US" dirty="0" smtClean="0"/>
              <a:t>公里处，东西向狭长形，形如一鲸鱼。与澳门之间有两条大桥相连，分别是嘉乐庇总督大桥和友谊大桥。岛上有丰富的文化与旅游资源。著名景点有澳门大学、观音岩、菩堤园、住宅博物馆等。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052736"/>
            <a:ext cx="7443788" cy="4721151"/>
          </a:xfrm>
        </p:spPr>
        <p:txBody>
          <a:bodyPr>
            <a:normAutofit/>
          </a:bodyPr>
          <a:lstStyle/>
          <a:p>
            <a:r>
              <a:rPr lang="zh-CN" altLang="zh-CN" b="1" dirty="0" smtClean="0"/>
              <a:t>1</a:t>
            </a:r>
            <a:r>
              <a:rPr lang="en-US" altLang="zh-CN" b="1" dirty="0" smtClean="0"/>
              <a:t>.</a:t>
            </a:r>
            <a:r>
              <a:rPr lang="zh-CN" altLang="zh-CN" b="1" dirty="0" smtClean="0"/>
              <a:t>龙环葡韵住宅式博物馆</a:t>
            </a:r>
            <a:endParaRPr lang="zh-CN" altLang="zh-CN" dirty="0" smtClean="0"/>
          </a:p>
          <a:p>
            <a:r>
              <a:rPr lang="zh-CN" altLang="zh-CN" dirty="0" smtClean="0"/>
              <a:t>龙环葡韵为澳门八景之一，整个景点位于凼仔岛上，以海边马路的五幢葡萄牙式住宅为主的博物馆，住宅建筑于1921年落成。</a:t>
            </a:r>
            <a:endParaRPr lang="en-US" altLang="zh-CN" dirty="0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菩堤禅院</a:t>
            </a:r>
          </a:p>
          <a:p>
            <a:r>
              <a:rPr lang="zh-CN" altLang="en-US" dirty="0" smtClean="0"/>
              <a:t>菩提禅院又名菩提园，位于氹仔卢廉若马路。建于清光绪年间，是氹仔最大的庙宇，也是澳门地区主要的佛教胜地之一。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196752"/>
            <a:ext cx="7443788" cy="3785047"/>
          </a:xfrm>
        </p:spPr>
        <p:txBody>
          <a:bodyPr/>
          <a:lstStyle/>
          <a:p>
            <a:r>
              <a:rPr lang="zh-CN" altLang="zh-CN" b="1" dirty="0" smtClean="0"/>
              <a:t>（三）路环岛</a:t>
            </a:r>
            <a:endParaRPr lang="zh-CN" altLang="zh-CN" dirty="0" smtClean="0"/>
          </a:p>
          <a:p>
            <a:r>
              <a:rPr lang="zh-CN" altLang="zh-CN" dirty="0" smtClean="0"/>
              <a:t>路环岛自然风光优美，到处鸟语花香，有海滩、步行径、烧烤区等，是旅游者理想的休闲和度假胜地。著名的景点有圣方济各圣堂、妈祖雕像、黑沙海滩、竹湾、谭公庙、七苦圣母小堂等。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3131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124744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（四）路氹城</a:t>
            </a:r>
            <a:endParaRPr lang="zh-CN" altLang="zh-CN" dirty="0" smtClean="0"/>
          </a:p>
          <a:p>
            <a:r>
              <a:rPr lang="zh-CN" altLang="zh-CN" dirty="0" smtClean="0"/>
              <a:t>路氹城位于澳门的两个离岛氹仔与路环之间，这里原为一处海面，由填海而来。路氹城是澳门的新兴发展区域，当中的项目包括澳门科技大学、东亚卫视影城、澳门蛋、路氹金光大道、银河娱乐度假村等，其中以路氹金光大道规模最为庞大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4320480" cy="928019"/>
          </a:xfrm>
        </p:spPr>
        <p:txBody>
          <a:bodyPr>
            <a:normAutofit fontScale="90000"/>
          </a:bodyPr>
          <a:lstStyle/>
          <a:p>
            <a:r>
              <a:rPr lang="zh-CN" altLang="zh-CN" dirty="0" smtClean="0"/>
              <a:t>四、主要旅游线路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1988840"/>
            <a:ext cx="6535638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800" dirty="0" smtClean="0"/>
              <a:t>（一）澳门半岛城区旅游线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（二）氹仔旅游线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（三）路环岛旅游线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solidFill>
                  <a:schemeClr val="tx1"/>
                </a:solidFill>
              </a:rPr>
              <a:t>任务七  宝岛台湾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844824"/>
            <a:ext cx="7443788" cy="3352999"/>
          </a:xfrm>
        </p:spPr>
        <p:txBody>
          <a:bodyPr/>
          <a:lstStyle/>
          <a:p>
            <a:r>
              <a:rPr lang="zh-CN" altLang="zh-CN" sz="2800" b="1" dirty="0" smtClean="0"/>
              <a:t>一、旅游概况</a:t>
            </a:r>
            <a:endParaRPr lang="zh-CN" altLang="zh-CN" sz="2800" dirty="0" smtClean="0"/>
          </a:p>
          <a:p>
            <a:r>
              <a:rPr lang="zh-CN" altLang="zh-CN" dirty="0" smtClean="0"/>
              <a:t>台湾简称台，首府台北，由台湾岛、澎湖列岛、钓鱼岛、赤尾屿等海岛组成，是中国的第一大岛。台湾地形以山地为主，自然资源丰富，素有宝岛之称。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福建是我国工艺美术重镇。那些历史悠久、技艺精湛、品种繁多的工艺美术作品，具有独特的民族风格和浓厚的地方色彩。其中，脱胎漆器、莆田木雕、软木画、德化陶瓷、寿山石雕、厦门漆线雕等都闻名遐迩。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t="5243"/>
          <a:stretch>
            <a:fillRect/>
          </a:stretch>
        </p:blipFill>
        <p:spPr bwMode="auto">
          <a:xfrm>
            <a:off x="1907704" y="-1"/>
            <a:ext cx="5112568" cy="736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3140398" cy="928019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solidFill>
                  <a:schemeClr val="tx1"/>
                </a:solidFill>
              </a:rPr>
              <a:t>二、民俗风情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 smtClean="0"/>
              <a:t>（一）饮食文化</a:t>
            </a:r>
            <a:endParaRPr lang="zh-CN" altLang="zh-CN" dirty="0" smtClean="0"/>
          </a:p>
          <a:p>
            <a:r>
              <a:rPr lang="zh-CN" altLang="zh-CN" dirty="0" smtClean="0"/>
              <a:t>台湾饮食文化由台湾本地高山族饮食文化、闽客饮食文化、宗教信仰的饮食文化等组成，以福建闽南饮食文化为主。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（二）民间艺术</a:t>
            </a:r>
            <a:endParaRPr lang="zh-CN" altLang="zh-CN" dirty="0" smtClean="0"/>
          </a:p>
          <a:p>
            <a:r>
              <a:rPr lang="zh-CN" altLang="zh-CN" dirty="0" smtClean="0"/>
              <a:t>台湾民间艺术丰富无比，保有中国几千年来一脉相承的传统风格，代表性艺术有皮影、陶艺、织布、藤编、传统纸扇、传统灯笼、刺绣、木雕、神像雕刻、传统彩绘、石雕等。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24744"/>
            <a:ext cx="7443788" cy="3352999"/>
          </a:xfrm>
        </p:spPr>
        <p:txBody>
          <a:bodyPr/>
          <a:lstStyle/>
          <a:p>
            <a:r>
              <a:rPr lang="zh-CN" altLang="zh-CN" b="1" dirty="0" smtClean="0"/>
              <a:t>（三）地方特产</a:t>
            </a:r>
            <a:endParaRPr lang="zh-CN" altLang="zh-CN" dirty="0" smtClean="0"/>
          </a:p>
          <a:p>
            <a:r>
              <a:rPr lang="zh-CN" altLang="zh-CN" dirty="0" smtClean="0"/>
              <a:t>台湾茶源自中国福建，至今约有</a:t>
            </a:r>
            <a:r>
              <a:rPr lang="en-US" altLang="zh-CN" dirty="0" smtClean="0"/>
              <a:t>200</a:t>
            </a:r>
            <a:r>
              <a:rPr lang="zh-CN" altLang="zh-CN" dirty="0" smtClean="0"/>
              <a:t>年历史。代表性的名茶主要有绿茶、文山包种茶、东方美人茶、铁观音茶、日月潭红茶、白毫乌龙茶、冻顶乌龙茶、高山茶等。</a:t>
            </a:r>
            <a:r>
              <a:rPr lang="en-US" altLang="zh-CN" dirty="0" smtClean="0"/>
              <a:t> </a:t>
            </a:r>
            <a:r>
              <a:rPr lang="zh-CN" altLang="zh-CN" dirty="0" smtClean="0"/>
              <a:t>其中，最具代表的属阿里山高山茶。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三、主要旅游城市及景区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412776"/>
            <a:ext cx="7848872" cy="4433119"/>
          </a:xfrm>
        </p:spPr>
        <p:txBody>
          <a:bodyPr>
            <a:normAutofit lnSpcReduction="10000"/>
          </a:bodyPr>
          <a:lstStyle/>
          <a:p>
            <a:r>
              <a:rPr lang="zh-CN" altLang="zh-CN" b="1" dirty="0" smtClean="0"/>
              <a:t>（一）台北</a:t>
            </a:r>
            <a:endParaRPr lang="zh-CN" altLang="zh-CN" dirty="0" smtClean="0"/>
          </a:p>
          <a:p>
            <a:r>
              <a:rPr lang="zh-CN" altLang="zh-CN" dirty="0" smtClean="0"/>
              <a:t>台北是台湾省首府，台湾省最大城市，也是台湾省的政治、经济、文化中心。旅游资源丰富，景点众多。</a:t>
            </a:r>
          </a:p>
          <a:p>
            <a:r>
              <a:rPr lang="en-US" altLang="zh-CN" b="1" dirty="0" smtClean="0"/>
              <a:t>1.</a:t>
            </a:r>
            <a:r>
              <a:rPr lang="zh-CN" altLang="zh-CN" b="1" dirty="0" smtClean="0"/>
              <a:t>台北故宫博物院</a:t>
            </a:r>
            <a:endParaRPr lang="zh-CN" altLang="zh-CN" dirty="0" smtClean="0"/>
          </a:p>
          <a:p>
            <a:r>
              <a:rPr lang="zh-CN" altLang="zh-CN" dirty="0" smtClean="0"/>
              <a:t>台北故宫博物院坐落于台北市，建造于</a:t>
            </a:r>
            <a:r>
              <a:rPr lang="en-US" altLang="zh-CN" dirty="0" smtClean="0"/>
              <a:t>1962</a:t>
            </a:r>
            <a:r>
              <a:rPr lang="zh-CN" altLang="zh-CN" dirty="0" smtClean="0"/>
              <a:t>年，</a:t>
            </a:r>
            <a:r>
              <a:rPr lang="en-US" altLang="zh-CN" dirty="0" smtClean="0"/>
              <a:t>1965</a:t>
            </a:r>
            <a:r>
              <a:rPr lang="zh-CN" altLang="zh-CN" dirty="0" smtClean="0"/>
              <a:t>年落成，占地总面积约</a:t>
            </a:r>
            <a:r>
              <a:rPr lang="en-US" altLang="zh-CN" dirty="0" smtClean="0"/>
              <a:t>16</a:t>
            </a:r>
            <a:r>
              <a:rPr lang="zh-CN" altLang="zh-CN" dirty="0" smtClean="0"/>
              <a:t>公顷。为仿造中国传统宫殿式建筑，主体建筑共</a:t>
            </a:r>
            <a:r>
              <a:rPr lang="en-US" altLang="zh-CN" dirty="0" smtClean="0"/>
              <a:t>4</a:t>
            </a:r>
            <a:r>
              <a:rPr lang="zh-CN" altLang="zh-CN" dirty="0" smtClean="0"/>
              <a:t>层，白墙绿瓦，正院呈梅花形。院前广场耸立五间六柱冲天式牌坊，整座建筑庄重典雅，富有民族特色。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4210" name="图片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24109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08721"/>
            <a:ext cx="7604894" cy="1152128"/>
          </a:xfrm>
        </p:spPr>
        <p:txBody>
          <a:bodyPr/>
          <a:lstStyle/>
          <a:p>
            <a:r>
              <a:rPr lang="zh-CN" altLang="zh-CN" dirty="0" smtClean="0"/>
              <a:t>翠玉白菜、东坡肉形石和毛公鼎，它们被称为台北故宫博物院的镇馆之宝。</a:t>
            </a:r>
          </a:p>
          <a:p>
            <a:endParaRPr lang="zh-CN" altLang="en-US" dirty="0"/>
          </a:p>
        </p:txBody>
      </p: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0" y="2492896"/>
            <a:ext cx="3059832" cy="2808312"/>
            <a:chOff x="-900585" y="1412799"/>
            <a:chExt cx="4629150" cy="4629150"/>
          </a:xfrm>
        </p:grpSpPr>
        <p:pic>
          <p:nvPicPr>
            <p:cNvPr id="5" name="Picture 4" descr="34001799007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00585" y="1412799"/>
              <a:ext cx="4629150" cy="462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35720" y="5133703"/>
              <a:ext cx="1823561" cy="654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zh-CN" altLang="en-US" b="1" dirty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rPr>
                <a:t>翠玉白菜</a:t>
              </a:r>
            </a:p>
          </p:txBody>
        </p:sp>
      </p:grpSp>
      <p:grpSp>
        <p:nvGrpSpPr>
          <p:cNvPr id="7" name="组合 9"/>
          <p:cNvGrpSpPr>
            <a:grpSpLocks/>
          </p:cNvGrpSpPr>
          <p:nvPr/>
        </p:nvGrpSpPr>
        <p:grpSpPr bwMode="auto">
          <a:xfrm>
            <a:off x="3059832" y="2492896"/>
            <a:ext cx="3168352" cy="2808312"/>
            <a:chOff x="236922" y="-5434002"/>
            <a:chExt cx="6542088" cy="7002463"/>
          </a:xfrm>
        </p:grpSpPr>
        <p:pic>
          <p:nvPicPr>
            <p:cNvPr id="8" name="Picture 7" descr="4ebe36565c43c3ee1b4be1f04f10add9"/>
            <p:cNvPicPr>
              <a:picLocks noChangeAspect="1" noChangeArrowheads="1"/>
            </p:cNvPicPr>
            <p:nvPr/>
          </p:nvPicPr>
          <p:blipFill>
            <a:blip r:embed="rId3" cstate="print"/>
            <a:srcRect t="4541" b="10141"/>
            <a:stretch>
              <a:fillRect/>
            </a:stretch>
          </p:blipFill>
          <p:spPr bwMode="auto">
            <a:xfrm>
              <a:off x="236922" y="-5434002"/>
              <a:ext cx="6542088" cy="700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91680" y="476672"/>
              <a:ext cx="1716087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</a:rPr>
                <a:t>东坡肉形石</a:t>
              </a:r>
            </a:p>
          </p:txBody>
        </p:sp>
      </p:grpSp>
      <p:pic>
        <p:nvPicPr>
          <p:cNvPr id="10" name="Picture 5" descr="013000000917971243257353917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75651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80728"/>
            <a:ext cx="7831782" cy="5112568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2.101</a:t>
            </a:r>
            <a:r>
              <a:rPr lang="zh-CN" altLang="en-US" b="1" dirty="0" smtClean="0"/>
              <a:t>大楼</a:t>
            </a:r>
          </a:p>
          <a:p>
            <a:r>
              <a:rPr lang="en-US" altLang="zh-CN" dirty="0" smtClean="0"/>
              <a:t>101</a:t>
            </a:r>
            <a:r>
              <a:rPr lang="zh-CN" altLang="en-US" dirty="0" smtClean="0"/>
              <a:t>大楼位于台北市信义区，是世界第五高楼。楼高</a:t>
            </a:r>
            <a:r>
              <a:rPr lang="en-US" altLang="zh-CN" dirty="0" smtClean="0"/>
              <a:t>509.2</a:t>
            </a:r>
            <a:r>
              <a:rPr lang="zh-CN" altLang="en-US" dirty="0" smtClean="0"/>
              <a:t>米，地上楼层共</a:t>
            </a:r>
            <a:r>
              <a:rPr lang="en-US" altLang="zh-CN" dirty="0" smtClean="0"/>
              <a:t>101</a:t>
            </a:r>
            <a:r>
              <a:rPr lang="zh-CN" altLang="en-US" dirty="0" smtClean="0"/>
              <a:t>层，地下</a:t>
            </a:r>
            <a:r>
              <a:rPr lang="en-US" altLang="zh-CN" dirty="0" smtClean="0"/>
              <a:t>5</a:t>
            </a:r>
            <a:r>
              <a:rPr lang="zh-CN" altLang="en-US" dirty="0" smtClean="0"/>
              <a:t>层。</a:t>
            </a:r>
          </a:p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国父纪念馆</a:t>
            </a:r>
          </a:p>
          <a:p>
            <a:r>
              <a:rPr lang="zh-CN" altLang="en-US" dirty="0" smtClean="0"/>
              <a:t>台北国父纪念馆位于台北市仁爱路，为纪念孙中山先生百年诞辰而兴建。于</a:t>
            </a:r>
            <a:r>
              <a:rPr lang="en-US" altLang="zh-CN" dirty="0" smtClean="0"/>
              <a:t>1972</a:t>
            </a:r>
            <a:r>
              <a:rPr lang="zh-CN" altLang="en-US" dirty="0" smtClean="0"/>
              <a:t>年建成，景观为宫殿式建筑，黄色屋顶采用顶起翘角像大鹏展翼的形状。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62" y="451603"/>
            <a:ext cx="7443788" cy="169085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475252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（二）南投</a:t>
            </a:r>
          </a:p>
          <a:p>
            <a:r>
              <a:rPr lang="zh-CN" altLang="en-US" dirty="0" smtClean="0"/>
              <a:t>南投位于台湾岛中部，境内</a:t>
            </a:r>
            <a:r>
              <a:rPr lang="en-US" altLang="zh-CN" dirty="0" smtClean="0"/>
              <a:t>80%</a:t>
            </a:r>
            <a:r>
              <a:rPr lang="zh-CN" altLang="en-US" dirty="0" smtClean="0"/>
              <a:t>以上为山地，自然资源丰富，有玉山公园、溪头、杉林溪和日月潭等。南投境内古迹众多，号称“前山第一城”的竹山，为境内开发最早之地。</a:t>
            </a:r>
          </a:p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日月潭</a:t>
            </a:r>
          </a:p>
          <a:p>
            <a:r>
              <a:rPr lang="zh-CN" altLang="en-US" dirty="0" smtClean="0"/>
              <a:t>日月潭是台湾著名的景点，是台湾唯一的天然湖，由玉山和阿里山之间的断裂盆地积水而成，和“净月潭”一起称为姊妹潭。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5234" name="图片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307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98"/>
</p:tagLst>
</file>

<file path=ppt/theme/theme1.xml><?xml version="1.0" encoding="utf-8"?>
<a:theme xmlns:a="http://schemas.openxmlformats.org/drawingml/2006/main" name="2_Office 主题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088"/>
      </a:accent1>
      <a:accent2>
        <a:srgbClr val="D3A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8538</Words>
  <Application>Microsoft Office PowerPoint</Application>
  <PresentationFormat>全屏显示(4:3)</PresentationFormat>
  <Paragraphs>274</Paragraphs>
  <Slides>102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102</vt:i4>
      </vt:variant>
    </vt:vector>
  </HeadingPairs>
  <TitlesOfParts>
    <vt:vector size="103" baseType="lpstr">
      <vt:lpstr>2_Office 主题</vt:lpstr>
      <vt:lpstr>项目九   华南旅游区 </vt:lpstr>
      <vt:lpstr>幻灯片 2</vt:lpstr>
      <vt:lpstr>任务一   华南旅游区概况</vt:lpstr>
      <vt:lpstr>幻灯片 4</vt:lpstr>
      <vt:lpstr>三、旅游资源特点</vt:lpstr>
      <vt:lpstr>任务二  福建省</vt:lpstr>
      <vt:lpstr>幻灯片 7</vt:lpstr>
      <vt:lpstr>二、民俗风情 </vt:lpstr>
      <vt:lpstr>幻灯片 9</vt:lpstr>
      <vt:lpstr>幻灯片 10</vt:lpstr>
      <vt:lpstr>幻灯片 11</vt:lpstr>
      <vt:lpstr>三、主要旅游城市及景区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四、主要旅游线路</vt:lpstr>
      <vt:lpstr>任务三  广东省</vt:lpstr>
      <vt:lpstr>幻灯片 30</vt:lpstr>
      <vt:lpstr>二、民俗风情</vt:lpstr>
      <vt:lpstr>幻灯片 32</vt:lpstr>
      <vt:lpstr>幻灯片 33</vt:lpstr>
      <vt:lpstr>三、主要旅游城市及景区 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四、主要旅游线路 </vt:lpstr>
      <vt:lpstr>任务四   海南省</vt:lpstr>
      <vt:lpstr>幻灯片 49</vt:lpstr>
      <vt:lpstr>二、民俗风情</vt:lpstr>
      <vt:lpstr>幻灯片 51</vt:lpstr>
      <vt:lpstr>三、主要旅游城市及景区 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四、主要旅游线路 </vt:lpstr>
      <vt:lpstr>任务五  香港特别行政区</vt:lpstr>
      <vt:lpstr>幻灯片 63</vt:lpstr>
      <vt:lpstr>二、民俗风情</vt:lpstr>
      <vt:lpstr>幻灯片 65</vt:lpstr>
      <vt:lpstr>三、主要旅游城市及景区</vt:lpstr>
      <vt:lpstr>幻灯片 67</vt:lpstr>
      <vt:lpstr>幻灯片 68</vt:lpstr>
      <vt:lpstr>幻灯片 69</vt:lpstr>
      <vt:lpstr>幻灯片 70</vt:lpstr>
      <vt:lpstr>幻灯片 71</vt:lpstr>
      <vt:lpstr>幻灯片 72</vt:lpstr>
      <vt:lpstr>四、主要旅游线路  </vt:lpstr>
      <vt:lpstr>任务六  澳门特别行政区</vt:lpstr>
      <vt:lpstr>幻灯片 75</vt:lpstr>
      <vt:lpstr>二、民俗风情</vt:lpstr>
      <vt:lpstr>三、主要旅游城市及景区 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四、主要旅游线路 </vt:lpstr>
      <vt:lpstr>任务七  宝岛台湾</vt:lpstr>
      <vt:lpstr>幻灯片 90</vt:lpstr>
      <vt:lpstr>二、民俗风情</vt:lpstr>
      <vt:lpstr>幻灯片 92</vt:lpstr>
      <vt:lpstr>幻灯片 93</vt:lpstr>
      <vt:lpstr>三、主要旅游城市及景区 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四、主要旅游线路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项目九   华南旅游区 </dc:title>
  <cp:lastModifiedBy>Administrator</cp:lastModifiedBy>
  <cp:revision>30</cp:revision>
  <dcterms:modified xsi:type="dcterms:W3CDTF">2017-09-09T08:07:16Z</dcterms:modified>
</cp:coreProperties>
</file>