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7" r:id="rId2"/>
    <p:sldId id="259" r:id="rId3"/>
    <p:sldId id="265" r:id="rId4"/>
    <p:sldId id="264" r:id="rId5"/>
    <p:sldId id="263" r:id="rId6"/>
    <p:sldId id="262" r:id="rId7"/>
    <p:sldId id="261" r:id="rId8"/>
    <p:sldId id="260" r:id="rId9"/>
    <p:sldId id="311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82" r:id="rId46"/>
    <p:sldId id="283" r:id="rId47"/>
    <p:sldId id="284" r:id="rId48"/>
    <p:sldId id="285" r:id="rId49"/>
    <p:sldId id="286" r:id="rId50"/>
    <p:sldId id="287" r:id="rId51"/>
    <p:sldId id="288" r:id="rId52"/>
    <p:sldId id="281" r:id="rId53"/>
    <p:sldId id="310" r:id="rId5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A85C3-B1EC-45C6-88E9-6F2E69836C50}" type="datetimeFigureOut">
              <a:rPr lang="zh-CN" altLang="en-US" smtClean="0"/>
              <a:pPr/>
              <a:t>2017/9/9 Saturday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30C74-75D7-45E7-9B64-502E391AD3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37287-8E85-4FCA-8839-F9CC602D7E41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4470401"/>
            <a:ext cx="6858000" cy="117642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5669006"/>
            <a:ext cx="6858000" cy="68734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15BB4C91-A4CA-4EBE-8AF8-1DBB3ECEA669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654D154-DEB9-4DCD-801B-B3341D74A27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094874" y="673769"/>
            <a:ext cx="7420476" cy="5430394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1562" y="1588169"/>
            <a:ext cx="7443788" cy="3352999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4C91-A4CA-4EBE-8AF8-1DBB3ECEA669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D154-DEB9-4DCD-801B-B3341D74A27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15BB4C91-A4CA-4EBE-8AF8-1DBB3ECEA669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654D154-DEB9-4DCD-801B-B3341D74A27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924672" y="3162999"/>
            <a:ext cx="5339900" cy="925409"/>
          </a:xfrm>
          <a:prstGeom prst="rect">
            <a:avLst/>
          </a:prstGeom>
          <a:gradFill flip="none" rotWithShape="1">
            <a:gsLst>
              <a:gs pos="5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1950700" y="3203486"/>
            <a:ext cx="5290015" cy="850219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74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31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3600" b="1" dirty="0">
              <a:solidFill>
                <a:srgbClr val="D3A815"/>
              </a:solidFill>
            </a:endParaRPr>
          </a:p>
        </p:txBody>
      </p:sp>
      <p:sp>
        <p:nvSpPr>
          <p:cNvPr id="9" name="任意多边形 8"/>
          <p:cNvSpPr/>
          <p:nvPr/>
        </p:nvSpPr>
        <p:spPr bwMode="auto">
          <a:xfrm>
            <a:off x="1968051" y="3220837"/>
            <a:ext cx="321002" cy="428002"/>
          </a:xfrm>
          <a:custGeom>
            <a:avLst/>
            <a:gdLst>
              <a:gd name="connsiteX0" fmla="*/ 586469 w 5423364"/>
              <a:gd name="connsiteY0" fmla="*/ 3778531 h 5416741"/>
              <a:gd name="connsiteX1" fmla="*/ 586469 w 5423364"/>
              <a:gd name="connsiteY1" fmla="*/ 4093221 h 5416741"/>
              <a:gd name="connsiteX2" fmla="*/ 901159 w 5423364"/>
              <a:gd name="connsiteY2" fmla="*/ 4093221 h 5416741"/>
              <a:gd name="connsiteX3" fmla="*/ 901159 w 5423364"/>
              <a:gd name="connsiteY3" fmla="*/ 3778531 h 5416741"/>
              <a:gd name="connsiteX4" fmla="*/ 941931 w 5423364"/>
              <a:gd name="connsiteY4" fmla="*/ 1734100 h 5416741"/>
              <a:gd name="connsiteX5" fmla="*/ 941931 w 5423364"/>
              <a:gd name="connsiteY5" fmla="*/ 2362054 h 5416741"/>
              <a:gd name="connsiteX6" fmla="*/ 1569884 w 5423364"/>
              <a:gd name="connsiteY6" fmla="*/ 2362054 h 5416741"/>
              <a:gd name="connsiteX7" fmla="*/ 1569884 w 5423364"/>
              <a:gd name="connsiteY7" fmla="*/ 1734100 h 5416741"/>
              <a:gd name="connsiteX8" fmla="*/ 947912 w 5423364"/>
              <a:gd name="connsiteY8" fmla="*/ 945546 h 5416741"/>
              <a:gd name="connsiteX9" fmla="*/ 947912 w 5423364"/>
              <a:gd name="connsiteY9" fmla="*/ 1573498 h 5416741"/>
              <a:gd name="connsiteX10" fmla="*/ 1575865 w 5423364"/>
              <a:gd name="connsiteY10" fmla="*/ 1573498 h 5416741"/>
              <a:gd name="connsiteX11" fmla="*/ 1575865 w 5423364"/>
              <a:gd name="connsiteY11" fmla="*/ 945546 h 5416741"/>
              <a:gd name="connsiteX12" fmla="*/ 1738596 w 5423364"/>
              <a:gd name="connsiteY12" fmla="*/ 945546 h 5416741"/>
              <a:gd name="connsiteX13" fmla="*/ 1738596 w 5423364"/>
              <a:gd name="connsiteY13" fmla="*/ 1573498 h 5416741"/>
              <a:gd name="connsiteX14" fmla="*/ 2366549 w 5423364"/>
              <a:gd name="connsiteY14" fmla="*/ 1573498 h 5416741"/>
              <a:gd name="connsiteX15" fmla="*/ 2366549 w 5423364"/>
              <a:gd name="connsiteY15" fmla="*/ 945546 h 5416741"/>
              <a:gd name="connsiteX16" fmla="*/ 3785154 w 5423364"/>
              <a:gd name="connsiteY16" fmla="*/ 579766 h 5416741"/>
              <a:gd name="connsiteX17" fmla="*/ 3785154 w 5423364"/>
              <a:gd name="connsiteY17" fmla="*/ 894456 h 5416741"/>
              <a:gd name="connsiteX18" fmla="*/ 4099844 w 5423364"/>
              <a:gd name="connsiteY18" fmla="*/ 894456 h 5416741"/>
              <a:gd name="connsiteX19" fmla="*/ 4099844 w 5423364"/>
              <a:gd name="connsiteY19" fmla="*/ 579766 h 5416741"/>
              <a:gd name="connsiteX20" fmla="*/ 156988 w 5423364"/>
              <a:gd name="connsiteY20" fmla="*/ 156989 h 5416741"/>
              <a:gd name="connsiteX21" fmla="*/ 156988 w 5423364"/>
              <a:gd name="connsiteY21" fmla="*/ 784943 h 5416741"/>
              <a:gd name="connsiteX22" fmla="*/ 784942 w 5423364"/>
              <a:gd name="connsiteY22" fmla="*/ 784943 h 5416741"/>
              <a:gd name="connsiteX23" fmla="*/ 784942 w 5423364"/>
              <a:gd name="connsiteY23" fmla="*/ 156989 h 5416741"/>
              <a:gd name="connsiteX24" fmla="*/ 3314221 w 5423364"/>
              <a:gd name="connsiteY24" fmla="*/ 0 h 5416741"/>
              <a:gd name="connsiteX25" fmla="*/ 3471209 w 5423364"/>
              <a:gd name="connsiteY25" fmla="*/ 0 h 5416741"/>
              <a:gd name="connsiteX26" fmla="*/ 3471209 w 5423364"/>
              <a:gd name="connsiteY26" fmla="*/ 1287546 h 5416741"/>
              <a:gd name="connsiteX27" fmla="*/ 4102777 w 5423364"/>
              <a:gd name="connsiteY27" fmla="*/ 1287546 h 5416741"/>
              <a:gd name="connsiteX28" fmla="*/ 4102777 w 5423364"/>
              <a:gd name="connsiteY28" fmla="*/ 1054378 h 5416741"/>
              <a:gd name="connsiteX29" fmla="*/ 3625233 w 5423364"/>
              <a:gd name="connsiteY29" fmla="*/ 1054378 h 5416741"/>
              <a:gd name="connsiteX30" fmla="*/ 3625233 w 5423364"/>
              <a:gd name="connsiteY30" fmla="*/ 419845 h 5416741"/>
              <a:gd name="connsiteX31" fmla="*/ 4259765 w 5423364"/>
              <a:gd name="connsiteY31" fmla="*/ 419845 h 5416741"/>
              <a:gd name="connsiteX32" fmla="*/ 4259765 w 5423364"/>
              <a:gd name="connsiteY32" fmla="*/ 723813 h 5416741"/>
              <a:gd name="connsiteX33" fmla="*/ 4259765 w 5423364"/>
              <a:gd name="connsiteY33" fmla="*/ 897390 h 5416741"/>
              <a:gd name="connsiteX34" fmla="*/ 4474599 w 5423364"/>
              <a:gd name="connsiteY34" fmla="*/ 897390 h 5416741"/>
              <a:gd name="connsiteX35" fmla="*/ 4474599 w 5423364"/>
              <a:gd name="connsiteY35" fmla="*/ 10377 h 5416741"/>
              <a:gd name="connsiteX36" fmla="*/ 4480164 w 5423364"/>
              <a:gd name="connsiteY36" fmla="*/ 10377 h 5416741"/>
              <a:gd name="connsiteX37" fmla="*/ 4480164 w 5423364"/>
              <a:gd name="connsiteY37" fmla="*/ 1 h 5416741"/>
              <a:gd name="connsiteX38" fmla="*/ 5423364 w 5423364"/>
              <a:gd name="connsiteY38" fmla="*/ 1 h 5416741"/>
              <a:gd name="connsiteX39" fmla="*/ 5423364 w 5423364"/>
              <a:gd name="connsiteY39" fmla="*/ 156268 h 5416741"/>
              <a:gd name="connsiteX40" fmla="*/ 4631587 w 5423364"/>
              <a:gd name="connsiteY40" fmla="*/ 156268 h 5416741"/>
              <a:gd name="connsiteX41" fmla="*/ 4631587 w 5423364"/>
              <a:gd name="connsiteY41" fmla="*/ 1054377 h 5416741"/>
              <a:gd name="connsiteX42" fmla="*/ 4474599 w 5423364"/>
              <a:gd name="connsiteY42" fmla="*/ 1054377 h 5416741"/>
              <a:gd name="connsiteX43" fmla="*/ 4474599 w 5423364"/>
              <a:gd name="connsiteY43" fmla="*/ 1053657 h 5416741"/>
              <a:gd name="connsiteX44" fmla="*/ 4259765 w 5423364"/>
              <a:gd name="connsiteY44" fmla="*/ 1053657 h 5416741"/>
              <a:gd name="connsiteX45" fmla="*/ 4259765 w 5423364"/>
              <a:gd name="connsiteY45" fmla="*/ 1054378 h 5416741"/>
              <a:gd name="connsiteX46" fmla="*/ 4259765 w 5423364"/>
              <a:gd name="connsiteY46" fmla="*/ 1287546 h 5416741"/>
              <a:gd name="connsiteX47" fmla="*/ 4259766 w 5423364"/>
              <a:gd name="connsiteY47" fmla="*/ 1287546 h 5416741"/>
              <a:gd name="connsiteX48" fmla="*/ 4259766 w 5423364"/>
              <a:gd name="connsiteY48" fmla="*/ 1443813 h 5416741"/>
              <a:gd name="connsiteX49" fmla="*/ 3323766 w 5423364"/>
              <a:gd name="connsiteY49" fmla="*/ 1443813 h 5416741"/>
              <a:gd name="connsiteX50" fmla="*/ 3323766 w 5423364"/>
              <a:gd name="connsiteY50" fmla="*/ 1440000 h 5416741"/>
              <a:gd name="connsiteX51" fmla="*/ 3314221 w 5423364"/>
              <a:gd name="connsiteY51" fmla="*/ 1440000 h 5416741"/>
              <a:gd name="connsiteX52" fmla="*/ 3314221 w 5423364"/>
              <a:gd name="connsiteY52" fmla="*/ 156989 h 5416741"/>
              <a:gd name="connsiteX53" fmla="*/ 1737874 w 5423364"/>
              <a:gd name="connsiteY53" fmla="*/ 156989 h 5416741"/>
              <a:gd name="connsiteX54" fmla="*/ 1737874 w 5423364"/>
              <a:gd name="connsiteY54" fmla="*/ 788557 h 5416741"/>
              <a:gd name="connsiteX55" fmla="*/ 2523537 w 5423364"/>
              <a:gd name="connsiteY55" fmla="*/ 788557 h 5416741"/>
              <a:gd name="connsiteX56" fmla="*/ 2523537 w 5423364"/>
              <a:gd name="connsiteY56" fmla="*/ 1730486 h 5416741"/>
              <a:gd name="connsiteX57" fmla="*/ 1732853 w 5423364"/>
              <a:gd name="connsiteY57" fmla="*/ 1730486 h 5416741"/>
              <a:gd name="connsiteX58" fmla="*/ 1726872 w 5423364"/>
              <a:gd name="connsiteY58" fmla="*/ 1730486 h 5416741"/>
              <a:gd name="connsiteX59" fmla="*/ 1726872 w 5423364"/>
              <a:gd name="connsiteY59" fmla="*/ 2519042 h 5416741"/>
              <a:gd name="connsiteX60" fmla="*/ 784942 w 5423364"/>
              <a:gd name="connsiteY60" fmla="*/ 2519042 h 5416741"/>
              <a:gd name="connsiteX61" fmla="*/ 784942 w 5423364"/>
              <a:gd name="connsiteY61" fmla="*/ 1734100 h 5416741"/>
              <a:gd name="connsiteX62" fmla="*/ 162970 w 5423364"/>
              <a:gd name="connsiteY62" fmla="*/ 1734100 h 5416741"/>
              <a:gd name="connsiteX63" fmla="*/ 162970 w 5423364"/>
              <a:gd name="connsiteY63" fmla="*/ 3307598 h 5416741"/>
              <a:gd name="connsiteX64" fmla="*/ 1446703 w 5423364"/>
              <a:gd name="connsiteY64" fmla="*/ 3307598 h 5416741"/>
              <a:gd name="connsiteX65" fmla="*/ 1446703 w 5423364"/>
              <a:gd name="connsiteY65" fmla="*/ 3317142 h 5416741"/>
              <a:gd name="connsiteX66" fmla="*/ 1450516 w 5423364"/>
              <a:gd name="connsiteY66" fmla="*/ 3317142 h 5416741"/>
              <a:gd name="connsiteX67" fmla="*/ 1450516 w 5423364"/>
              <a:gd name="connsiteY67" fmla="*/ 4096154 h 5416741"/>
              <a:gd name="connsiteX68" fmla="*/ 1450516 w 5423364"/>
              <a:gd name="connsiteY68" fmla="*/ 4253142 h 5416741"/>
              <a:gd name="connsiteX69" fmla="*/ 1294249 w 5423364"/>
              <a:gd name="connsiteY69" fmla="*/ 4253142 h 5416741"/>
              <a:gd name="connsiteX70" fmla="*/ 1061080 w 5423364"/>
              <a:gd name="connsiteY70" fmla="*/ 4253142 h 5416741"/>
              <a:gd name="connsiteX71" fmla="*/ 1060359 w 5423364"/>
              <a:gd name="connsiteY71" fmla="*/ 4253142 h 5416741"/>
              <a:gd name="connsiteX72" fmla="*/ 1060359 w 5423364"/>
              <a:gd name="connsiteY72" fmla="*/ 4467976 h 5416741"/>
              <a:gd name="connsiteX73" fmla="*/ 1061080 w 5423364"/>
              <a:gd name="connsiteY73" fmla="*/ 4467976 h 5416741"/>
              <a:gd name="connsiteX74" fmla="*/ 1061080 w 5423364"/>
              <a:gd name="connsiteY74" fmla="*/ 4624964 h 5416741"/>
              <a:gd name="connsiteX75" fmla="*/ 162970 w 5423364"/>
              <a:gd name="connsiteY75" fmla="*/ 4624964 h 5416741"/>
              <a:gd name="connsiteX76" fmla="*/ 162970 w 5423364"/>
              <a:gd name="connsiteY76" fmla="*/ 5416741 h 5416741"/>
              <a:gd name="connsiteX77" fmla="*/ 6703 w 5423364"/>
              <a:gd name="connsiteY77" fmla="*/ 5416741 h 5416741"/>
              <a:gd name="connsiteX78" fmla="*/ 6703 w 5423364"/>
              <a:gd name="connsiteY78" fmla="*/ 4473541 h 5416741"/>
              <a:gd name="connsiteX79" fmla="*/ 17080 w 5423364"/>
              <a:gd name="connsiteY79" fmla="*/ 4473541 h 5416741"/>
              <a:gd name="connsiteX80" fmla="*/ 17080 w 5423364"/>
              <a:gd name="connsiteY80" fmla="*/ 4467976 h 5416741"/>
              <a:gd name="connsiteX81" fmla="*/ 904092 w 5423364"/>
              <a:gd name="connsiteY81" fmla="*/ 4467976 h 5416741"/>
              <a:gd name="connsiteX82" fmla="*/ 904092 w 5423364"/>
              <a:gd name="connsiteY82" fmla="*/ 4253142 h 5416741"/>
              <a:gd name="connsiteX83" fmla="*/ 730516 w 5423364"/>
              <a:gd name="connsiteY83" fmla="*/ 4253142 h 5416741"/>
              <a:gd name="connsiteX84" fmla="*/ 426548 w 5423364"/>
              <a:gd name="connsiteY84" fmla="*/ 4253142 h 5416741"/>
              <a:gd name="connsiteX85" fmla="*/ 426548 w 5423364"/>
              <a:gd name="connsiteY85" fmla="*/ 3618610 h 5416741"/>
              <a:gd name="connsiteX86" fmla="*/ 1061080 w 5423364"/>
              <a:gd name="connsiteY86" fmla="*/ 3618610 h 5416741"/>
              <a:gd name="connsiteX87" fmla="*/ 1061080 w 5423364"/>
              <a:gd name="connsiteY87" fmla="*/ 4096154 h 5416741"/>
              <a:gd name="connsiteX88" fmla="*/ 1294249 w 5423364"/>
              <a:gd name="connsiteY88" fmla="*/ 4096154 h 5416741"/>
              <a:gd name="connsiteX89" fmla="*/ 1294249 w 5423364"/>
              <a:gd name="connsiteY89" fmla="*/ 3464586 h 5416741"/>
              <a:gd name="connsiteX90" fmla="*/ 6703 w 5423364"/>
              <a:gd name="connsiteY90" fmla="*/ 3464586 h 5416741"/>
              <a:gd name="connsiteX91" fmla="*/ 6703 w 5423364"/>
              <a:gd name="connsiteY91" fmla="*/ 3449112 h 5416741"/>
              <a:gd name="connsiteX92" fmla="*/ 6703 w 5423364"/>
              <a:gd name="connsiteY92" fmla="*/ 3307598 h 5416741"/>
              <a:gd name="connsiteX93" fmla="*/ 6703 w 5423364"/>
              <a:gd name="connsiteY93" fmla="*/ 1734100 h 5416741"/>
              <a:gd name="connsiteX94" fmla="*/ 5981 w 5423364"/>
              <a:gd name="connsiteY94" fmla="*/ 1734100 h 5416741"/>
              <a:gd name="connsiteX95" fmla="*/ 5981 w 5423364"/>
              <a:gd name="connsiteY95" fmla="*/ 1577112 h 5416741"/>
              <a:gd name="connsiteX96" fmla="*/ 6703 w 5423364"/>
              <a:gd name="connsiteY96" fmla="*/ 1577112 h 5416741"/>
              <a:gd name="connsiteX97" fmla="*/ 162970 w 5423364"/>
              <a:gd name="connsiteY97" fmla="*/ 1577112 h 5416741"/>
              <a:gd name="connsiteX98" fmla="*/ 784942 w 5423364"/>
              <a:gd name="connsiteY98" fmla="*/ 1577112 h 5416741"/>
              <a:gd name="connsiteX99" fmla="*/ 790923 w 5423364"/>
              <a:gd name="connsiteY99" fmla="*/ 1577112 h 5416741"/>
              <a:gd name="connsiteX100" fmla="*/ 790923 w 5423364"/>
              <a:gd name="connsiteY100" fmla="*/ 941931 h 5416741"/>
              <a:gd name="connsiteX101" fmla="*/ 0 w 5423364"/>
              <a:gd name="connsiteY101" fmla="*/ 941931 h 5416741"/>
              <a:gd name="connsiteX102" fmla="*/ 0 w 5423364"/>
              <a:gd name="connsiteY102" fmla="*/ 1 h 5416741"/>
              <a:gd name="connsiteX103" fmla="*/ 941930 w 5423364"/>
              <a:gd name="connsiteY103" fmla="*/ 1 h 5416741"/>
              <a:gd name="connsiteX104" fmla="*/ 941930 w 5423364"/>
              <a:gd name="connsiteY104" fmla="*/ 788557 h 5416741"/>
              <a:gd name="connsiteX105" fmla="*/ 1581607 w 5423364"/>
              <a:gd name="connsiteY105" fmla="*/ 788557 h 5416741"/>
              <a:gd name="connsiteX106" fmla="*/ 1581607 w 5423364"/>
              <a:gd name="connsiteY106" fmla="*/ 156989 h 5416741"/>
              <a:gd name="connsiteX107" fmla="*/ 1581607 w 5423364"/>
              <a:gd name="connsiteY107" fmla="*/ 1 h 5416741"/>
              <a:gd name="connsiteX108" fmla="*/ 1581607 w 5423364"/>
              <a:gd name="connsiteY108" fmla="*/ 1 h 5416741"/>
              <a:gd name="connsiteX109" fmla="*/ 1737874 w 5423364"/>
              <a:gd name="connsiteY109" fmla="*/ 1 h 5416741"/>
              <a:gd name="connsiteX110" fmla="*/ 1737874 w 5423364"/>
              <a:gd name="connsiteY110" fmla="*/ 1 h 5416741"/>
              <a:gd name="connsiteX111" fmla="*/ 3314221 w 5423364"/>
              <a:gd name="connsiteY111" fmla="*/ 1 h 541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423364" h="5416741">
                <a:moveTo>
                  <a:pt x="586469" y="3778531"/>
                </a:moveTo>
                <a:lnTo>
                  <a:pt x="586469" y="4093221"/>
                </a:lnTo>
                <a:lnTo>
                  <a:pt x="901159" y="4093221"/>
                </a:lnTo>
                <a:lnTo>
                  <a:pt x="901159" y="3778531"/>
                </a:lnTo>
                <a:close/>
                <a:moveTo>
                  <a:pt x="941931" y="1734100"/>
                </a:moveTo>
                <a:lnTo>
                  <a:pt x="941931" y="2362054"/>
                </a:lnTo>
                <a:lnTo>
                  <a:pt x="1569884" y="2362054"/>
                </a:lnTo>
                <a:lnTo>
                  <a:pt x="1569884" y="1734100"/>
                </a:lnTo>
                <a:close/>
                <a:moveTo>
                  <a:pt x="947912" y="945546"/>
                </a:moveTo>
                <a:lnTo>
                  <a:pt x="947912" y="1573498"/>
                </a:lnTo>
                <a:lnTo>
                  <a:pt x="1575865" y="1573498"/>
                </a:lnTo>
                <a:lnTo>
                  <a:pt x="1575865" y="945546"/>
                </a:lnTo>
                <a:close/>
                <a:moveTo>
                  <a:pt x="1738596" y="945546"/>
                </a:moveTo>
                <a:lnTo>
                  <a:pt x="1738596" y="1573498"/>
                </a:lnTo>
                <a:lnTo>
                  <a:pt x="2366549" y="1573498"/>
                </a:lnTo>
                <a:lnTo>
                  <a:pt x="2366549" y="945546"/>
                </a:lnTo>
                <a:close/>
                <a:moveTo>
                  <a:pt x="3785154" y="579766"/>
                </a:moveTo>
                <a:lnTo>
                  <a:pt x="3785154" y="894456"/>
                </a:lnTo>
                <a:lnTo>
                  <a:pt x="4099844" y="894456"/>
                </a:lnTo>
                <a:lnTo>
                  <a:pt x="4099844" y="579766"/>
                </a:lnTo>
                <a:close/>
                <a:moveTo>
                  <a:pt x="156988" y="156989"/>
                </a:moveTo>
                <a:lnTo>
                  <a:pt x="156988" y="784943"/>
                </a:lnTo>
                <a:lnTo>
                  <a:pt x="784942" y="784943"/>
                </a:lnTo>
                <a:lnTo>
                  <a:pt x="784942" y="156989"/>
                </a:lnTo>
                <a:close/>
                <a:moveTo>
                  <a:pt x="3314221" y="0"/>
                </a:moveTo>
                <a:lnTo>
                  <a:pt x="3471209" y="0"/>
                </a:lnTo>
                <a:lnTo>
                  <a:pt x="3471209" y="1287546"/>
                </a:lnTo>
                <a:lnTo>
                  <a:pt x="4102777" y="1287546"/>
                </a:lnTo>
                <a:lnTo>
                  <a:pt x="4102777" y="1054378"/>
                </a:lnTo>
                <a:lnTo>
                  <a:pt x="3625233" y="1054378"/>
                </a:lnTo>
                <a:lnTo>
                  <a:pt x="3625233" y="419845"/>
                </a:lnTo>
                <a:lnTo>
                  <a:pt x="4259765" y="419845"/>
                </a:lnTo>
                <a:lnTo>
                  <a:pt x="4259765" y="723813"/>
                </a:lnTo>
                <a:lnTo>
                  <a:pt x="4259765" y="897390"/>
                </a:lnTo>
                <a:lnTo>
                  <a:pt x="4474599" y="897390"/>
                </a:lnTo>
                <a:lnTo>
                  <a:pt x="4474599" y="10377"/>
                </a:lnTo>
                <a:lnTo>
                  <a:pt x="4480164" y="10377"/>
                </a:lnTo>
                <a:lnTo>
                  <a:pt x="4480164" y="1"/>
                </a:lnTo>
                <a:lnTo>
                  <a:pt x="5423364" y="1"/>
                </a:lnTo>
                <a:lnTo>
                  <a:pt x="5423364" y="156268"/>
                </a:lnTo>
                <a:lnTo>
                  <a:pt x="4631587" y="156268"/>
                </a:lnTo>
                <a:lnTo>
                  <a:pt x="4631587" y="1054377"/>
                </a:lnTo>
                <a:lnTo>
                  <a:pt x="4474599" y="1054377"/>
                </a:lnTo>
                <a:lnTo>
                  <a:pt x="4474599" y="1053657"/>
                </a:lnTo>
                <a:lnTo>
                  <a:pt x="4259765" y="1053657"/>
                </a:lnTo>
                <a:lnTo>
                  <a:pt x="4259765" y="1054378"/>
                </a:lnTo>
                <a:lnTo>
                  <a:pt x="4259765" y="1287546"/>
                </a:lnTo>
                <a:lnTo>
                  <a:pt x="4259766" y="1287546"/>
                </a:lnTo>
                <a:lnTo>
                  <a:pt x="4259766" y="1443813"/>
                </a:lnTo>
                <a:lnTo>
                  <a:pt x="3323766" y="1443813"/>
                </a:lnTo>
                <a:lnTo>
                  <a:pt x="3323766" y="1440000"/>
                </a:lnTo>
                <a:lnTo>
                  <a:pt x="3314221" y="1440000"/>
                </a:lnTo>
                <a:lnTo>
                  <a:pt x="3314221" y="156989"/>
                </a:lnTo>
                <a:lnTo>
                  <a:pt x="1737874" y="156989"/>
                </a:lnTo>
                <a:lnTo>
                  <a:pt x="1737874" y="788557"/>
                </a:lnTo>
                <a:lnTo>
                  <a:pt x="2523537" y="788557"/>
                </a:lnTo>
                <a:lnTo>
                  <a:pt x="2523537" y="1730486"/>
                </a:lnTo>
                <a:lnTo>
                  <a:pt x="1732853" y="1730486"/>
                </a:lnTo>
                <a:lnTo>
                  <a:pt x="1726872" y="1730486"/>
                </a:lnTo>
                <a:lnTo>
                  <a:pt x="1726872" y="2519042"/>
                </a:lnTo>
                <a:lnTo>
                  <a:pt x="784942" y="2519042"/>
                </a:lnTo>
                <a:lnTo>
                  <a:pt x="784942" y="1734100"/>
                </a:lnTo>
                <a:lnTo>
                  <a:pt x="162970" y="1734100"/>
                </a:lnTo>
                <a:lnTo>
                  <a:pt x="162970" y="3307598"/>
                </a:lnTo>
                <a:lnTo>
                  <a:pt x="1446703" y="3307598"/>
                </a:lnTo>
                <a:lnTo>
                  <a:pt x="1446703" y="3317142"/>
                </a:lnTo>
                <a:lnTo>
                  <a:pt x="1450516" y="3317142"/>
                </a:lnTo>
                <a:lnTo>
                  <a:pt x="1450516" y="4096154"/>
                </a:lnTo>
                <a:lnTo>
                  <a:pt x="1450516" y="4253142"/>
                </a:lnTo>
                <a:lnTo>
                  <a:pt x="1294249" y="4253142"/>
                </a:lnTo>
                <a:lnTo>
                  <a:pt x="1061080" y="4253142"/>
                </a:lnTo>
                <a:lnTo>
                  <a:pt x="1060359" y="4253142"/>
                </a:lnTo>
                <a:lnTo>
                  <a:pt x="1060359" y="4467976"/>
                </a:lnTo>
                <a:lnTo>
                  <a:pt x="1061080" y="4467976"/>
                </a:lnTo>
                <a:lnTo>
                  <a:pt x="1061080" y="4624964"/>
                </a:lnTo>
                <a:lnTo>
                  <a:pt x="162970" y="4624964"/>
                </a:lnTo>
                <a:lnTo>
                  <a:pt x="162970" y="5416741"/>
                </a:lnTo>
                <a:lnTo>
                  <a:pt x="6703" y="5416741"/>
                </a:lnTo>
                <a:lnTo>
                  <a:pt x="6703" y="4473541"/>
                </a:lnTo>
                <a:lnTo>
                  <a:pt x="17080" y="4473541"/>
                </a:lnTo>
                <a:lnTo>
                  <a:pt x="17080" y="4467976"/>
                </a:lnTo>
                <a:lnTo>
                  <a:pt x="904092" y="4467976"/>
                </a:lnTo>
                <a:lnTo>
                  <a:pt x="904092" y="4253142"/>
                </a:lnTo>
                <a:lnTo>
                  <a:pt x="730516" y="4253142"/>
                </a:lnTo>
                <a:lnTo>
                  <a:pt x="426548" y="4253142"/>
                </a:lnTo>
                <a:lnTo>
                  <a:pt x="426548" y="3618610"/>
                </a:lnTo>
                <a:lnTo>
                  <a:pt x="1061080" y="3618610"/>
                </a:lnTo>
                <a:lnTo>
                  <a:pt x="1061080" y="4096154"/>
                </a:lnTo>
                <a:lnTo>
                  <a:pt x="1294249" y="4096154"/>
                </a:lnTo>
                <a:lnTo>
                  <a:pt x="1294249" y="3464586"/>
                </a:lnTo>
                <a:lnTo>
                  <a:pt x="6703" y="3464586"/>
                </a:lnTo>
                <a:lnTo>
                  <a:pt x="6703" y="3449112"/>
                </a:lnTo>
                <a:lnTo>
                  <a:pt x="6703" y="3307598"/>
                </a:lnTo>
                <a:lnTo>
                  <a:pt x="6703" y="1734100"/>
                </a:lnTo>
                <a:lnTo>
                  <a:pt x="5981" y="1734100"/>
                </a:lnTo>
                <a:lnTo>
                  <a:pt x="5981" y="1577112"/>
                </a:lnTo>
                <a:lnTo>
                  <a:pt x="6703" y="1577112"/>
                </a:lnTo>
                <a:lnTo>
                  <a:pt x="162970" y="1577112"/>
                </a:lnTo>
                <a:lnTo>
                  <a:pt x="784942" y="1577112"/>
                </a:lnTo>
                <a:lnTo>
                  <a:pt x="790923" y="1577112"/>
                </a:lnTo>
                <a:lnTo>
                  <a:pt x="790923" y="941931"/>
                </a:lnTo>
                <a:lnTo>
                  <a:pt x="0" y="941931"/>
                </a:lnTo>
                <a:lnTo>
                  <a:pt x="0" y="1"/>
                </a:lnTo>
                <a:lnTo>
                  <a:pt x="941930" y="1"/>
                </a:lnTo>
                <a:lnTo>
                  <a:pt x="941930" y="788557"/>
                </a:lnTo>
                <a:lnTo>
                  <a:pt x="1581607" y="788557"/>
                </a:lnTo>
                <a:lnTo>
                  <a:pt x="1581607" y="156989"/>
                </a:lnTo>
                <a:lnTo>
                  <a:pt x="1581607" y="1"/>
                </a:lnTo>
                <a:lnTo>
                  <a:pt x="1581607" y="1"/>
                </a:lnTo>
                <a:lnTo>
                  <a:pt x="1737874" y="1"/>
                </a:lnTo>
                <a:lnTo>
                  <a:pt x="1737874" y="1"/>
                </a:lnTo>
                <a:lnTo>
                  <a:pt x="3314221" y="1"/>
                </a:lnTo>
                <a:close/>
              </a:path>
            </a:pathLst>
          </a:custGeom>
          <a:gradFill>
            <a:gsLst>
              <a:gs pos="5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10" name="任意多边形 9"/>
          <p:cNvSpPr/>
          <p:nvPr/>
        </p:nvSpPr>
        <p:spPr bwMode="auto">
          <a:xfrm rot="10800000">
            <a:off x="6887179" y="3573651"/>
            <a:ext cx="336185" cy="445353"/>
          </a:xfrm>
          <a:custGeom>
            <a:avLst/>
            <a:gdLst>
              <a:gd name="connsiteX0" fmla="*/ 586469 w 5423364"/>
              <a:gd name="connsiteY0" fmla="*/ 3778531 h 5416741"/>
              <a:gd name="connsiteX1" fmla="*/ 586469 w 5423364"/>
              <a:gd name="connsiteY1" fmla="*/ 4093221 h 5416741"/>
              <a:gd name="connsiteX2" fmla="*/ 901159 w 5423364"/>
              <a:gd name="connsiteY2" fmla="*/ 4093221 h 5416741"/>
              <a:gd name="connsiteX3" fmla="*/ 901159 w 5423364"/>
              <a:gd name="connsiteY3" fmla="*/ 3778531 h 5416741"/>
              <a:gd name="connsiteX4" fmla="*/ 941931 w 5423364"/>
              <a:gd name="connsiteY4" fmla="*/ 1734100 h 5416741"/>
              <a:gd name="connsiteX5" fmla="*/ 941931 w 5423364"/>
              <a:gd name="connsiteY5" fmla="*/ 2362054 h 5416741"/>
              <a:gd name="connsiteX6" fmla="*/ 1569884 w 5423364"/>
              <a:gd name="connsiteY6" fmla="*/ 2362054 h 5416741"/>
              <a:gd name="connsiteX7" fmla="*/ 1569884 w 5423364"/>
              <a:gd name="connsiteY7" fmla="*/ 1734100 h 5416741"/>
              <a:gd name="connsiteX8" fmla="*/ 947912 w 5423364"/>
              <a:gd name="connsiteY8" fmla="*/ 945546 h 5416741"/>
              <a:gd name="connsiteX9" fmla="*/ 947912 w 5423364"/>
              <a:gd name="connsiteY9" fmla="*/ 1573498 h 5416741"/>
              <a:gd name="connsiteX10" fmla="*/ 1575865 w 5423364"/>
              <a:gd name="connsiteY10" fmla="*/ 1573498 h 5416741"/>
              <a:gd name="connsiteX11" fmla="*/ 1575865 w 5423364"/>
              <a:gd name="connsiteY11" fmla="*/ 945546 h 5416741"/>
              <a:gd name="connsiteX12" fmla="*/ 1738596 w 5423364"/>
              <a:gd name="connsiteY12" fmla="*/ 945546 h 5416741"/>
              <a:gd name="connsiteX13" fmla="*/ 1738596 w 5423364"/>
              <a:gd name="connsiteY13" fmla="*/ 1573498 h 5416741"/>
              <a:gd name="connsiteX14" fmla="*/ 2366549 w 5423364"/>
              <a:gd name="connsiteY14" fmla="*/ 1573498 h 5416741"/>
              <a:gd name="connsiteX15" fmla="*/ 2366549 w 5423364"/>
              <a:gd name="connsiteY15" fmla="*/ 945546 h 5416741"/>
              <a:gd name="connsiteX16" fmla="*/ 3785154 w 5423364"/>
              <a:gd name="connsiteY16" fmla="*/ 579766 h 5416741"/>
              <a:gd name="connsiteX17" fmla="*/ 3785154 w 5423364"/>
              <a:gd name="connsiteY17" fmla="*/ 894456 h 5416741"/>
              <a:gd name="connsiteX18" fmla="*/ 4099844 w 5423364"/>
              <a:gd name="connsiteY18" fmla="*/ 894456 h 5416741"/>
              <a:gd name="connsiteX19" fmla="*/ 4099844 w 5423364"/>
              <a:gd name="connsiteY19" fmla="*/ 579766 h 5416741"/>
              <a:gd name="connsiteX20" fmla="*/ 156988 w 5423364"/>
              <a:gd name="connsiteY20" fmla="*/ 156989 h 5416741"/>
              <a:gd name="connsiteX21" fmla="*/ 156988 w 5423364"/>
              <a:gd name="connsiteY21" fmla="*/ 784943 h 5416741"/>
              <a:gd name="connsiteX22" fmla="*/ 784942 w 5423364"/>
              <a:gd name="connsiteY22" fmla="*/ 784943 h 5416741"/>
              <a:gd name="connsiteX23" fmla="*/ 784942 w 5423364"/>
              <a:gd name="connsiteY23" fmla="*/ 156989 h 5416741"/>
              <a:gd name="connsiteX24" fmla="*/ 3314221 w 5423364"/>
              <a:gd name="connsiteY24" fmla="*/ 0 h 5416741"/>
              <a:gd name="connsiteX25" fmla="*/ 3471209 w 5423364"/>
              <a:gd name="connsiteY25" fmla="*/ 0 h 5416741"/>
              <a:gd name="connsiteX26" fmla="*/ 3471209 w 5423364"/>
              <a:gd name="connsiteY26" fmla="*/ 1287546 h 5416741"/>
              <a:gd name="connsiteX27" fmla="*/ 4102777 w 5423364"/>
              <a:gd name="connsiteY27" fmla="*/ 1287546 h 5416741"/>
              <a:gd name="connsiteX28" fmla="*/ 4102777 w 5423364"/>
              <a:gd name="connsiteY28" fmla="*/ 1054378 h 5416741"/>
              <a:gd name="connsiteX29" fmla="*/ 3625233 w 5423364"/>
              <a:gd name="connsiteY29" fmla="*/ 1054378 h 5416741"/>
              <a:gd name="connsiteX30" fmla="*/ 3625233 w 5423364"/>
              <a:gd name="connsiteY30" fmla="*/ 419845 h 5416741"/>
              <a:gd name="connsiteX31" fmla="*/ 4259765 w 5423364"/>
              <a:gd name="connsiteY31" fmla="*/ 419845 h 5416741"/>
              <a:gd name="connsiteX32" fmla="*/ 4259765 w 5423364"/>
              <a:gd name="connsiteY32" fmla="*/ 723813 h 5416741"/>
              <a:gd name="connsiteX33" fmla="*/ 4259765 w 5423364"/>
              <a:gd name="connsiteY33" fmla="*/ 897390 h 5416741"/>
              <a:gd name="connsiteX34" fmla="*/ 4474599 w 5423364"/>
              <a:gd name="connsiteY34" fmla="*/ 897390 h 5416741"/>
              <a:gd name="connsiteX35" fmla="*/ 4474599 w 5423364"/>
              <a:gd name="connsiteY35" fmla="*/ 10377 h 5416741"/>
              <a:gd name="connsiteX36" fmla="*/ 4480164 w 5423364"/>
              <a:gd name="connsiteY36" fmla="*/ 10377 h 5416741"/>
              <a:gd name="connsiteX37" fmla="*/ 4480164 w 5423364"/>
              <a:gd name="connsiteY37" fmla="*/ 1 h 5416741"/>
              <a:gd name="connsiteX38" fmla="*/ 5423364 w 5423364"/>
              <a:gd name="connsiteY38" fmla="*/ 1 h 5416741"/>
              <a:gd name="connsiteX39" fmla="*/ 5423364 w 5423364"/>
              <a:gd name="connsiteY39" fmla="*/ 156268 h 5416741"/>
              <a:gd name="connsiteX40" fmla="*/ 4631587 w 5423364"/>
              <a:gd name="connsiteY40" fmla="*/ 156268 h 5416741"/>
              <a:gd name="connsiteX41" fmla="*/ 4631587 w 5423364"/>
              <a:gd name="connsiteY41" fmla="*/ 1054377 h 5416741"/>
              <a:gd name="connsiteX42" fmla="*/ 4474599 w 5423364"/>
              <a:gd name="connsiteY42" fmla="*/ 1054377 h 5416741"/>
              <a:gd name="connsiteX43" fmla="*/ 4474599 w 5423364"/>
              <a:gd name="connsiteY43" fmla="*/ 1053657 h 5416741"/>
              <a:gd name="connsiteX44" fmla="*/ 4259765 w 5423364"/>
              <a:gd name="connsiteY44" fmla="*/ 1053657 h 5416741"/>
              <a:gd name="connsiteX45" fmla="*/ 4259765 w 5423364"/>
              <a:gd name="connsiteY45" fmla="*/ 1054378 h 5416741"/>
              <a:gd name="connsiteX46" fmla="*/ 4259765 w 5423364"/>
              <a:gd name="connsiteY46" fmla="*/ 1287546 h 5416741"/>
              <a:gd name="connsiteX47" fmla="*/ 4259766 w 5423364"/>
              <a:gd name="connsiteY47" fmla="*/ 1287546 h 5416741"/>
              <a:gd name="connsiteX48" fmla="*/ 4259766 w 5423364"/>
              <a:gd name="connsiteY48" fmla="*/ 1443813 h 5416741"/>
              <a:gd name="connsiteX49" fmla="*/ 3323766 w 5423364"/>
              <a:gd name="connsiteY49" fmla="*/ 1443813 h 5416741"/>
              <a:gd name="connsiteX50" fmla="*/ 3323766 w 5423364"/>
              <a:gd name="connsiteY50" fmla="*/ 1440000 h 5416741"/>
              <a:gd name="connsiteX51" fmla="*/ 3314221 w 5423364"/>
              <a:gd name="connsiteY51" fmla="*/ 1440000 h 5416741"/>
              <a:gd name="connsiteX52" fmla="*/ 3314221 w 5423364"/>
              <a:gd name="connsiteY52" fmla="*/ 156989 h 5416741"/>
              <a:gd name="connsiteX53" fmla="*/ 1737874 w 5423364"/>
              <a:gd name="connsiteY53" fmla="*/ 156989 h 5416741"/>
              <a:gd name="connsiteX54" fmla="*/ 1737874 w 5423364"/>
              <a:gd name="connsiteY54" fmla="*/ 788557 h 5416741"/>
              <a:gd name="connsiteX55" fmla="*/ 2523537 w 5423364"/>
              <a:gd name="connsiteY55" fmla="*/ 788557 h 5416741"/>
              <a:gd name="connsiteX56" fmla="*/ 2523537 w 5423364"/>
              <a:gd name="connsiteY56" fmla="*/ 1730486 h 5416741"/>
              <a:gd name="connsiteX57" fmla="*/ 1732853 w 5423364"/>
              <a:gd name="connsiteY57" fmla="*/ 1730486 h 5416741"/>
              <a:gd name="connsiteX58" fmla="*/ 1726872 w 5423364"/>
              <a:gd name="connsiteY58" fmla="*/ 1730486 h 5416741"/>
              <a:gd name="connsiteX59" fmla="*/ 1726872 w 5423364"/>
              <a:gd name="connsiteY59" fmla="*/ 2519042 h 5416741"/>
              <a:gd name="connsiteX60" fmla="*/ 784942 w 5423364"/>
              <a:gd name="connsiteY60" fmla="*/ 2519042 h 5416741"/>
              <a:gd name="connsiteX61" fmla="*/ 784942 w 5423364"/>
              <a:gd name="connsiteY61" fmla="*/ 1734100 h 5416741"/>
              <a:gd name="connsiteX62" fmla="*/ 162970 w 5423364"/>
              <a:gd name="connsiteY62" fmla="*/ 1734100 h 5416741"/>
              <a:gd name="connsiteX63" fmla="*/ 162970 w 5423364"/>
              <a:gd name="connsiteY63" fmla="*/ 3307598 h 5416741"/>
              <a:gd name="connsiteX64" fmla="*/ 1446703 w 5423364"/>
              <a:gd name="connsiteY64" fmla="*/ 3307598 h 5416741"/>
              <a:gd name="connsiteX65" fmla="*/ 1446703 w 5423364"/>
              <a:gd name="connsiteY65" fmla="*/ 3317142 h 5416741"/>
              <a:gd name="connsiteX66" fmla="*/ 1450516 w 5423364"/>
              <a:gd name="connsiteY66" fmla="*/ 3317142 h 5416741"/>
              <a:gd name="connsiteX67" fmla="*/ 1450516 w 5423364"/>
              <a:gd name="connsiteY67" fmla="*/ 4096154 h 5416741"/>
              <a:gd name="connsiteX68" fmla="*/ 1450516 w 5423364"/>
              <a:gd name="connsiteY68" fmla="*/ 4253142 h 5416741"/>
              <a:gd name="connsiteX69" fmla="*/ 1294249 w 5423364"/>
              <a:gd name="connsiteY69" fmla="*/ 4253142 h 5416741"/>
              <a:gd name="connsiteX70" fmla="*/ 1061080 w 5423364"/>
              <a:gd name="connsiteY70" fmla="*/ 4253142 h 5416741"/>
              <a:gd name="connsiteX71" fmla="*/ 1060359 w 5423364"/>
              <a:gd name="connsiteY71" fmla="*/ 4253142 h 5416741"/>
              <a:gd name="connsiteX72" fmla="*/ 1060359 w 5423364"/>
              <a:gd name="connsiteY72" fmla="*/ 4467976 h 5416741"/>
              <a:gd name="connsiteX73" fmla="*/ 1061080 w 5423364"/>
              <a:gd name="connsiteY73" fmla="*/ 4467976 h 5416741"/>
              <a:gd name="connsiteX74" fmla="*/ 1061080 w 5423364"/>
              <a:gd name="connsiteY74" fmla="*/ 4624964 h 5416741"/>
              <a:gd name="connsiteX75" fmla="*/ 162970 w 5423364"/>
              <a:gd name="connsiteY75" fmla="*/ 4624964 h 5416741"/>
              <a:gd name="connsiteX76" fmla="*/ 162970 w 5423364"/>
              <a:gd name="connsiteY76" fmla="*/ 5416741 h 5416741"/>
              <a:gd name="connsiteX77" fmla="*/ 6703 w 5423364"/>
              <a:gd name="connsiteY77" fmla="*/ 5416741 h 5416741"/>
              <a:gd name="connsiteX78" fmla="*/ 6703 w 5423364"/>
              <a:gd name="connsiteY78" fmla="*/ 4473541 h 5416741"/>
              <a:gd name="connsiteX79" fmla="*/ 17080 w 5423364"/>
              <a:gd name="connsiteY79" fmla="*/ 4473541 h 5416741"/>
              <a:gd name="connsiteX80" fmla="*/ 17080 w 5423364"/>
              <a:gd name="connsiteY80" fmla="*/ 4467976 h 5416741"/>
              <a:gd name="connsiteX81" fmla="*/ 904092 w 5423364"/>
              <a:gd name="connsiteY81" fmla="*/ 4467976 h 5416741"/>
              <a:gd name="connsiteX82" fmla="*/ 904092 w 5423364"/>
              <a:gd name="connsiteY82" fmla="*/ 4253142 h 5416741"/>
              <a:gd name="connsiteX83" fmla="*/ 730516 w 5423364"/>
              <a:gd name="connsiteY83" fmla="*/ 4253142 h 5416741"/>
              <a:gd name="connsiteX84" fmla="*/ 426548 w 5423364"/>
              <a:gd name="connsiteY84" fmla="*/ 4253142 h 5416741"/>
              <a:gd name="connsiteX85" fmla="*/ 426548 w 5423364"/>
              <a:gd name="connsiteY85" fmla="*/ 3618610 h 5416741"/>
              <a:gd name="connsiteX86" fmla="*/ 1061080 w 5423364"/>
              <a:gd name="connsiteY86" fmla="*/ 3618610 h 5416741"/>
              <a:gd name="connsiteX87" fmla="*/ 1061080 w 5423364"/>
              <a:gd name="connsiteY87" fmla="*/ 4096154 h 5416741"/>
              <a:gd name="connsiteX88" fmla="*/ 1294249 w 5423364"/>
              <a:gd name="connsiteY88" fmla="*/ 4096154 h 5416741"/>
              <a:gd name="connsiteX89" fmla="*/ 1294249 w 5423364"/>
              <a:gd name="connsiteY89" fmla="*/ 3464586 h 5416741"/>
              <a:gd name="connsiteX90" fmla="*/ 6703 w 5423364"/>
              <a:gd name="connsiteY90" fmla="*/ 3464586 h 5416741"/>
              <a:gd name="connsiteX91" fmla="*/ 6703 w 5423364"/>
              <a:gd name="connsiteY91" fmla="*/ 3449112 h 5416741"/>
              <a:gd name="connsiteX92" fmla="*/ 6703 w 5423364"/>
              <a:gd name="connsiteY92" fmla="*/ 3307598 h 5416741"/>
              <a:gd name="connsiteX93" fmla="*/ 6703 w 5423364"/>
              <a:gd name="connsiteY93" fmla="*/ 1734100 h 5416741"/>
              <a:gd name="connsiteX94" fmla="*/ 5981 w 5423364"/>
              <a:gd name="connsiteY94" fmla="*/ 1734100 h 5416741"/>
              <a:gd name="connsiteX95" fmla="*/ 5981 w 5423364"/>
              <a:gd name="connsiteY95" fmla="*/ 1577112 h 5416741"/>
              <a:gd name="connsiteX96" fmla="*/ 6703 w 5423364"/>
              <a:gd name="connsiteY96" fmla="*/ 1577112 h 5416741"/>
              <a:gd name="connsiteX97" fmla="*/ 162970 w 5423364"/>
              <a:gd name="connsiteY97" fmla="*/ 1577112 h 5416741"/>
              <a:gd name="connsiteX98" fmla="*/ 784942 w 5423364"/>
              <a:gd name="connsiteY98" fmla="*/ 1577112 h 5416741"/>
              <a:gd name="connsiteX99" fmla="*/ 790923 w 5423364"/>
              <a:gd name="connsiteY99" fmla="*/ 1577112 h 5416741"/>
              <a:gd name="connsiteX100" fmla="*/ 790923 w 5423364"/>
              <a:gd name="connsiteY100" fmla="*/ 941931 h 5416741"/>
              <a:gd name="connsiteX101" fmla="*/ 0 w 5423364"/>
              <a:gd name="connsiteY101" fmla="*/ 941931 h 5416741"/>
              <a:gd name="connsiteX102" fmla="*/ 0 w 5423364"/>
              <a:gd name="connsiteY102" fmla="*/ 1 h 5416741"/>
              <a:gd name="connsiteX103" fmla="*/ 941930 w 5423364"/>
              <a:gd name="connsiteY103" fmla="*/ 1 h 5416741"/>
              <a:gd name="connsiteX104" fmla="*/ 941930 w 5423364"/>
              <a:gd name="connsiteY104" fmla="*/ 788557 h 5416741"/>
              <a:gd name="connsiteX105" fmla="*/ 1581607 w 5423364"/>
              <a:gd name="connsiteY105" fmla="*/ 788557 h 5416741"/>
              <a:gd name="connsiteX106" fmla="*/ 1581607 w 5423364"/>
              <a:gd name="connsiteY106" fmla="*/ 156989 h 5416741"/>
              <a:gd name="connsiteX107" fmla="*/ 1581607 w 5423364"/>
              <a:gd name="connsiteY107" fmla="*/ 1 h 5416741"/>
              <a:gd name="connsiteX108" fmla="*/ 1581607 w 5423364"/>
              <a:gd name="connsiteY108" fmla="*/ 1 h 5416741"/>
              <a:gd name="connsiteX109" fmla="*/ 1737874 w 5423364"/>
              <a:gd name="connsiteY109" fmla="*/ 1 h 5416741"/>
              <a:gd name="connsiteX110" fmla="*/ 1737874 w 5423364"/>
              <a:gd name="connsiteY110" fmla="*/ 1 h 5416741"/>
              <a:gd name="connsiteX111" fmla="*/ 3314221 w 5423364"/>
              <a:gd name="connsiteY111" fmla="*/ 1 h 541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423364" h="5416741">
                <a:moveTo>
                  <a:pt x="586469" y="3778531"/>
                </a:moveTo>
                <a:lnTo>
                  <a:pt x="586469" y="4093221"/>
                </a:lnTo>
                <a:lnTo>
                  <a:pt x="901159" y="4093221"/>
                </a:lnTo>
                <a:lnTo>
                  <a:pt x="901159" y="3778531"/>
                </a:lnTo>
                <a:close/>
                <a:moveTo>
                  <a:pt x="941931" y="1734100"/>
                </a:moveTo>
                <a:lnTo>
                  <a:pt x="941931" y="2362054"/>
                </a:lnTo>
                <a:lnTo>
                  <a:pt x="1569884" y="2362054"/>
                </a:lnTo>
                <a:lnTo>
                  <a:pt x="1569884" y="1734100"/>
                </a:lnTo>
                <a:close/>
                <a:moveTo>
                  <a:pt x="947912" y="945546"/>
                </a:moveTo>
                <a:lnTo>
                  <a:pt x="947912" y="1573498"/>
                </a:lnTo>
                <a:lnTo>
                  <a:pt x="1575865" y="1573498"/>
                </a:lnTo>
                <a:lnTo>
                  <a:pt x="1575865" y="945546"/>
                </a:lnTo>
                <a:close/>
                <a:moveTo>
                  <a:pt x="1738596" y="945546"/>
                </a:moveTo>
                <a:lnTo>
                  <a:pt x="1738596" y="1573498"/>
                </a:lnTo>
                <a:lnTo>
                  <a:pt x="2366549" y="1573498"/>
                </a:lnTo>
                <a:lnTo>
                  <a:pt x="2366549" y="945546"/>
                </a:lnTo>
                <a:close/>
                <a:moveTo>
                  <a:pt x="3785154" y="579766"/>
                </a:moveTo>
                <a:lnTo>
                  <a:pt x="3785154" y="894456"/>
                </a:lnTo>
                <a:lnTo>
                  <a:pt x="4099844" y="894456"/>
                </a:lnTo>
                <a:lnTo>
                  <a:pt x="4099844" y="579766"/>
                </a:lnTo>
                <a:close/>
                <a:moveTo>
                  <a:pt x="156988" y="156989"/>
                </a:moveTo>
                <a:lnTo>
                  <a:pt x="156988" y="784943"/>
                </a:lnTo>
                <a:lnTo>
                  <a:pt x="784942" y="784943"/>
                </a:lnTo>
                <a:lnTo>
                  <a:pt x="784942" y="156989"/>
                </a:lnTo>
                <a:close/>
                <a:moveTo>
                  <a:pt x="3314221" y="0"/>
                </a:moveTo>
                <a:lnTo>
                  <a:pt x="3471209" y="0"/>
                </a:lnTo>
                <a:lnTo>
                  <a:pt x="3471209" y="1287546"/>
                </a:lnTo>
                <a:lnTo>
                  <a:pt x="4102777" y="1287546"/>
                </a:lnTo>
                <a:lnTo>
                  <a:pt x="4102777" y="1054378"/>
                </a:lnTo>
                <a:lnTo>
                  <a:pt x="3625233" y="1054378"/>
                </a:lnTo>
                <a:lnTo>
                  <a:pt x="3625233" y="419845"/>
                </a:lnTo>
                <a:lnTo>
                  <a:pt x="4259765" y="419845"/>
                </a:lnTo>
                <a:lnTo>
                  <a:pt x="4259765" y="723813"/>
                </a:lnTo>
                <a:lnTo>
                  <a:pt x="4259765" y="897390"/>
                </a:lnTo>
                <a:lnTo>
                  <a:pt x="4474599" y="897390"/>
                </a:lnTo>
                <a:lnTo>
                  <a:pt x="4474599" y="10377"/>
                </a:lnTo>
                <a:lnTo>
                  <a:pt x="4480164" y="10377"/>
                </a:lnTo>
                <a:lnTo>
                  <a:pt x="4480164" y="1"/>
                </a:lnTo>
                <a:lnTo>
                  <a:pt x="5423364" y="1"/>
                </a:lnTo>
                <a:lnTo>
                  <a:pt x="5423364" y="156268"/>
                </a:lnTo>
                <a:lnTo>
                  <a:pt x="4631587" y="156268"/>
                </a:lnTo>
                <a:lnTo>
                  <a:pt x="4631587" y="1054377"/>
                </a:lnTo>
                <a:lnTo>
                  <a:pt x="4474599" y="1054377"/>
                </a:lnTo>
                <a:lnTo>
                  <a:pt x="4474599" y="1053657"/>
                </a:lnTo>
                <a:lnTo>
                  <a:pt x="4259765" y="1053657"/>
                </a:lnTo>
                <a:lnTo>
                  <a:pt x="4259765" y="1054378"/>
                </a:lnTo>
                <a:lnTo>
                  <a:pt x="4259765" y="1287546"/>
                </a:lnTo>
                <a:lnTo>
                  <a:pt x="4259766" y="1287546"/>
                </a:lnTo>
                <a:lnTo>
                  <a:pt x="4259766" y="1443813"/>
                </a:lnTo>
                <a:lnTo>
                  <a:pt x="3323766" y="1443813"/>
                </a:lnTo>
                <a:lnTo>
                  <a:pt x="3323766" y="1440000"/>
                </a:lnTo>
                <a:lnTo>
                  <a:pt x="3314221" y="1440000"/>
                </a:lnTo>
                <a:lnTo>
                  <a:pt x="3314221" y="156989"/>
                </a:lnTo>
                <a:lnTo>
                  <a:pt x="1737874" y="156989"/>
                </a:lnTo>
                <a:lnTo>
                  <a:pt x="1737874" y="788557"/>
                </a:lnTo>
                <a:lnTo>
                  <a:pt x="2523537" y="788557"/>
                </a:lnTo>
                <a:lnTo>
                  <a:pt x="2523537" y="1730486"/>
                </a:lnTo>
                <a:lnTo>
                  <a:pt x="1732853" y="1730486"/>
                </a:lnTo>
                <a:lnTo>
                  <a:pt x="1726872" y="1730486"/>
                </a:lnTo>
                <a:lnTo>
                  <a:pt x="1726872" y="2519042"/>
                </a:lnTo>
                <a:lnTo>
                  <a:pt x="784942" y="2519042"/>
                </a:lnTo>
                <a:lnTo>
                  <a:pt x="784942" y="1734100"/>
                </a:lnTo>
                <a:lnTo>
                  <a:pt x="162970" y="1734100"/>
                </a:lnTo>
                <a:lnTo>
                  <a:pt x="162970" y="3307598"/>
                </a:lnTo>
                <a:lnTo>
                  <a:pt x="1446703" y="3307598"/>
                </a:lnTo>
                <a:lnTo>
                  <a:pt x="1446703" y="3317142"/>
                </a:lnTo>
                <a:lnTo>
                  <a:pt x="1450516" y="3317142"/>
                </a:lnTo>
                <a:lnTo>
                  <a:pt x="1450516" y="4096154"/>
                </a:lnTo>
                <a:lnTo>
                  <a:pt x="1450516" y="4253142"/>
                </a:lnTo>
                <a:lnTo>
                  <a:pt x="1294249" y="4253142"/>
                </a:lnTo>
                <a:lnTo>
                  <a:pt x="1061080" y="4253142"/>
                </a:lnTo>
                <a:lnTo>
                  <a:pt x="1060359" y="4253142"/>
                </a:lnTo>
                <a:lnTo>
                  <a:pt x="1060359" y="4467976"/>
                </a:lnTo>
                <a:lnTo>
                  <a:pt x="1061080" y="4467976"/>
                </a:lnTo>
                <a:lnTo>
                  <a:pt x="1061080" y="4624964"/>
                </a:lnTo>
                <a:lnTo>
                  <a:pt x="162970" y="4624964"/>
                </a:lnTo>
                <a:lnTo>
                  <a:pt x="162970" y="5416741"/>
                </a:lnTo>
                <a:lnTo>
                  <a:pt x="6703" y="5416741"/>
                </a:lnTo>
                <a:lnTo>
                  <a:pt x="6703" y="4473541"/>
                </a:lnTo>
                <a:lnTo>
                  <a:pt x="17080" y="4473541"/>
                </a:lnTo>
                <a:lnTo>
                  <a:pt x="17080" y="4467976"/>
                </a:lnTo>
                <a:lnTo>
                  <a:pt x="904092" y="4467976"/>
                </a:lnTo>
                <a:lnTo>
                  <a:pt x="904092" y="4253142"/>
                </a:lnTo>
                <a:lnTo>
                  <a:pt x="730516" y="4253142"/>
                </a:lnTo>
                <a:lnTo>
                  <a:pt x="426548" y="4253142"/>
                </a:lnTo>
                <a:lnTo>
                  <a:pt x="426548" y="3618610"/>
                </a:lnTo>
                <a:lnTo>
                  <a:pt x="1061080" y="3618610"/>
                </a:lnTo>
                <a:lnTo>
                  <a:pt x="1061080" y="4096154"/>
                </a:lnTo>
                <a:lnTo>
                  <a:pt x="1294249" y="4096154"/>
                </a:lnTo>
                <a:lnTo>
                  <a:pt x="1294249" y="3464586"/>
                </a:lnTo>
                <a:lnTo>
                  <a:pt x="6703" y="3464586"/>
                </a:lnTo>
                <a:lnTo>
                  <a:pt x="6703" y="3449112"/>
                </a:lnTo>
                <a:lnTo>
                  <a:pt x="6703" y="3307598"/>
                </a:lnTo>
                <a:lnTo>
                  <a:pt x="6703" y="1734100"/>
                </a:lnTo>
                <a:lnTo>
                  <a:pt x="5981" y="1734100"/>
                </a:lnTo>
                <a:lnTo>
                  <a:pt x="5981" y="1577112"/>
                </a:lnTo>
                <a:lnTo>
                  <a:pt x="6703" y="1577112"/>
                </a:lnTo>
                <a:lnTo>
                  <a:pt x="162970" y="1577112"/>
                </a:lnTo>
                <a:lnTo>
                  <a:pt x="784942" y="1577112"/>
                </a:lnTo>
                <a:lnTo>
                  <a:pt x="790923" y="1577112"/>
                </a:lnTo>
                <a:lnTo>
                  <a:pt x="790923" y="941931"/>
                </a:lnTo>
                <a:lnTo>
                  <a:pt x="0" y="941931"/>
                </a:lnTo>
                <a:lnTo>
                  <a:pt x="0" y="1"/>
                </a:lnTo>
                <a:lnTo>
                  <a:pt x="941930" y="1"/>
                </a:lnTo>
                <a:lnTo>
                  <a:pt x="941930" y="788557"/>
                </a:lnTo>
                <a:lnTo>
                  <a:pt x="1581607" y="788557"/>
                </a:lnTo>
                <a:lnTo>
                  <a:pt x="1581607" y="156989"/>
                </a:lnTo>
                <a:lnTo>
                  <a:pt x="1581607" y="1"/>
                </a:lnTo>
                <a:lnTo>
                  <a:pt x="1581607" y="1"/>
                </a:lnTo>
                <a:lnTo>
                  <a:pt x="1737874" y="1"/>
                </a:lnTo>
                <a:lnTo>
                  <a:pt x="1737874" y="1"/>
                </a:lnTo>
                <a:lnTo>
                  <a:pt x="3314221" y="1"/>
                </a:lnTo>
                <a:close/>
              </a:path>
            </a:pathLst>
          </a:custGeom>
          <a:gradFill flip="none" rotWithShape="1">
            <a:gsLst>
              <a:gs pos="5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3608031" y="3024189"/>
            <a:ext cx="2095529" cy="162107"/>
          </a:xfrm>
          <a:prstGeom prst="ellipse">
            <a:avLst/>
          </a:prstGeom>
          <a:gradFill flip="none" rotWithShape="1">
            <a:gsLst>
              <a:gs pos="35000">
                <a:srgbClr val="FEF6E2">
                  <a:alpha val="60000"/>
                </a:srgbClr>
              </a:gs>
              <a:gs pos="100000">
                <a:srgbClr val="E1F8F6">
                  <a:alpha val="0"/>
                </a:srgbClr>
              </a:gs>
              <a:gs pos="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2542527" y="4009568"/>
            <a:ext cx="3780509" cy="295732"/>
          </a:xfrm>
          <a:prstGeom prst="ellipse">
            <a:avLst/>
          </a:prstGeom>
          <a:gradFill flip="none" rotWithShape="1">
            <a:gsLst>
              <a:gs pos="35000">
                <a:srgbClr val="FEF6E2">
                  <a:alpha val="60000"/>
                </a:srgbClr>
              </a:gs>
              <a:gs pos="100000">
                <a:srgbClr val="E1F8F6">
                  <a:alpha val="0"/>
                </a:srgbClr>
              </a:gs>
              <a:gs pos="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40000" lnSpcReduction="20000"/>
          </a:bodyPr>
          <a:lstStyle/>
          <a:p>
            <a:pPr algn="ctr">
              <a:defRPr/>
            </a:pPr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24672" y="3186295"/>
            <a:ext cx="5339900" cy="867410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24672" y="4105600"/>
            <a:ext cx="5339900" cy="75418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4C91-A4CA-4EBE-8AF8-1DBB3ECEA669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D154-DEB9-4DCD-801B-B3341D74A27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4C91-A4CA-4EBE-8AF8-1DBB3ECEA669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D154-DEB9-4DCD-801B-B3341D74A27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1660" y="4430044"/>
            <a:ext cx="6640680" cy="1329072"/>
          </a:xfrm>
        </p:spPr>
        <p:txBody>
          <a:bodyPr anchor="b" anchorCtr="0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4C91-A4CA-4EBE-8AF8-1DBB3ECEA669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D154-DEB9-4DCD-801B-B3341D74A27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4C91-A4CA-4EBE-8AF8-1DBB3ECEA669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D154-DEB9-4DCD-801B-B3341D74A27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8937" y="709362"/>
            <a:ext cx="3123900" cy="15189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378287" y="709362"/>
            <a:ext cx="4137063" cy="48305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20127" y="2232108"/>
            <a:ext cx="3123900" cy="331603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82842" y="657726"/>
            <a:ext cx="1308434" cy="55192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59718" y="657726"/>
            <a:ext cx="5955632" cy="55192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4C91-A4CA-4EBE-8AF8-1DBB3ECEA669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D154-DEB9-4DCD-801B-B3341D74A27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1071562" y="451603"/>
            <a:ext cx="7443788" cy="928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1071562" y="1588169"/>
            <a:ext cx="7443788" cy="4588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5BB4C91-A4CA-4EBE-8AF8-1DBB3ECEA669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654D154-DEB9-4DCD-801B-B3341D74A27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5517232"/>
            <a:ext cx="8780774" cy="913042"/>
            <a:chOff x="-10751" y="5900568"/>
            <a:chExt cx="8780774" cy="913042"/>
          </a:xfrm>
        </p:grpSpPr>
        <p:pic>
          <p:nvPicPr>
            <p:cNvPr id="8" name="图片 7" descr="广告标准字"/>
            <p:cNvPicPr>
              <a:picLocks noChangeAspect="1"/>
            </p:cNvPicPr>
            <p:nvPr userDrawn="1"/>
          </p:nvPicPr>
          <p:blipFill>
            <a:blip r:embed="rId15" cstate="print"/>
            <a:stretch>
              <a:fillRect/>
            </a:stretch>
          </p:blipFill>
          <p:spPr>
            <a:xfrm>
              <a:off x="379736" y="6412067"/>
              <a:ext cx="3040961" cy="401543"/>
            </a:xfrm>
            <a:prstGeom prst="rect">
              <a:avLst/>
            </a:prstGeom>
          </p:spPr>
        </p:pic>
        <p:sp>
          <p:nvSpPr>
            <p:cNvPr id="9" name="矩形 8"/>
            <p:cNvSpPr/>
            <p:nvPr userDrawn="1"/>
          </p:nvSpPr>
          <p:spPr>
            <a:xfrm>
              <a:off x="-10751" y="6227547"/>
              <a:ext cx="7924357" cy="1385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56675" tIns="28337" rIns="56675" bIns="28337" rtlCol="0" anchor="ctr"/>
            <a:lstStyle/>
            <a:p>
              <a:pPr algn="ctr" defTabSz="914270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0" name="图片 9" descr="旅游服务礼仪"/>
            <p:cNvPicPr>
              <a:picLocks noChangeAspect="1"/>
            </p:cNvPicPr>
            <p:nvPr userDrawn="1"/>
          </p:nvPicPr>
          <p:blipFill>
            <a:blip r:embed="rId16" cstate="print"/>
            <a:stretch>
              <a:fillRect/>
            </a:stretch>
          </p:blipFill>
          <p:spPr>
            <a:xfrm>
              <a:off x="8022837" y="5900568"/>
              <a:ext cx="747186" cy="792498"/>
            </a:xfrm>
            <a:prstGeom prst="rect">
              <a:avLst/>
            </a:prstGeom>
          </p:spPr>
        </p:pic>
        <p:sp>
          <p:nvSpPr>
            <p:cNvPr id="11" name="文本框 7"/>
            <p:cNvSpPr txBox="1"/>
            <p:nvPr userDrawn="1"/>
          </p:nvSpPr>
          <p:spPr>
            <a:xfrm>
              <a:off x="3790450" y="6466231"/>
              <a:ext cx="4123343" cy="293216"/>
            </a:xfrm>
            <a:prstGeom prst="rect">
              <a:avLst/>
            </a:prstGeom>
            <a:noFill/>
          </p:spPr>
          <p:txBody>
            <a:bodyPr wrap="square" lIns="56675" tIns="28337" rIns="56675" bIns="28337" rtlCol="0">
              <a:spAutoFit/>
            </a:bodyPr>
            <a:lstStyle/>
            <a:p>
              <a:pPr defTabSz="914270"/>
              <a:r>
                <a:rPr lang="zh-CN" altLang="en-US" sz="1500" dirty="0">
                  <a:solidFill>
                    <a:prstClr val="black"/>
                  </a:solidFill>
                  <a:latin typeface="华文行楷" panose="02010800040101010101" charset="-122"/>
                  <a:ea typeface="华文行楷" panose="02010800040101010101" charset="-122"/>
                </a:rPr>
                <a:t>全国高等职业教育旅游大类“十三五”规划教材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50000"/>
            </a:schemeClr>
          </a:solidFill>
          <a:latin typeface="宋体" pitchFamily="2" charset="-122"/>
          <a:ea typeface="宋体" pitchFamily="2" charset="-122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130000"/>
        </a:lnSpc>
        <a:spcBef>
          <a:spcPts val="1000"/>
        </a:spcBef>
        <a:buFont typeface="Arial" pitchFamily="34" charset="0"/>
        <a:buChar char="•"/>
        <a:defRPr sz="2400" b="0" kern="1200">
          <a:solidFill>
            <a:schemeClr val="tx1"/>
          </a:solidFill>
          <a:latin typeface="宋体" pitchFamily="2" charset="-122"/>
          <a:ea typeface="宋体" pitchFamily="2" charset="-122"/>
          <a:cs typeface="+mn-cs"/>
        </a:defRPr>
      </a:lvl1pPr>
      <a:lvl2pPr marL="685800" indent="-228600" algn="just" defTabSz="914400" rtl="0" eaLnBrk="1" latinLnBrk="0" hangingPunct="1">
        <a:lnSpc>
          <a:spcPct val="13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宋体" pitchFamily="2" charset="-122"/>
          <a:ea typeface="宋体" pitchFamily="2" charset="-122"/>
          <a:cs typeface="+mn-cs"/>
        </a:defRPr>
      </a:lvl2pPr>
      <a:lvl3pPr marL="1143000" indent="-228600" algn="just" defTabSz="914400" rtl="0" eaLnBrk="1" latinLnBrk="0" hangingPunct="1">
        <a:lnSpc>
          <a:spcPct val="13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宋体" pitchFamily="2" charset="-122"/>
          <a:ea typeface="宋体" pitchFamily="2" charset="-122"/>
          <a:cs typeface="+mn-cs"/>
        </a:defRPr>
      </a:lvl3pPr>
      <a:lvl4pPr marL="1600200" indent="-228600" algn="just" defTabSz="914400" rtl="0" eaLnBrk="1" latinLnBrk="0" hangingPunct="1">
        <a:lnSpc>
          <a:spcPct val="13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宋体" pitchFamily="2" charset="-122"/>
          <a:ea typeface="宋体" pitchFamily="2" charset="-122"/>
          <a:cs typeface="+mn-cs"/>
        </a:defRPr>
      </a:lvl4pPr>
      <a:lvl5pPr marL="2057400" indent="-228600" algn="just" defTabSz="914400" rtl="0" eaLnBrk="1" latinLnBrk="0" hangingPunct="1">
        <a:lnSpc>
          <a:spcPct val="13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宋体" pitchFamily="2" charset="-122"/>
          <a:ea typeface="宋体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560" y="836712"/>
            <a:ext cx="7848600" cy="1008112"/>
          </a:xfrm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zh-CN" altLang="en-US" sz="3600" dirty="0" smtClean="0">
                <a:solidFill>
                  <a:schemeClr val="tx1"/>
                </a:solidFill>
              </a:rPr>
              <a:t>项目八   华中旅游区 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267744" y="2204864"/>
            <a:ext cx="6172200" cy="257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任务一  华中区</a:t>
            </a:r>
            <a:r>
              <a:rPr lang="zh-CN" altLang="en-US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旅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游概况</a:t>
            </a:r>
            <a:endParaRPr lang="en-US" altLang="zh-CN" sz="2800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任务二  湖北省</a:t>
            </a:r>
            <a:endParaRPr lang="en-US" altLang="zh-CN" sz="2800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任务三  湖南省</a:t>
            </a:r>
            <a:endParaRPr lang="en-US" altLang="zh-CN" sz="2800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任务四  江西省</a:t>
            </a:r>
            <a:endParaRPr lang="zh-CN" altLang="en-US" sz="28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169085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1196752"/>
            <a:ext cx="7443788" cy="4001071"/>
          </a:xfrm>
        </p:spPr>
        <p:txBody>
          <a:bodyPr>
            <a:normAutofit/>
          </a:bodyPr>
          <a:lstStyle/>
          <a:p>
            <a:r>
              <a:rPr lang="zh-CN" altLang="zh-CN" b="1" dirty="0" smtClean="0"/>
              <a:t>（二）民间艺术</a:t>
            </a:r>
            <a:endParaRPr lang="zh-CN" altLang="zh-CN" dirty="0" smtClean="0"/>
          </a:p>
          <a:p>
            <a:pPr>
              <a:lnSpc>
                <a:spcPct val="150000"/>
              </a:lnSpc>
            </a:pPr>
            <a:r>
              <a:rPr lang="zh-CN" altLang="zh-CN" dirty="0" smtClean="0"/>
              <a:t>湖北传统文化历史悠久，艺术形式多样，主要可分为戏曲、说唱、歌舞等三大类。湖北有</a:t>
            </a:r>
            <a:r>
              <a:rPr lang="en-US" altLang="zh-CN" dirty="0" smtClean="0"/>
              <a:t>22</a:t>
            </a:r>
            <a:r>
              <a:rPr lang="zh-CN" altLang="zh-CN" dirty="0" smtClean="0"/>
              <a:t>种地方剧种，其中最具影响力的是汉剧、楚剧、荆州花鼓戏等。说唱形式丰富，最突出的曲种是湖北评书。境内歌舞最具代表性的是《编钟乐舞》、《九歌》。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45719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052736"/>
            <a:ext cx="7704856" cy="4248472"/>
          </a:xfrm>
        </p:spPr>
        <p:txBody>
          <a:bodyPr/>
          <a:lstStyle/>
          <a:p>
            <a:r>
              <a:rPr lang="zh-CN" altLang="zh-CN" b="1" dirty="0" smtClean="0"/>
              <a:t>（三）地方特产</a:t>
            </a:r>
            <a:endParaRPr lang="zh-CN" altLang="zh-CN" dirty="0" smtClean="0"/>
          </a:p>
          <a:p>
            <a:r>
              <a:rPr lang="zh-CN" altLang="zh-CN" dirty="0" smtClean="0"/>
              <a:t>湖北特产种类繁多丰富，如热干面、面窝、精武鸭脖、周黑鸭、洪山菜薹、武昌鱼、蔡甸莲藕、天门黄花菜、云梦鱼面、孝感米酒、麻糖、宜昌苕酥、襄阳大头菜、江陵八宝饭等等。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>
                <a:solidFill>
                  <a:schemeClr val="tx1"/>
                </a:solidFill>
              </a:rPr>
              <a:t>三、主要旅游城市及景区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1562" y="1588169"/>
            <a:ext cx="7443788" cy="4001071"/>
          </a:xfrm>
        </p:spPr>
        <p:txBody>
          <a:bodyPr/>
          <a:lstStyle/>
          <a:p>
            <a:r>
              <a:rPr lang="zh-CN" altLang="en-US" b="1" dirty="0" smtClean="0"/>
              <a:t>（一）武汉</a:t>
            </a:r>
          </a:p>
          <a:p>
            <a:r>
              <a:rPr lang="zh-CN" altLang="en-US" dirty="0" smtClean="0"/>
              <a:t>武汉，湖北省的省会，又称“江城”。李白曾在此写下“黄鹤楼中吹玉笛，江城五月落梅花”的诗句。武汉旅游资源丰富，旅游业发达，是“中国优秀旅游城市”。自然风光以湖泊和山地为主，人文景观以楚文化为代表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169085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764704"/>
            <a:ext cx="7443788" cy="3352999"/>
          </a:xfrm>
        </p:spPr>
        <p:txBody>
          <a:bodyPr/>
          <a:lstStyle/>
          <a:p>
            <a:r>
              <a:rPr lang="en-US" altLang="zh-CN" b="1" dirty="0" smtClean="0"/>
              <a:t>1.</a:t>
            </a:r>
            <a:r>
              <a:rPr lang="zh-CN" altLang="zh-CN" b="1" dirty="0" smtClean="0"/>
              <a:t>黄鹤楼</a:t>
            </a:r>
            <a:endParaRPr lang="zh-CN" altLang="zh-CN" dirty="0" smtClean="0"/>
          </a:p>
          <a:p>
            <a:r>
              <a:rPr lang="zh-CN" altLang="zh-CN" dirty="0" smtClean="0"/>
              <a:t>黄鹤楼最早是三国时孙权以军事目的而建，至唐朝，逐步成为旅游名胜。由于战争的影响，屡建屡废。现在的黄鹤楼是</a:t>
            </a:r>
            <a:r>
              <a:rPr lang="en-US" altLang="zh-CN" dirty="0" smtClean="0"/>
              <a:t>1981</a:t>
            </a:r>
            <a:r>
              <a:rPr lang="zh-CN" altLang="zh-CN" dirty="0" smtClean="0"/>
              <a:t>年重建。以清代“同治楼”为原型设计。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852936"/>
            <a:ext cx="4634324" cy="3134599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241093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1340768"/>
            <a:ext cx="7443788" cy="3352999"/>
          </a:xfrm>
        </p:spPr>
        <p:txBody>
          <a:bodyPr/>
          <a:lstStyle/>
          <a:p>
            <a:r>
              <a:rPr lang="en-US" altLang="zh-CN" b="1" dirty="0" smtClean="0"/>
              <a:t>2.</a:t>
            </a:r>
            <a:r>
              <a:rPr lang="zh-CN" altLang="zh-CN" b="1" dirty="0" smtClean="0"/>
              <a:t>东湖风景区</a:t>
            </a:r>
            <a:endParaRPr lang="zh-CN" altLang="zh-CN" dirty="0" smtClean="0"/>
          </a:p>
          <a:p>
            <a:r>
              <a:rPr lang="zh-CN" altLang="zh-CN" dirty="0" smtClean="0"/>
              <a:t>东湖风景区位于武汉市中心城区，是国家</a:t>
            </a:r>
            <a:r>
              <a:rPr lang="en-US" altLang="zh-CN" dirty="0" smtClean="0"/>
              <a:t>5A</a:t>
            </a:r>
            <a:r>
              <a:rPr lang="zh-CN" altLang="zh-CN" dirty="0" smtClean="0"/>
              <a:t>级景区。整个旅游区以湖泊为核心，湖光山色为突出景观，是中国最大的城中湖。整个风景区分为听涛区、磨山区、珞洪区、落雁区、吹笛区、白马区等部分。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97077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3608" y="1124744"/>
            <a:ext cx="7443788" cy="4217095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2600" b="1" dirty="0" smtClean="0"/>
              <a:t>（二）荆州</a:t>
            </a:r>
          </a:p>
          <a:p>
            <a:r>
              <a:rPr lang="zh-CN" altLang="en-US" dirty="0" smtClean="0"/>
              <a:t>荆州，古称“江陵”，是春秋战国时楚国都城所在地，位于湖北省中南部，是楚文化的发祥地和三国文化的中心。其著名景点有荆州古城、熊家冢、关公庙、章华寺、洪湖等。</a:t>
            </a:r>
          </a:p>
          <a:p>
            <a:r>
              <a:rPr lang="en-US" altLang="zh-CN" b="1" dirty="0" smtClean="0"/>
              <a:t>1.</a:t>
            </a:r>
            <a:r>
              <a:rPr lang="zh-CN" altLang="en-US" b="1" dirty="0" smtClean="0"/>
              <a:t>荆州古城</a:t>
            </a:r>
          </a:p>
          <a:p>
            <a:r>
              <a:rPr lang="zh-CN" altLang="en-US" dirty="0" smtClean="0"/>
              <a:t>荆州古城始建于春秋战国时期，曾是楚国的官船码头。楚、西汉、东汉、三国、西晋、东晋、南北朝、宋、明等朝，封王侯于此地。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3608" y="1052736"/>
            <a:ext cx="7443788" cy="4752528"/>
          </a:xfrm>
        </p:spPr>
        <p:txBody>
          <a:bodyPr/>
          <a:lstStyle/>
          <a:p>
            <a:r>
              <a:rPr lang="en-US" altLang="zh-CN" b="1" dirty="0" smtClean="0"/>
              <a:t>2.</a:t>
            </a:r>
            <a:r>
              <a:rPr lang="zh-CN" altLang="zh-CN" b="1" dirty="0" smtClean="0"/>
              <a:t>荆州关公庙</a:t>
            </a:r>
            <a:endParaRPr lang="zh-CN" altLang="zh-CN" dirty="0" smtClean="0"/>
          </a:p>
          <a:p>
            <a:r>
              <a:rPr lang="zh-CN" altLang="zh-CN" dirty="0" smtClean="0"/>
              <a:t>荆州关公庙是全国四大关庙之一，与山西解州关祠、湖北当阳关陵、河南洛阳关林并列为中国四大关公纪念圣地。荆州关公庙始建于明朝洪武年间，整个殿宇分为仪门、正殿、结义楼、陈列馆等部分。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1340768"/>
            <a:ext cx="7831782" cy="3641031"/>
          </a:xfrm>
        </p:spPr>
        <p:txBody>
          <a:bodyPr/>
          <a:lstStyle/>
          <a:p>
            <a:r>
              <a:rPr lang="zh-CN" altLang="en-US" b="1" dirty="0" smtClean="0"/>
              <a:t>（三）宜昌</a:t>
            </a:r>
          </a:p>
          <a:p>
            <a:r>
              <a:rPr lang="zh-CN" altLang="en-US" dirty="0" smtClean="0"/>
              <a:t>宜昌，位于湖北西南部，长江中游，古称夷陵。宜昌以三峡旅游而闻名，旅游资源丰富，有三峡大坝、三峡人家风景区、清江画廊度假区等景区。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385109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1412776"/>
            <a:ext cx="7443788" cy="3352999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1.</a:t>
            </a:r>
            <a:r>
              <a:rPr lang="zh-CN" altLang="en-US" b="1" dirty="0" smtClean="0"/>
              <a:t>三峡大坝旅游区</a:t>
            </a:r>
          </a:p>
          <a:p>
            <a:r>
              <a:rPr lang="zh-CN" altLang="en-US" dirty="0" smtClean="0"/>
              <a:t>三峡大坝旅游区位于湖北省宜昌市境内，于</a:t>
            </a:r>
            <a:r>
              <a:rPr lang="en-US" altLang="zh-CN" dirty="0" smtClean="0"/>
              <a:t>1997</a:t>
            </a:r>
            <a:r>
              <a:rPr lang="zh-CN" altLang="en-US" dirty="0" smtClean="0"/>
              <a:t>年正式对外开放，整个景区著名的景点有三峡大坝、三峡截流纪念园、坛子岭等。其中，坛子岭是欣赏三峡工程全景的最佳点，同时设有模型展示厅、亿年江底石、四面截流石、三峡坝址基石等景观。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608" y="1"/>
            <a:ext cx="7443788" cy="404664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1196752"/>
            <a:ext cx="7560840" cy="4032448"/>
          </a:xfrm>
        </p:spPr>
        <p:txBody>
          <a:bodyPr/>
          <a:lstStyle/>
          <a:p>
            <a:r>
              <a:rPr lang="en-US" altLang="zh-CN" b="1" dirty="0" smtClean="0"/>
              <a:t>2.</a:t>
            </a:r>
            <a:r>
              <a:rPr lang="zh-CN" altLang="en-US" b="1" dirty="0" smtClean="0"/>
              <a:t>清江画廊风景区</a:t>
            </a:r>
          </a:p>
          <a:p>
            <a:r>
              <a:rPr lang="zh-CN" altLang="en-US" dirty="0" smtClean="0"/>
              <a:t>清江画廊风景区位于三峡宜昌的长阳土家族自治县，主要景点有倒影峡、仙人寨、武落钟离山等。武落钟离山是清江画廊风景区的核心景点，山体主峰海拔</a:t>
            </a:r>
            <a:r>
              <a:rPr lang="en-US" altLang="zh-CN" dirty="0" smtClean="0"/>
              <a:t>397.5</a:t>
            </a:r>
            <a:r>
              <a:rPr lang="zh-CN" altLang="en-US" dirty="0" smtClean="0"/>
              <a:t>米。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169085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548680"/>
            <a:ext cx="7560840" cy="5544616"/>
          </a:xfrm>
        </p:spPr>
        <p:txBody>
          <a:bodyPr>
            <a:normAutofit fontScale="77500" lnSpcReduction="20000"/>
          </a:bodyPr>
          <a:lstStyle/>
          <a:p>
            <a:r>
              <a:rPr lang="zh-CN" altLang="zh-CN" b="1" dirty="0" smtClean="0"/>
              <a:t>职业知识目标：</a:t>
            </a:r>
            <a:endParaRPr lang="zh-CN" altLang="zh-CN" dirty="0" smtClean="0"/>
          </a:p>
          <a:p>
            <a:r>
              <a:rPr lang="en-US" altLang="zh-CN" dirty="0" smtClean="0"/>
              <a:t>1.</a:t>
            </a:r>
            <a:r>
              <a:rPr lang="zh-CN" altLang="zh-CN" dirty="0" smtClean="0"/>
              <a:t>掌握华中旅游区的地理环境特点、旅游资源特征。</a:t>
            </a:r>
          </a:p>
          <a:p>
            <a:r>
              <a:rPr lang="en-US" altLang="zh-CN" dirty="0" smtClean="0"/>
              <a:t>2.</a:t>
            </a:r>
            <a:r>
              <a:rPr lang="zh-CN" altLang="zh-CN" dirty="0" smtClean="0"/>
              <a:t>熟悉华中旅游区主要的旅游城市与旅游景区的特色。</a:t>
            </a:r>
          </a:p>
          <a:p>
            <a:r>
              <a:rPr lang="en-US" altLang="zh-CN" dirty="0" smtClean="0"/>
              <a:t>3.</a:t>
            </a:r>
            <a:r>
              <a:rPr lang="zh-CN" altLang="zh-CN" dirty="0" smtClean="0"/>
              <a:t>熟悉华中旅游区主要的旅游线路。</a:t>
            </a:r>
          </a:p>
          <a:p>
            <a:r>
              <a:rPr lang="zh-CN" altLang="zh-CN" b="1" dirty="0" smtClean="0"/>
              <a:t>职业能力目标：</a:t>
            </a:r>
            <a:endParaRPr lang="zh-CN" altLang="zh-CN" dirty="0" smtClean="0"/>
          </a:p>
          <a:p>
            <a:pPr lvl="0"/>
            <a:r>
              <a:rPr lang="zh-CN" altLang="zh-CN" dirty="0" smtClean="0"/>
              <a:t>能分析华中旅游区地理环境与旅游资源的关系。</a:t>
            </a:r>
          </a:p>
          <a:p>
            <a:pPr lvl="0"/>
            <a:r>
              <a:rPr lang="zh-CN" altLang="zh-CN" dirty="0" smtClean="0"/>
              <a:t>能依据华中旅游区旅游资源的特点，设计有特色的华中旅游区旅游线路。</a:t>
            </a:r>
          </a:p>
          <a:p>
            <a:pPr lvl="0"/>
            <a:r>
              <a:rPr lang="zh-CN" altLang="zh-CN" dirty="0" smtClean="0"/>
              <a:t>能撰写华中旅游区特色旅游景区的讲解词。</a:t>
            </a:r>
          </a:p>
          <a:p>
            <a:r>
              <a:rPr lang="zh-CN" altLang="zh-CN" b="1" dirty="0" smtClean="0"/>
              <a:t>职业素质目标：</a:t>
            </a:r>
            <a:endParaRPr lang="zh-CN" altLang="zh-CN" dirty="0" smtClean="0"/>
          </a:p>
          <a:p>
            <a:r>
              <a:rPr lang="en-US" altLang="zh-CN" dirty="0" smtClean="0"/>
              <a:t>1.</a:t>
            </a:r>
            <a:r>
              <a:rPr lang="zh-CN" altLang="zh-CN" dirty="0" smtClean="0"/>
              <a:t>通过旅游线路的设计，培养学生学习的主动性，提高学生解决问题的能力。</a:t>
            </a:r>
          </a:p>
          <a:p>
            <a:r>
              <a:rPr lang="en-US" altLang="zh-CN" dirty="0" smtClean="0"/>
              <a:t>2.</a:t>
            </a:r>
            <a:r>
              <a:rPr lang="zh-CN" altLang="zh-CN" dirty="0" smtClean="0"/>
              <a:t>通过景点的讲解，培养学生良好的语言表达能力。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1556792"/>
            <a:ext cx="7443788" cy="3352999"/>
          </a:xfrm>
        </p:spPr>
        <p:txBody>
          <a:bodyPr/>
          <a:lstStyle/>
          <a:p>
            <a:r>
              <a:rPr lang="en-US" altLang="zh-CN" b="1" dirty="0" smtClean="0"/>
              <a:t>3.</a:t>
            </a:r>
            <a:r>
              <a:rPr lang="zh-CN" altLang="zh-CN" b="1" dirty="0" smtClean="0"/>
              <a:t>葛洲坝水利枢纽</a:t>
            </a:r>
            <a:endParaRPr lang="zh-CN" altLang="zh-CN" dirty="0" smtClean="0"/>
          </a:p>
          <a:p>
            <a:r>
              <a:rPr lang="zh-CN" altLang="zh-CN" dirty="0" smtClean="0"/>
              <a:t>葛洲坝水利枢纽工程位于长江三峡的西陵峡出口，南津关下游约</a:t>
            </a:r>
            <a:r>
              <a:rPr lang="en-US" altLang="zh-CN" dirty="0" smtClean="0"/>
              <a:t>3</a:t>
            </a:r>
            <a:r>
              <a:rPr lang="zh-CN" altLang="zh-CN" dirty="0" smtClean="0"/>
              <a:t>公里处。大坝全长</a:t>
            </a:r>
            <a:r>
              <a:rPr lang="en-US" altLang="zh-CN" dirty="0" smtClean="0"/>
              <a:t>2606</a:t>
            </a:r>
            <a:r>
              <a:rPr lang="zh-CN" altLang="zh-CN" dirty="0" smtClean="0"/>
              <a:t>米，坝顶高</a:t>
            </a:r>
            <a:r>
              <a:rPr lang="en-US" altLang="zh-CN" dirty="0" smtClean="0"/>
              <a:t>70</a:t>
            </a:r>
            <a:r>
              <a:rPr lang="zh-CN" altLang="zh-CN" dirty="0" smtClean="0"/>
              <a:t>米，整个工程横跨大江、葛洲坝、二江、西坝和三江。</a:t>
            </a:r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241093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1196752"/>
            <a:ext cx="7443788" cy="4793159"/>
          </a:xfrm>
        </p:spPr>
        <p:txBody>
          <a:bodyPr/>
          <a:lstStyle/>
          <a:p>
            <a:r>
              <a:rPr lang="zh-CN" altLang="zh-CN" b="1" dirty="0" smtClean="0"/>
              <a:t>（四）神农架风景区</a:t>
            </a:r>
            <a:endParaRPr lang="zh-CN" altLang="zh-CN" dirty="0" smtClean="0"/>
          </a:p>
          <a:p>
            <a:r>
              <a:rPr lang="zh-CN" altLang="zh-CN" dirty="0" smtClean="0"/>
              <a:t>神农架风景区位于湖北西部，北面和南面分别</a:t>
            </a:r>
            <a:r>
              <a:rPr lang="zh-CN" altLang="en-US" dirty="0" smtClean="0"/>
              <a:t>与</a:t>
            </a:r>
            <a:r>
              <a:rPr lang="zh-CN" altLang="zh-CN" dirty="0" smtClean="0"/>
              <a:t>十堰市和宜昌市相邻。因海拔</a:t>
            </a:r>
            <a:r>
              <a:rPr lang="en-US" altLang="zh-CN" dirty="0" smtClean="0"/>
              <a:t>3000</a:t>
            </a:r>
            <a:r>
              <a:rPr lang="zh-CN" altLang="zh-CN" dirty="0" smtClean="0"/>
              <a:t>米以上的山峰有</a:t>
            </a:r>
            <a:r>
              <a:rPr lang="en-US" altLang="zh-CN" dirty="0" smtClean="0"/>
              <a:t>6</a:t>
            </a:r>
            <a:r>
              <a:rPr lang="zh-CN" altLang="zh-CN" dirty="0" smtClean="0"/>
              <a:t>座，海拔</a:t>
            </a:r>
            <a:r>
              <a:rPr lang="en-US" altLang="zh-CN" dirty="0" smtClean="0"/>
              <a:t>2500</a:t>
            </a:r>
            <a:r>
              <a:rPr lang="zh-CN" altLang="zh-CN" dirty="0" smtClean="0"/>
              <a:t>米以上山峰</a:t>
            </a:r>
            <a:r>
              <a:rPr lang="en-US" altLang="zh-CN" dirty="0" smtClean="0"/>
              <a:t>20</a:t>
            </a:r>
            <a:r>
              <a:rPr lang="zh-CN" altLang="zh-CN" dirty="0" smtClean="0"/>
              <a:t>多座，最高峰神农顶海拔</a:t>
            </a:r>
            <a:r>
              <a:rPr lang="en-US" altLang="zh-CN" dirty="0" smtClean="0"/>
              <a:t>3106.2</a:t>
            </a:r>
            <a:r>
              <a:rPr lang="zh-CN" altLang="zh-CN" dirty="0" smtClean="0"/>
              <a:t>米，成为华中第一峰，神农架因此有“华中屋脊”之称，传说神农在此尝百草。</a:t>
            </a:r>
            <a:endParaRPr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241093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836712"/>
            <a:ext cx="7443788" cy="3352999"/>
          </a:xfrm>
        </p:spPr>
        <p:txBody>
          <a:bodyPr/>
          <a:lstStyle/>
          <a:p>
            <a:r>
              <a:rPr lang="zh-CN" altLang="zh-CN" b="1" dirty="0" smtClean="0"/>
              <a:t>（五）武当山</a:t>
            </a:r>
            <a:endParaRPr lang="zh-CN" altLang="zh-CN" dirty="0" smtClean="0"/>
          </a:p>
          <a:p>
            <a:r>
              <a:rPr lang="zh-CN" altLang="zh-CN" dirty="0" smtClean="0"/>
              <a:t>武当山，又名太和山，位于湖北省十堰市境内，景区总面积</a:t>
            </a:r>
            <a:r>
              <a:rPr lang="en-US" altLang="zh-CN" dirty="0" smtClean="0"/>
              <a:t>312</a:t>
            </a:r>
            <a:r>
              <a:rPr lang="zh-CN" altLang="zh-CN" dirty="0" smtClean="0"/>
              <a:t>平方公里。武当山是我国著名的道教圣地、太极拳的发祥地、国家重点风景名胜区、全国十大避暑胜地，</a:t>
            </a:r>
            <a:r>
              <a:rPr lang="en-US" altLang="zh-CN" dirty="0" smtClean="0"/>
              <a:t>1994</a:t>
            </a:r>
            <a:r>
              <a:rPr lang="zh-CN" altLang="zh-CN" dirty="0" smtClean="0"/>
              <a:t>年武当山古建筑群被列入《世界文化遗产名录》。</a:t>
            </a:r>
          </a:p>
          <a:p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429000"/>
            <a:ext cx="4534479" cy="282776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313101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836712"/>
            <a:ext cx="7776864" cy="5328592"/>
          </a:xfrm>
        </p:spPr>
        <p:txBody>
          <a:bodyPr>
            <a:normAutofit/>
          </a:bodyPr>
          <a:lstStyle/>
          <a:p>
            <a:r>
              <a:rPr lang="zh-CN" altLang="zh-CN" b="1" dirty="0" smtClean="0"/>
              <a:t>（六）赤壁</a:t>
            </a:r>
            <a:endParaRPr lang="zh-CN" altLang="zh-CN" dirty="0" smtClean="0"/>
          </a:p>
          <a:p>
            <a:r>
              <a:rPr lang="zh-CN" altLang="zh-CN" dirty="0" smtClean="0"/>
              <a:t>湖北有文武赤壁之说，文赤壁位于黄州，因苏东坡而著名；武赤壁位于赤壁市，是三国时期著名的赤壁大战的遗址。</a:t>
            </a:r>
          </a:p>
          <a:p>
            <a:r>
              <a:rPr lang="zh-CN" altLang="zh-CN" dirty="0" smtClean="0"/>
              <a:t>文赤壁位于黄州市，由于北宋著名文学家苏轼于此写了传颂千古的前后《赤壁赋》，而命名为“东坡赤壁”或“文赤壁”。</a:t>
            </a:r>
            <a:endParaRPr lang="en-US" altLang="zh-CN" dirty="0" smtClean="0"/>
          </a:p>
          <a:p>
            <a:r>
              <a:rPr lang="zh-CN" altLang="zh-CN" dirty="0" smtClean="0"/>
              <a:t>武赤壁位于赤壁市西北</a:t>
            </a:r>
            <a:r>
              <a:rPr lang="en-US" altLang="zh-CN" dirty="0" smtClean="0"/>
              <a:t>36</a:t>
            </a:r>
            <a:r>
              <a:rPr lang="zh-CN" altLang="zh-CN" dirty="0" smtClean="0"/>
              <a:t>公里的长江南岸，隔江与乌林相望，陆水由其东注入长江。武赤壁是著名的古战场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443788" cy="928019"/>
          </a:xfrm>
        </p:spPr>
        <p:txBody>
          <a:bodyPr>
            <a:normAutofit/>
          </a:bodyPr>
          <a:lstStyle/>
          <a:p>
            <a:r>
              <a:rPr lang="zh-CN" altLang="zh-CN" dirty="0" smtClean="0">
                <a:solidFill>
                  <a:schemeClr val="tx1"/>
                </a:solidFill>
              </a:rPr>
              <a:t>四、主要旅游线路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79712" y="1772816"/>
            <a:ext cx="6247606" cy="35283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（一）三国文化旅游线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/>
              <a:t>（二）世界遗产旅游线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/>
              <a:t>（三）长江三峡旅游线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/>
              <a:t>（四）生态人文旅游线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>
                <a:solidFill>
                  <a:schemeClr val="tx1"/>
                </a:solidFill>
              </a:rPr>
              <a:t>任务三  湖南省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700809"/>
            <a:ext cx="8072438" cy="3600400"/>
          </a:xfrm>
        </p:spPr>
        <p:txBody>
          <a:bodyPr>
            <a:normAutofit/>
          </a:bodyPr>
          <a:lstStyle/>
          <a:p>
            <a:r>
              <a:rPr lang="zh-CN" altLang="zh-CN" b="1" dirty="0" smtClean="0"/>
              <a:t>一、旅游概况</a:t>
            </a:r>
            <a:endParaRPr lang="zh-CN" altLang="zh-CN" dirty="0" smtClean="0"/>
          </a:p>
          <a:p>
            <a:r>
              <a:rPr lang="zh-CN" altLang="zh-CN" dirty="0" smtClean="0"/>
              <a:t>湖南省位于长江中游南部，大部分地区在洞庭湖之南，故名湖南。境内湘江贯穿南北，又简称为湘，省会长沙。湖南湘楚文化博大精深，文化艺术发达，尤其是湖南的湘绣，与苏绣、粤绣、蜀绣并称中国的四大名绣</a:t>
            </a:r>
            <a:r>
              <a:rPr lang="zh-CN" altLang="zh-CN" dirty="0" smtClean="0"/>
              <a:t>。</a:t>
            </a:r>
            <a:endParaRPr lang="zh-CN" altLang="zh-CN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http://image9.360doc.com/DownloadImg/2010/05/1707/3227418_18"/>
          <p:cNvPicPr/>
          <p:nvPr/>
        </p:nvPicPr>
        <p:blipFill>
          <a:blip r:embed="rId2" cstate="print"/>
          <a:srcRect t="7692"/>
          <a:stretch>
            <a:fillRect/>
          </a:stretch>
        </p:blipFill>
        <p:spPr bwMode="auto">
          <a:xfrm>
            <a:off x="1979712" y="0"/>
            <a:ext cx="468052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4652566" cy="928019"/>
          </a:xfrm>
        </p:spPr>
        <p:txBody>
          <a:bodyPr>
            <a:normAutofit/>
          </a:bodyPr>
          <a:lstStyle/>
          <a:p>
            <a:r>
              <a:rPr lang="zh-CN" altLang="zh-CN" sz="2800" dirty="0" smtClean="0">
                <a:solidFill>
                  <a:schemeClr val="tx1"/>
                </a:solidFill>
              </a:rPr>
              <a:t>二、民俗风情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628800"/>
            <a:ext cx="7992888" cy="4104456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（一）饮食文化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/>
              <a:t>湘菜，汉族饮食文化八大菜系之一，历史悠久，汉朝时已经形成菜系。湘菜调味注重酸辣，多喜食辣椒。湘菜的著名菜肴有腊味合蒸、东安子鸡、麻辣子鸡、红煨鱼翅、汤泡肚、冰糖湘莲、金钱鱼等。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97077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980728"/>
            <a:ext cx="7560840" cy="5009183"/>
          </a:xfrm>
        </p:spPr>
        <p:txBody>
          <a:bodyPr>
            <a:normAutofit/>
          </a:bodyPr>
          <a:lstStyle/>
          <a:p>
            <a:r>
              <a:rPr lang="zh-CN" altLang="zh-CN" b="1" dirty="0" smtClean="0"/>
              <a:t>（二）民间艺术</a:t>
            </a:r>
            <a:endParaRPr lang="zh-CN" altLang="zh-CN" dirty="0" smtClean="0"/>
          </a:p>
          <a:p>
            <a:r>
              <a:rPr lang="zh-CN" altLang="zh-CN" dirty="0" smtClean="0"/>
              <a:t>湖南的民间艺术多姿多彩，有湘绣、花鼓戏、侗戏、民间剪纸、花灯戏、常德丝弦、棕编等。</a:t>
            </a:r>
          </a:p>
          <a:p>
            <a:r>
              <a:rPr lang="zh-CN" altLang="zh-CN" b="1" dirty="0" smtClean="0"/>
              <a:t>（三）地方特产</a:t>
            </a:r>
            <a:endParaRPr lang="zh-CN" altLang="zh-CN" dirty="0" smtClean="0"/>
          </a:p>
          <a:p>
            <a:r>
              <a:rPr lang="zh-CN" altLang="zh-CN" dirty="0" smtClean="0"/>
              <a:t>湖南特产有浏阳烟花，菊花石雕，湘绣，臭豆腐，醴陵陶瓷，醴陵烟花，攸县香干，茶陵黄牛，炎陵白鹅，炎陵香菇，槟榔，湘莲</a:t>
            </a:r>
            <a:r>
              <a:rPr lang="zh-CN" altLang="en-US" dirty="0" smtClean="0"/>
              <a:t>等。</a:t>
            </a:r>
            <a:endParaRPr lang="zh-CN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>
                <a:solidFill>
                  <a:schemeClr val="tx1"/>
                </a:solidFill>
              </a:rPr>
              <a:t>三、主要旅游城市及景区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（一）长沙</a:t>
            </a:r>
          </a:p>
          <a:p>
            <a:r>
              <a:rPr lang="zh-CN" altLang="en-US" dirty="0" smtClean="0"/>
              <a:t>长沙，古称潭州，国家历史文化名城。长沙是楚文化和湖湘文化的发祥地之一。长沙旅游景点众多，有岳麓山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橘子洲旅游区、湖南省博物馆、花明楼、长沙世界之窗、雷锋纪念馆和天心阁等。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>
                <a:solidFill>
                  <a:schemeClr val="tx1"/>
                </a:solidFill>
              </a:rPr>
              <a:t>任务一  华中旅游区概况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7624" y="2852936"/>
            <a:ext cx="7272808" cy="2592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 smtClean="0"/>
              <a:t>（一）平原、丘陵、山地等相间分布，河湖众多</a:t>
            </a:r>
          </a:p>
          <a:p>
            <a:pPr>
              <a:lnSpc>
                <a:spcPct val="150000"/>
              </a:lnSpc>
            </a:pPr>
            <a:r>
              <a:rPr lang="zh-CN" altLang="zh-CN" dirty="0" smtClean="0"/>
              <a:t>（二）典型的亚热带季风气候</a:t>
            </a: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331640" y="1772816"/>
            <a:ext cx="51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 smtClean="0">
                <a:latin typeface="宋体" pitchFamily="2" charset="-122"/>
                <a:ea typeface="宋体" pitchFamily="2" charset="-122"/>
              </a:rPr>
              <a:t>一、自然地理环境</a:t>
            </a:r>
            <a:endParaRPr lang="zh-CN" altLang="zh-CN" sz="2800" dirty="0" smtClean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313101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620688"/>
            <a:ext cx="7992888" cy="4505127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1.</a:t>
            </a:r>
            <a:r>
              <a:rPr lang="zh-CN" altLang="zh-CN" b="1" dirty="0" smtClean="0"/>
              <a:t>岳麓书院</a:t>
            </a:r>
            <a:endParaRPr lang="zh-CN" altLang="zh-CN" dirty="0" smtClean="0"/>
          </a:p>
          <a:p>
            <a:r>
              <a:rPr lang="zh-CN" altLang="zh-CN" dirty="0" smtClean="0"/>
              <a:t>岳麓书院，位于湖南省长沙市湘江西岸，中国古代著名四大书院之一。书院始建于北宋开宝九年</a:t>
            </a:r>
            <a:r>
              <a:rPr lang="en-US" altLang="zh-CN" dirty="0" smtClean="0"/>
              <a:t>(</a:t>
            </a:r>
            <a:r>
              <a:rPr lang="zh-CN" altLang="zh-CN" dirty="0" smtClean="0"/>
              <a:t>公元</a:t>
            </a:r>
            <a:r>
              <a:rPr lang="en-US" altLang="zh-CN" dirty="0" smtClean="0"/>
              <a:t>976</a:t>
            </a:r>
            <a:r>
              <a:rPr lang="zh-CN" altLang="zh-CN" dirty="0" smtClean="0"/>
              <a:t>年</a:t>
            </a:r>
            <a:r>
              <a:rPr lang="en-US" altLang="zh-CN" dirty="0" smtClean="0"/>
              <a:t>)</a:t>
            </a:r>
            <a:r>
              <a:rPr lang="zh-CN" altLang="zh-CN" dirty="0" smtClean="0"/>
              <a:t>，一千余年来，这所誉满海内外的著名学府，历经宋、元、明、清时势变迁，及晚清</a:t>
            </a:r>
            <a:r>
              <a:rPr lang="en-US" altLang="zh-CN" dirty="0" smtClean="0"/>
              <a:t>(</a:t>
            </a:r>
            <a:r>
              <a:rPr lang="zh-CN" altLang="zh-CN" dirty="0" smtClean="0"/>
              <a:t>公元</a:t>
            </a:r>
            <a:r>
              <a:rPr lang="en-US" altLang="zh-CN" dirty="0" smtClean="0"/>
              <a:t>1903</a:t>
            </a:r>
            <a:r>
              <a:rPr lang="zh-CN" altLang="zh-CN" dirty="0" smtClean="0"/>
              <a:t>年</a:t>
            </a:r>
            <a:r>
              <a:rPr lang="en-US" altLang="zh-CN" dirty="0" smtClean="0"/>
              <a:t>)</a:t>
            </a:r>
            <a:r>
              <a:rPr lang="zh-CN" altLang="zh-CN" dirty="0" smtClean="0"/>
              <a:t>改制为湖南高等学堂，</a:t>
            </a:r>
            <a:r>
              <a:rPr lang="en-US" altLang="zh-CN" dirty="0" smtClean="0"/>
              <a:t>1926</a:t>
            </a:r>
            <a:r>
              <a:rPr lang="zh-CN" altLang="zh-CN" dirty="0" smtClean="0"/>
              <a:t>年正式定名为湖南大学，号称千年学府。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644145"/>
            <a:ext cx="4519448" cy="321385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45719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764704"/>
            <a:ext cx="7443788" cy="5256584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2.</a:t>
            </a:r>
            <a:r>
              <a:rPr lang="zh-CN" altLang="zh-CN" b="1" dirty="0" smtClean="0"/>
              <a:t>橘子洲</a:t>
            </a:r>
            <a:endParaRPr lang="zh-CN" altLang="zh-CN" dirty="0" smtClean="0"/>
          </a:p>
          <a:p>
            <a:r>
              <a:rPr lang="zh-CN" altLang="zh-CN" dirty="0" smtClean="0"/>
              <a:t>橘子洲又名橘洲、水陆洲，位于长沙市区湘江江心，是湘江下游众多冲积沙洲之一。毛主席曾经赋诗赞到“独立寒秋，湘江北去，橘子洲头……”。</a:t>
            </a:r>
            <a:endParaRPr lang="en-US" altLang="zh-CN" dirty="0" smtClean="0"/>
          </a:p>
          <a:p>
            <a:r>
              <a:rPr lang="en-US" altLang="zh-CN" b="1" dirty="0" smtClean="0"/>
              <a:t>3.</a:t>
            </a:r>
            <a:r>
              <a:rPr lang="zh-CN" altLang="zh-CN" b="1" dirty="0" smtClean="0"/>
              <a:t>马王堆汉墓</a:t>
            </a:r>
            <a:endParaRPr lang="zh-CN" altLang="zh-CN" dirty="0" smtClean="0"/>
          </a:p>
          <a:p>
            <a:r>
              <a:rPr lang="zh-CN" altLang="zh-CN" dirty="0" smtClean="0"/>
              <a:t>马王堆位于长沙市东郊浏阳河西岸，距市中心约</a:t>
            </a:r>
            <a:r>
              <a:rPr lang="en-US" altLang="zh-CN" dirty="0" smtClean="0"/>
              <a:t>4</a:t>
            </a:r>
            <a:r>
              <a:rPr lang="zh-CN" altLang="zh-CN" dirty="0" smtClean="0"/>
              <a:t>公里。是西汉初期长沙国丞相利苍及其妻子和儿子的墓葬。三座汉墓中，一号墓是利苍妻的墓，二号墓葬的是汉初长沙国丞相轪侯利苍，三号墓是利苍之子的墓。</a:t>
            </a:r>
            <a:endParaRPr lang="zh-CN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97077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764704"/>
            <a:ext cx="7443788" cy="4577135"/>
          </a:xfrm>
        </p:spPr>
        <p:txBody>
          <a:bodyPr>
            <a:normAutofit/>
          </a:bodyPr>
          <a:lstStyle/>
          <a:p>
            <a:r>
              <a:rPr lang="zh-CN" altLang="zh-CN" b="1" dirty="0" smtClean="0"/>
              <a:t>（二）岳阳市</a:t>
            </a:r>
            <a:endParaRPr lang="zh-CN" altLang="zh-CN" dirty="0" smtClean="0"/>
          </a:p>
          <a:p>
            <a:r>
              <a:rPr lang="zh-CN" altLang="zh-CN" dirty="0" smtClean="0"/>
              <a:t>岳阳市位于湖南省东北部，是江南最早的古城之一，素有“湘北门户”之称。以“洞庭天下水、岳阳天下楼”而闻名。</a:t>
            </a:r>
            <a:endParaRPr lang="en-US" altLang="zh-CN" dirty="0" smtClean="0"/>
          </a:p>
          <a:p>
            <a:r>
              <a:rPr lang="en-US" altLang="zh-CN" b="1" dirty="0" smtClean="0"/>
              <a:t>1.</a:t>
            </a:r>
            <a:r>
              <a:rPr lang="zh-CN" altLang="en-US" b="1" dirty="0" smtClean="0"/>
              <a:t>洞庭湖</a:t>
            </a:r>
          </a:p>
          <a:p>
            <a:r>
              <a:rPr lang="zh-CN" altLang="en-US" dirty="0" smtClean="0"/>
              <a:t>洞庭湖位于湖南省北部，是中国第四大湖，仅次于青海湖、兴凯湖和鄱阳湖。它也是中国第二大淡水湖，湖面宽阔，有八百里洞庭之称。</a:t>
            </a:r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776864" cy="5544616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flipV="1">
            <a:off x="1071562" y="404664"/>
            <a:ext cx="7443788" cy="46939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908720"/>
            <a:ext cx="7615758" cy="4649143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2.</a:t>
            </a:r>
            <a:r>
              <a:rPr lang="zh-CN" altLang="zh-CN" b="1" dirty="0" smtClean="0"/>
              <a:t>岳阳楼</a:t>
            </a:r>
            <a:endParaRPr lang="zh-CN" altLang="zh-CN" dirty="0" smtClean="0"/>
          </a:p>
          <a:p>
            <a:r>
              <a:rPr lang="zh-CN" altLang="zh-CN" dirty="0" smtClean="0"/>
              <a:t>岳阳楼，位于岳阳市西门城头，紧靠洞庭湖畔，与江西南昌的滕王阁、湖北武汉的黄鹤楼并称为江南三大名楼。岳阳楼前身为鲁肃的阅兵台，历史上岳阳楼重建过多次，现存建筑是清代所建，沿袭了清朝光绪六年所建时的形制。北宋范仲淹脍炙人口的《岳阳楼记》更使岳阳楼著称于世。</a:t>
            </a:r>
            <a:endParaRPr lang="zh-CN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5616" y="692696"/>
            <a:ext cx="7443788" cy="3352999"/>
          </a:xfrm>
        </p:spPr>
        <p:txBody>
          <a:bodyPr/>
          <a:lstStyle/>
          <a:p>
            <a:r>
              <a:rPr lang="zh-CN" altLang="en-US" b="1" dirty="0" smtClean="0"/>
              <a:t>（三）南岳衡山</a:t>
            </a:r>
          </a:p>
          <a:p>
            <a:r>
              <a:rPr lang="zh-CN" altLang="en-US" dirty="0" smtClean="0"/>
              <a:t>衡山，又名南岳、寿岳、南山，位于衡阳市南岳区境内，是中国五岳之一。“福如东海，寿比南山”的“南山”即衡山。衡山因气候条件好，植物茂盛，四季常绿，有着“五岳独秀”的美称。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429000"/>
            <a:ext cx="4476750" cy="285432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313101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1124744"/>
            <a:ext cx="7443788" cy="4577135"/>
          </a:xfrm>
        </p:spPr>
        <p:txBody>
          <a:bodyPr>
            <a:normAutofit/>
          </a:bodyPr>
          <a:lstStyle/>
          <a:p>
            <a:r>
              <a:rPr lang="zh-CN" altLang="zh-CN" b="1" dirty="0" smtClean="0"/>
              <a:t>（四）武陵源风景名胜区</a:t>
            </a:r>
            <a:endParaRPr lang="zh-CN" altLang="zh-CN" dirty="0" smtClean="0"/>
          </a:p>
          <a:p>
            <a:r>
              <a:rPr lang="zh-CN" altLang="zh-CN" dirty="0" smtClean="0"/>
              <a:t>武陵源风景名胜区位于湖南省西北部，是国家</a:t>
            </a:r>
            <a:r>
              <a:rPr lang="en-US" altLang="zh-CN" dirty="0" smtClean="0"/>
              <a:t>5A</a:t>
            </a:r>
            <a:r>
              <a:rPr lang="zh-CN" altLang="zh-CN" dirty="0" smtClean="0"/>
              <a:t>级景区。由张家界国家森林公园、索溪峪自然保护区、天子山自然保护区和杨家界自然保护区组成。奇峰、怪石、幽谷、秀水、溶洞合称为武陵源“五绝”。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169085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1124744"/>
            <a:ext cx="7443788" cy="4793159"/>
          </a:xfrm>
        </p:spPr>
        <p:txBody>
          <a:bodyPr/>
          <a:lstStyle/>
          <a:p>
            <a:r>
              <a:rPr lang="zh-CN" altLang="zh-CN" b="1" dirty="0" smtClean="0"/>
              <a:t>（五）凤凰古城</a:t>
            </a:r>
            <a:endParaRPr lang="zh-CN" altLang="zh-CN" dirty="0" smtClean="0"/>
          </a:p>
          <a:p>
            <a:pPr>
              <a:lnSpc>
                <a:spcPct val="150000"/>
              </a:lnSpc>
            </a:pPr>
            <a:r>
              <a:rPr lang="zh-CN" altLang="zh-CN" dirty="0" smtClean="0"/>
              <a:t>凤凰古城位于湖南省西南部，属湘西土家族苗族自治州境内，与贵州省为邻。曾被新西兰著名作家路易艾黎称赞为“中国最美丽的小城”。凤凰古城自古以来就一直是苗族和土家族的聚居地区。</a:t>
            </a:r>
            <a:endParaRPr lang="zh-CN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443788" cy="928019"/>
          </a:xfrm>
        </p:spPr>
        <p:txBody>
          <a:bodyPr>
            <a:normAutofit/>
          </a:bodyPr>
          <a:lstStyle/>
          <a:p>
            <a:r>
              <a:rPr lang="zh-CN" altLang="zh-CN" dirty="0" smtClean="0"/>
              <a:t>四、主要旅游线路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63688" y="2204864"/>
            <a:ext cx="6679654" cy="30243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（一）湘东北历史人文旅游线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/>
              <a:t>（二）湘西北世界遗产旅游线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/>
              <a:t>（三）湘西民族风情旅游线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>
                <a:solidFill>
                  <a:schemeClr val="tx1"/>
                </a:solidFill>
              </a:rPr>
              <a:t>任务四</a:t>
            </a:r>
            <a:r>
              <a:rPr lang="en-US" altLang="zh-CN" dirty="0" smtClean="0">
                <a:solidFill>
                  <a:schemeClr val="tx1"/>
                </a:solidFill>
              </a:rPr>
              <a:t>   </a:t>
            </a:r>
            <a:r>
              <a:rPr lang="zh-CN" altLang="zh-CN" dirty="0" smtClean="0">
                <a:solidFill>
                  <a:schemeClr val="tx1"/>
                </a:solidFill>
              </a:rPr>
              <a:t>江西省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1588169"/>
            <a:ext cx="7992888" cy="4073079"/>
          </a:xfrm>
        </p:spPr>
        <p:txBody>
          <a:bodyPr/>
          <a:lstStyle/>
          <a:p>
            <a:r>
              <a:rPr lang="zh-CN" altLang="zh-CN" b="1" dirty="0" smtClean="0"/>
              <a:t>一、旅游概况</a:t>
            </a:r>
            <a:endParaRPr lang="zh-CN" altLang="zh-CN" dirty="0" smtClean="0"/>
          </a:p>
          <a:p>
            <a:pPr>
              <a:lnSpc>
                <a:spcPct val="150000"/>
              </a:lnSpc>
            </a:pPr>
            <a:r>
              <a:rPr lang="zh-CN" altLang="zh-CN" dirty="0" smtClean="0"/>
              <a:t>江西省简称赣，省会南昌，因境内主要河流赣江而得名。主要城市有南昌、赣州、九江、景德镇等。江西自古以来素有“物华天宝、人杰地灵”之誉，文物古迹、风景名胜众多，有庐山、滕王阁、三清山、婺源、龙虎山、井冈山等。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3284414" cy="928019"/>
          </a:xfrm>
        </p:spPr>
        <p:txBody>
          <a:bodyPr>
            <a:normAutofit/>
          </a:bodyPr>
          <a:lstStyle/>
          <a:p>
            <a:r>
              <a:rPr lang="zh-CN" altLang="zh-CN" sz="2800" dirty="0" smtClean="0">
                <a:solidFill>
                  <a:schemeClr val="tx1"/>
                </a:solidFill>
              </a:rPr>
              <a:t>二、人文地理环境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2132856"/>
            <a:ext cx="7443788" cy="33529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dirty="0" smtClean="0"/>
              <a:t>（一）历史悠久，楚文化深厚</a:t>
            </a:r>
          </a:p>
          <a:p>
            <a:pPr>
              <a:lnSpc>
                <a:spcPct val="150000"/>
              </a:lnSpc>
            </a:pPr>
            <a:r>
              <a:rPr lang="zh-CN" altLang="zh-CN" dirty="0" smtClean="0"/>
              <a:t>（二）红色文化底蕴深厚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5832648" cy="7677472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4076502" cy="928019"/>
          </a:xfrm>
        </p:spPr>
        <p:txBody>
          <a:bodyPr>
            <a:normAutofit fontScale="90000"/>
          </a:bodyPr>
          <a:lstStyle/>
          <a:p>
            <a:r>
              <a:rPr lang="zh-CN" altLang="zh-CN" dirty="0" smtClean="0"/>
              <a:t>二、民俗风情</a:t>
            </a:r>
            <a:br>
              <a:rPr lang="zh-CN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588169"/>
            <a:ext cx="7615758" cy="4433119"/>
          </a:xfrm>
        </p:spPr>
        <p:txBody>
          <a:bodyPr>
            <a:normAutofit/>
          </a:bodyPr>
          <a:lstStyle/>
          <a:p>
            <a:r>
              <a:rPr lang="zh-CN" altLang="zh-CN" b="1" dirty="0" smtClean="0"/>
              <a:t>（一）饮食文化</a:t>
            </a:r>
            <a:endParaRPr lang="zh-CN" altLang="zh-CN" dirty="0" smtClean="0"/>
          </a:p>
          <a:p>
            <a:r>
              <a:rPr lang="zh-CN" altLang="zh-CN" dirty="0" smtClean="0"/>
              <a:t>赣菜由南昌、鄱阳湖区和赣南地区菜构成，有味浓、油重、主料突出、原汁原味等特色。赣菜典型菜品有海参眉毛肉丸、三杯鸡、红酥肉、南丰鱼丝、文山里脊丁、清炖武山鸡、清蒸荷包鲤鱼、炒血鸭、小炒鱼等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836712"/>
            <a:ext cx="7992888" cy="4752528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（二）民间艺术</a:t>
            </a:r>
          </a:p>
          <a:p>
            <a:r>
              <a:rPr lang="zh-CN" altLang="en-US" dirty="0" smtClean="0"/>
              <a:t>江西省民间艺术中有赣剧、兴国山歌、采茶戏、南丰傩舞、竹篙火龙等。</a:t>
            </a:r>
            <a:endParaRPr lang="en-US" altLang="zh-CN" dirty="0" smtClean="0"/>
          </a:p>
          <a:p>
            <a:r>
              <a:rPr lang="zh-CN" altLang="en-US" b="1" dirty="0" smtClean="0"/>
              <a:t>（三）地方特产</a:t>
            </a:r>
          </a:p>
          <a:p>
            <a:r>
              <a:rPr lang="zh-CN" altLang="en-US" dirty="0" smtClean="0"/>
              <a:t>江西特产丰富，其中最具代表的为景德镇陶瓷、赣州脐橙、兴国米粉鱼、南丰蜜桔、庐山云雾茶等。景德镇陶瓷以白瓷著称，素有“白如玉，明如镜，薄如纸，声如磬”之称。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>
                <a:solidFill>
                  <a:schemeClr val="tx1"/>
                </a:solidFill>
              </a:rPr>
              <a:t>三、主要旅游城市及景区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1556792"/>
            <a:ext cx="7632848" cy="4505127"/>
          </a:xfrm>
        </p:spPr>
        <p:txBody>
          <a:bodyPr>
            <a:normAutofit lnSpcReduction="10000"/>
          </a:bodyPr>
          <a:lstStyle/>
          <a:p>
            <a:r>
              <a:rPr lang="zh-CN" altLang="zh-CN" b="1" dirty="0" smtClean="0"/>
              <a:t>（一）南昌市</a:t>
            </a:r>
            <a:endParaRPr lang="zh-CN" altLang="zh-CN" dirty="0" smtClean="0"/>
          </a:p>
          <a:p>
            <a:r>
              <a:rPr lang="zh-CN" altLang="zh-CN" dirty="0" smtClean="0"/>
              <a:t>南昌市是江西省省会，又称洪城、英雄城。南昌旅游资源丰富，自然与人文旅游景观众多。主要有滕王阁、八一广场、八一起义纪念馆、南昌之星等。</a:t>
            </a:r>
          </a:p>
          <a:p>
            <a:r>
              <a:rPr lang="en-US" altLang="zh-CN" b="1" dirty="0" smtClean="0"/>
              <a:t>1.</a:t>
            </a:r>
            <a:r>
              <a:rPr lang="zh-CN" altLang="zh-CN" b="1" dirty="0" smtClean="0"/>
              <a:t>滕王阁</a:t>
            </a:r>
            <a:endParaRPr lang="zh-CN" altLang="zh-CN" dirty="0" smtClean="0"/>
          </a:p>
          <a:p>
            <a:r>
              <a:rPr lang="zh-CN" altLang="zh-CN" dirty="0" smtClean="0"/>
              <a:t>滕王阁位于江西省南昌市西北部沿江路赣江东岸，是南方唯一一座皇家建筑。始建于唐朝永徽四年，是江南三大名楼之一，因初唐才子王勃作《滕王阁序》让其扬名天下。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 b="12736"/>
          <a:stretch>
            <a:fillRect/>
          </a:stretch>
        </p:blipFill>
        <p:spPr bwMode="auto">
          <a:xfrm>
            <a:off x="539552" y="260648"/>
            <a:ext cx="7992888" cy="547260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241093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1052736"/>
            <a:ext cx="7776864" cy="4680520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2.</a:t>
            </a:r>
            <a:r>
              <a:rPr lang="zh-CN" altLang="zh-CN" b="1" dirty="0" smtClean="0"/>
              <a:t>八一起义旧址群</a:t>
            </a:r>
            <a:endParaRPr lang="zh-CN" altLang="zh-CN" dirty="0" smtClean="0"/>
          </a:p>
          <a:p>
            <a:r>
              <a:rPr lang="zh-CN" altLang="zh-CN" dirty="0" smtClean="0"/>
              <a:t>八一起义旧址是全国重点保护单位，包括中国共产党的“八一”起义总指挥部旧址、贺龙指挥部旧址、朱德军官教育团旧址、叶挺指挥部旧址、朱德旧居</a:t>
            </a:r>
            <a:r>
              <a:rPr lang="en-US" altLang="zh-CN" dirty="0" smtClean="0"/>
              <a:t>5</a:t>
            </a:r>
            <a:r>
              <a:rPr lang="zh-CN" altLang="zh-CN" dirty="0" smtClean="0"/>
              <a:t>个点。</a:t>
            </a:r>
            <a:endParaRPr lang="zh-CN" alt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313101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268760"/>
            <a:ext cx="7632848" cy="4320480"/>
          </a:xfrm>
        </p:spPr>
        <p:txBody>
          <a:bodyPr/>
          <a:lstStyle/>
          <a:p>
            <a:r>
              <a:rPr lang="zh-CN" altLang="zh-CN" b="1" dirty="0" smtClean="0"/>
              <a:t>（二）鄱阳湖</a:t>
            </a:r>
            <a:endParaRPr lang="zh-CN" altLang="zh-CN" dirty="0" smtClean="0"/>
          </a:p>
          <a:p>
            <a:r>
              <a:rPr lang="zh-CN" altLang="zh-CN" dirty="0" smtClean="0"/>
              <a:t>鄱阳湖位于江西省上饶市、南昌和九江交界处的长江南岸，是中国第一大淡水湖。鄱阳湖被称为“白鹤世界”、“珍禽王国”，这里有世界上最大的鸟类保护区，保护区内鸟类有</a:t>
            </a:r>
            <a:r>
              <a:rPr lang="en-US" altLang="zh-CN" dirty="0" smtClean="0"/>
              <a:t>300</a:t>
            </a:r>
            <a:r>
              <a:rPr lang="zh-CN" altLang="zh-CN" dirty="0" smtClean="0"/>
              <a:t>多种。</a:t>
            </a:r>
            <a:endParaRPr lang="zh-CN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169085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1196752"/>
            <a:ext cx="7776864" cy="4464496"/>
          </a:xfrm>
        </p:spPr>
        <p:txBody>
          <a:bodyPr>
            <a:normAutofit/>
          </a:bodyPr>
          <a:lstStyle/>
          <a:p>
            <a:r>
              <a:rPr lang="zh-CN" altLang="zh-CN" b="1" dirty="0" smtClean="0"/>
              <a:t>（三）庐山</a:t>
            </a:r>
            <a:endParaRPr lang="zh-CN" altLang="zh-CN" dirty="0" smtClean="0"/>
          </a:p>
          <a:p>
            <a:r>
              <a:rPr lang="zh-CN" altLang="zh-CN" dirty="0" smtClean="0"/>
              <a:t>庐山又称匡山或匡庐，位于江西省北部，是江西的北大门。庐山以雄、奇、险、秀闻名于世，素有“匡庐奇秀甲天下”之美誉，是享誉海内外的避暑胜地。</a:t>
            </a:r>
            <a:endParaRPr lang="en-US" altLang="zh-CN" dirty="0" smtClean="0"/>
          </a:p>
          <a:p>
            <a:r>
              <a:rPr lang="zh-CN" altLang="zh-CN" dirty="0" smtClean="0"/>
              <a:t>庐山旅游资源丰富，既有自然景观，也有众多的人文景区。自然景观中，代表性的景点有芦林湖、石涧瀑、五老峰、险峰等。人文景区的典型代表有观音桥、仙人洞、白鹿洞书院、美庐别墅、庐山会议会址、博物院等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241093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1124744"/>
            <a:ext cx="7443788" cy="4433119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（四）上饶市</a:t>
            </a:r>
          </a:p>
          <a:p>
            <a:r>
              <a:rPr lang="en-US" altLang="zh-CN" b="1" dirty="0" smtClean="0"/>
              <a:t>1. </a:t>
            </a:r>
            <a:r>
              <a:rPr lang="zh-CN" altLang="en-US" b="1" dirty="0" smtClean="0"/>
              <a:t>三清山</a:t>
            </a:r>
          </a:p>
          <a:p>
            <a:r>
              <a:rPr lang="zh-CN" altLang="en-US" dirty="0" smtClean="0"/>
              <a:t>三清山位于江西省上饶市玉山县与德兴市交界处，是我国著名的道教名山，</a:t>
            </a:r>
            <a:r>
              <a:rPr lang="en-US" altLang="zh-CN" dirty="0" smtClean="0"/>
              <a:t>2008</a:t>
            </a:r>
            <a:r>
              <a:rPr lang="zh-CN" altLang="en-US" dirty="0" smtClean="0"/>
              <a:t>年被列为世界自然遗产名录。因其三座主峰玉京、玉虚、玉华挺拔，似道教三尊而得名。三清山自然与人文景观丰富，尤其以花岗岩地貌景观和道教文化最具代表性。</a:t>
            </a:r>
            <a:endParaRPr lang="zh-CN" alt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241093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1124744"/>
            <a:ext cx="7920880" cy="4937175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2.</a:t>
            </a:r>
            <a:r>
              <a:rPr lang="zh-CN" altLang="zh-CN" b="1" dirty="0" smtClean="0"/>
              <a:t>婺源</a:t>
            </a:r>
            <a:endParaRPr lang="zh-CN" altLang="zh-CN" dirty="0" smtClean="0"/>
          </a:p>
          <a:p>
            <a:r>
              <a:rPr lang="zh-CN" altLang="zh-CN" dirty="0" smtClean="0"/>
              <a:t>婺源县位于江西省东北部，属上饶市下辖县。这里是徽州文化的发祥地之一，素有“书乡”、“茶乡”之称，被誉为“中国最美的乡村”。婺源建县的历史有</a:t>
            </a:r>
            <a:r>
              <a:rPr lang="en-US" altLang="zh-CN" dirty="0" smtClean="0"/>
              <a:t>1200</a:t>
            </a:r>
            <a:r>
              <a:rPr lang="zh-CN" altLang="zh-CN" dirty="0" smtClean="0"/>
              <a:t>多年，其文化风俗、房屋建筑、饮食居住等都是徽文化的重要组成部分，境内分布有保存完整的古村落，保存着大量的物质文化遗存。婺源自古文风鼎盛、名士辈出。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4652566" cy="928019"/>
          </a:xfrm>
        </p:spPr>
        <p:txBody>
          <a:bodyPr>
            <a:normAutofit/>
          </a:bodyPr>
          <a:lstStyle/>
          <a:p>
            <a:r>
              <a:rPr lang="zh-CN" altLang="zh-CN" sz="2800" dirty="0" smtClean="0">
                <a:solidFill>
                  <a:schemeClr val="tx1"/>
                </a:solidFill>
              </a:rPr>
              <a:t>三、旅游资源特点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7624" y="1844824"/>
            <a:ext cx="6696744" cy="40324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 smtClean="0"/>
              <a:t>（一）山水旅游资源丰富</a:t>
            </a:r>
          </a:p>
          <a:p>
            <a:pPr>
              <a:lnSpc>
                <a:spcPct val="150000"/>
              </a:lnSpc>
            </a:pPr>
            <a:r>
              <a:rPr lang="zh-CN" altLang="zh-CN" dirty="0" smtClean="0"/>
              <a:t>（二）三国遗迹众多</a:t>
            </a:r>
          </a:p>
          <a:p>
            <a:pPr>
              <a:lnSpc>
                <a:spcPct val="150000"/>
              </a:lnSpc>
            </a:pPr>
            <a:r>
              <a:rPr lang="zh-CN" altLang="zh-CN" dirty="0" smtClean="0"/>
              <a:t>（三）楚文化遗存多</a:t>
            </a:r>
          </a:p>
          <a:p>
            <a:pPr>
              <a:lnSpc>
                <a:spcPct val="150000"/>
              </a:lnSpc>
            </a:pPr>
            <a:r>
              <a:rPr lang="zh-CN" altLang="zh-CN" dirty="0" smtClean="0"/>
              <a:t>（四）红色旅游资源丰富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208912" cy="5616624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97077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340768"/>
            <a:ext cx="7443788" cy="3284984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（五）井冈山</a:t>
            </a:r>
          </a:p>
          <a:p>
            <a:r>
              <a:rPr lang="zh-CN" altLang="en-US" dirty="0" smtClean="0"/>
              <a:t>井冈山市位于江西省中部偏西，被誉为“中国革命的摇篮”和“中华人民共和国的奠基石”。井冈山自然景观优美，以“雄、险、秀、幽、奇”等为特色。</a:t>
            </a:r>
            <a:endParaRPr lang="en-US" altLang="zh-CN" dirty="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97077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124744"/>
            <a:ext cx="7560840" cy="4649143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（六）龙虎山风景名胜区</a:t>
            </a:r>
          </a:p>
          <a:p>
            <a:r>
              <a:rPr lang="zh-CN" altLang="en-US" dirty="0" smtClean="0"/>
              <a:t>龙虎山风景名胜区位于江西鹰潭市，是中国道教发祥地，创始人张道陵曾在此修道，后发展为正一教。鼎盛时期建有道观</a:t>
            </a:r>
            <a:r>
              <a:rPr lang="en-US" altLang="zh-CN" dirty="0" smtClean="0"/>
              <a:t>80</a:t>
            </a:r>
            <a:r>
              <a:rPr lang="zh-CN" altLang="en-US" dirty="0" smtClean="0"/>
              <a:t>余座，道院</a:t>
            </a:r>
            <a:r>
              <a:rPr lang="en-US" altLang="zh-CN" dirty="0" smtClean="0"/>
              <a:t>36</a:t>
            </a:r>
            <a:r>
              <a:rPr lang="zh-CN" altLang="en-US" dirty="0" smtClean="0"/>
              <a:t>座，道宫数个，是名副其实的“道都”。景区自然与人文旅游资源丰富，尤以丹霞地貌景观、道教文化、崖墓群等为代表，称为龙虎山景观的“三绝”。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443788" cy="928019"/>
          </a:xfrm>
        </p:spPr>
        <p:txBody>
          <a:bodyPr>
            <a:normAutofit/>
          </a:bodyPr>
          <a:lstStyle/>
          <a:p>
            <a:r>
              <a:rPr lang="zh-CN" altLang="zh-CN" dirty="0" smtClean="0"/>
              <a:t>四、主要旅游线路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07704" y="1772816"/>
            <a:ext cx="5904656" cy="27363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sz="2800" dirty="0" smtClean="0"/>
              <a:t>（一）红色文化旅游线</a:t>
            </a:r>
          </a:p>
          <a:p>
            <a:pPr>
              <a:lnSpc>
                <a:spcPct val="150000"/>
              </a:lnSpc>
            </a:pPr>
            <a:r>
              <a:rPr lang="zh-CN" altLang="zh-CN" sz="2800" dirty="0" smtClean="0"/>
              <a:t>（二）道教文化旅游线</a:t>
            </a:r>
          </a:p>
          <a:p>
            <a:pPr>
              <a:lnSpc>
                <a:spcPct val="150000"/>
              </a:lnSpc>
            </a:pPr>
            <a:r>
              <a:rPr lang="zh-CN" altLang="zh-CN" sz="2800" dirty="0" smtClean="0"/>
              <a:t>（三）名山名水旅游线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>
                <a:solidFill>
                  <a:schemeClr val="tx1"/>
                </a:solidFill>
              </a:rPr>
              <a:t>任务二  湖北省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1772816"/>
            <a:ext cx="8019852" cy="3528392"/>
          </a:xfrm>
        </p:spPr>
        <p:txBody>
          <a:bodyPr>
            <a:normAutofit/>
          </a:bodyPr>
          <a:lstStyle/>
          <a:p>
            <a:r>
              <a:rPr lang="zh-CN" altLang="zh-CN" b="1" dirty="0" smtClean="0"/>
              <a:t>一、旅游概况</a:t>
            </a:r>
            <a:endParaRPr lang="zh-CN" altLang="zh-CN" dirty="0" smtClean="0"/>
          </a:p>
          <a:p>
            <a:pPr indent="266700">
              <a:lnSpc>
                <a:spcPct val="150000"/>
              </a:lnSpc>
            </a:pPr>
            <a:r>
              <a:rPr lang="zh-CN" altLang="zh-CN" kern="100" dirty="0" smtClean="0">
                <a:latin typeface="Calibri"/>
                <a:ea typeface="宋体"/>
                <a:cs typeface="Times New Roman"/>
              </a:rPr>
              <a:t>湖北省简称鄂，省会武汉。湖北文化底蕴深厚，是楚文化的发源地，中华民族的始祖炎帝的故里、屈原的故乡、李时珍的故乡等。</a:t>
            </a:r>
          </a:p>
          <a:p>
            <a:r>
              <a:rPr lang="zh-CN" altLang="zh-CN" dirty="0" smtClean="0">
                <a:ea typeface="宋体"/>
                <a:cs typeface="Times New Roman"/>
              </a:rPr>
              <a:t>湖北省旅游资源丰富，名胜古迹多，以山水风光、三国遗迹和革命纪念地为主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http://image9.360doc.com/DownloadImg/2010/05/1707/3227418_24"/>
          <p:cNvPicPr/>
          <p:nvPr/>
        </p:nvPicPr>
        <p:blipFill>
          <a:blip r:embed="rId2" cstate="print"/>
          <a:srcRect t="14844"/>
          <a:stretch>
            <a:fillRect/>
          </a:stretch>
        </p:blipFill>
        <p:spPr bwMode="auto">
          <a:xfrm>
            <a:off x="1763688" y="0"/>
            <a:ext cx="5688632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3644454" cy="928019"/>
          </a:xfrm>
        </p:spPr>
        <p:txBody>
          <a:bodyPr>
            <a:normAutofit/>
          </a:bodyPr>
          <a:lstStyle/>
          <a:p>
            <a:r>
              <a:rPr lang="zh-CN" altLang="zh-CN" sz="2800" dirty="0" smtClean="0">
                <a:solidFill>
                  <a:schemeClr val="tx1"/>
                </a:solidFill>
              </a:rPr>
              <a:t>二、民俗风情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588169"/>
            <a:ext cx="7831782" cy="40010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/>
              <a:t>（一）饮食文化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/>
              <a:t>湖北菜，古称楚菜、荆菜，起源于江汉平原。以江汉平原为中心，由武汉、荆州和黄州三种地方风味菜组成。典型名菜有清蒸武昌鱼、莲藕炖排骨、仙桃蒸三元、红烧木琴鱼、泡蒸鳝鱼、沔阳三蒸等。知名小吃有热干面、周黑鸭等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6" descr="2340215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8801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011100822432918518"/>
          <p:cNvPicPr>
            <a:picLocks noChangeAspect="1" noChangeArrowheads="1"/>
          </p:cNvPicPr>
          <p:nvPr/>
        </p:nvPicPr>
        <p:blipFill>
          <a:blip r:embed="rId3" cstate="print"/>
          <a:srcRect t="6210"/>
          <a:stretch>
            <a:fillRect/>
          </a:stretch>
        </p:blipFill>
        <p:spPr bwMode="auto">
          <a:xfrm>
            <a:off x="4499992" y="2955306"/>
            <a:ext cx="4644008" cy="390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98"/>
</p:tagLst>
</file>

<file path=ppt/theme/theme1.xml><?xml version="1.0" encoding="utf-8"?>
<a:theme xmlns:a="http://schemas.openxmlformats.org/drawingml/2006/main" name="2_Office 主题">
  <a:themeElements>
    <a:clrScheme name="自定义 2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9088"/>
      </a:accent1>
      <a:accent2>
        <a:srgbClr val="D3A815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8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4734</Words>
  <Application>Microsoft Office PowerPoint</Application>
  <PresentationFormat>全屏显示(4:3)</PresentationFormat>
  <Paragraphs>144</Paragraphs>
  <Slides>53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54" baseType="lpstr">
      <vt:lpstr>2_Office 主题</vt:lpstr>
      <vt:lpstr>项目八   华中旅游区 </vt:lpstr>
      <vt:lpstr>幻灯片 2</vt:lpstr>
      <vt:lpstr>任务一  华中旅游区概况</vt:lpstr>
      <vt:lpstr>二、人文地理环境</vt:lpstr>
      <vt:lpstr>三、旅游资源特点</vt:lpstr>
      <vt:lpstr>任务二  湖北省</vt:lpstr>
      <vt:lpstr>幻灯片 7</vt:lpstr>
      <vt:lpstr>二、民俗风情</vt:lpstr>
      <vt:lpstr>幻灯片 9</vt:lpstr>
      <vt:lpstr>幻灯片 10</vt:lpstr>
      <vt:lpstr>幻灯片 11</vt:lpstr>
      <vt:lpstr>三、主要旅游城市及景区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四、主要旅游线路 </vt:lpstr>
      <vt:lpstr>任务三  湖南省</vt:lpstr>
      <vt:lpstr>幻灯片 26</vt:lpstr>
      <vt:lpstr>二、民俗风情</vt:lpstr>
      <vt:lpstr>幻灯片 28</vt:lpstr>
      <vt:lpstr>三、主要旅游城市及景区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四、主要旅游线路</vt:lpstr>
      <vt:lpstr>任务四   江西省</vt:lpstr>
      <vt:lpstr>幻灯片 40</vt:lpstr>
      <vt:lpstr>二、民俗风情 </vt:lpstr>
      <vt:lpstr>幻灯片 42</vt:lpstr>
      <vt:lpstr>三、主要旅游城市及景区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四、主要旅游线路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项目八   华中旅游区 </dc:title>
  <cp:lastModifiedBy>Administrator</cp:lastModifiedBy>
  <cp:revision>21</cp:revision>
  <dcterms:modified xsi:type="dcterms:W3CDTF">2017-09-09T08:05:00Z</dcterms:modified>
</cp:coreProperties>
</file>