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74"/>
  </p:notesMasterIdLst>
  <p:sldIdLst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1" r:id="rId21"/>
    <p:sldId id="277" r:id="rId22"/>
    <p:sldId id="278" r:id="rId23"/>
    <p:sldId id="279" r:id="rId24"/>
    <p:sldId id="280" r:id="rId25"/>
    <p:sldId id="282" r:id="rId26"/>
    <p:sldId id="284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27" r:id="rId54"/>
    <p:sldId id="310" r:id="rId55"/>
    <p:sldId id="311" r:id="rId56"/>
    <p:sldId id="317" r:id="rId57"/>
    <p:sldId id="318" r:id="rId58"/>
    <p:sldId id="319" r:id="rId59"/>
    <p:sldId id="320" r:id="rId60"/>
    <p:sldId id="328" r:id="rId61"/>
    <p:sldId id="321" r:id="rId62"/>
    <p:sldId id="322" r:id="rId63"/>
    <p:sldId id="330" r:id="rId64"/>
    <p:sldId id="323" r:id="rId65"/>
    <p:sldId id="324" r:id="rId66"/>
    <p:sldId id="325" r:id="rId67"/>
    <p:sldId id="326" r:id="rId68"/>
    <p:sldId id="312" r:id="rId69"/>
    <p:sldId id="313" r:id="rId70"/>
    <p:sldId id="314" r:id="rId71"/>
    <p:sldId id="315" r:id="rId72"/>
    <p:sldId id="316" r:id="rId7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F36A4-6517-4C69-A7A5-CC5C0DE28436}" type="datetimeFigureOut">
              <a:rPr lang="zh-CN" altLang="en-US" smtClean="0"/>
              <a:pPr/>
              <a:t>2017/9/9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5C8BB-0E50-4757-8197-5D9457294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baike.baidu.com/view/5586.htm" TargetMode="External"/><Relationship Id="rId3" Type="http://schemas.openxmlformats.org/officeDocument/2006/relationships/hyperlink" Target="http://baike.baidu.com/view/69079.htm" TargetMode="External"/><Relationship Id="rId7" Type="http://schemas.openxmlformats.org/officeDocument/2006/relationships/hyperlink" Target="http://baike.baidu.com/view/66893.htm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baike.baidu.com/view/4108140.htm" TargetMode="External"/><Relationship Id="rId5" Type="http://schemas.openxmlformats.org/officeDocument/2006/relationships/hyperlink" Target="http://baike.baidu.com/view/56157.htm" TargetMode="External"/><Relationship Id="rId4" Type="http://schemas.openxmlformats.org/officeDocument/2006/relationships/hyperlink" Target="http://baike.baidu.com/view/740734.htm" TargetMode="External"/><Relationship Id="rId9" Type="http://schemas.openxmlformats.org/officeDocument/2006/relationships/hyperlink" Target="http://baike.baidu.com/view/2571.h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37287-8E85-4FCA-8839-F9CC602D7E41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徐霞客游记 开篇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C8BB-0E50-4757-8197-5D9457294906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F5703-6FD8-4AD5-AB30-EE1175255633}" type="slidenum">
              <a:rPr lang="en-US" altLang="zh-CN" smtClean="0"/>
              <a:pPr/>
              <a:t>62</a:t>
            </a:fld>
            <a:endParaRPr lang="en-US" altLang="zh-CN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。</a:t>
            </a:r>
            <a:r>
              <a:rPr lang="en-US" altLang="zh-CN" smtClean="0"/>
              <a:t>《</a:t>
            </a:r>
            <a:r>
              <a:rPr lang="zh-CN" altLang="en-US" smtClean="0">
                <a:hlinkClick r:id="rId3"/>
              </a:rPr>
              <a:t>茶经</a:t>
            </a:r>
            <a:r>
              <a:rPr lang="en-US" altLang="zh-CN" smtClean="0"/>
              <a:t>》</a:t>
            </a:r>
            <a:r>
              <a:rPr lang="zh-CN" altLang="en-US" smtClean="0"/>
              <a:t>就有“</a:t>
            </a:r>
            <a:r>
              <a:rPr lang="zh-CN" altLang="en-US" smtClean="0">
                <a:hlinkClick r:id="rId4"/>
              </a:rPr>
              <a:t>庐州</a:t>
            </a:r>
            <a:r>
              <a:rPr lang="zh-CN" altLang="en-US" smtClean="0"/>
              <a:t>六安</a:t>
            </a:r>
            <a:r>
              <a:rPr lang="en-US" altLang="zh-CN" smtClean="0"/>
              <a:t>(</a:t>
            </a:r>
            <a:r>
              <a:rPr lang="zh-CN" altLang="en-US" smtClean="0"/>
              <a:t>茶</a:t>
            </a:r>
            <a:r>
              <a:rPr lang="en-US" altLang="zh-CN" smtClean="0"/>
              <a:t>)”</a:t>
            </a:r>
            <a:r>
              <a:rPr lang="zh-CN" altLang="en-US" smtClean="0"/>
              <a:t>之称 ；“六安瓜片”在清朝被列为“</a:t>
            </a:r>
            <a:r>
              <a:rPr lang="zh-CN" altLang="en-US" smtClean="0">
                <a:hlinkClick r:id="rId5"/>
              </a:rPr>
              <a:t>贡品</a:t>
            </a:r>
            <a:r>
              <a:rPr lang="zh-CN" altLang="en-US" smtClean="0"/>
              <a:t>”，慈禧太后</a:t>
            </a:r>
            <a:r>
              <a:rPr lang="zh-CN" altLang="en-US" smtClean="0">
                <a:hlinkClick r:id="rId6"/>
              </a:rPr>
              <a:t>曾月</a:t>
            </a:r>
            <a:r>
              <a:rPr lang="zh-CN" altLang="en-US" smtClean="0"/>
              <a:t>奉十四两；大</a:t>
            </a:r>
            <a:r>
              <a:rPr lang="zh-CN" altLang="en-US" smtClean="0">
                <a:hlinkClick r:id="rId7"/>
              </a:rPr>
              <a:t>文学家</a:t>
            </a:r>
            <a:r>
              <a:rPr lang="zh-CN" altLang="en-US" smtClean="0">
                <a:hlinkClick r:id="rId8"/>
              </a:rPr>
              <a:t>曹雪芹</a:t>
            </a:r>
            <a:r>
              <a:rPr lang="zh-CN" altLang="en-US" smtClean="0"/>
              <a:t>旷世之作</a:t>
            </a:r>
            <a:r>
              <a:rPr lang="en-US" altLang="zh-CN" smtClean="0"/>
              <a:t>《</a:t>
            </a:r>
            <a:r>
              <a:rPr lang="zh-CN" altLang="en-US" smtClean="0">
                <a:hlinkClick r:id="rId9"/>
              </a:rPr>
              <a:t>红楼梦</a:t>
            </a:r>
            <a:r>
              <a:rPr lang="en-US" altLang="zh-CN" smtClean="0"/>
              <a:t>》</a:t>
            </a:r>
            <a:r>
              <a:rPr lang="zh-CN" altLang="en-US" smtClean="0"/>
              <a:t>入竟有</a:t>
            </a:r>
            <a:r>
              <a:rPr lang="en-US" altLang="zh-CN" smtClean="0"/>
              <a:t>80</a:t>
            </a:r>
            <a:r>
              <a:rPr lang="zh-CN" altLang="en-US" smtClean="0"/>
              <a:t>多处提及，特别是“妙玉品茶</a:t>
            </a:r>
            <a:r>
              <a:rPr lang="en-US" altLang="zh-CN" smtClean="0"/>
              <a:t>(</a:t>
            </a:r>
            <a:r>
              <a:rPr lang="zh-CN" altLang="en-US" smtClean="0"/>
              <a:t>六安瓜片</a:t>
            </a:r>
            <a:r>
              <a:rPr lang="en-US" altLang="zh-CN" smtClean="0"/>
              <a:t>)”</a:t>
            </a:r>
            <a:r>
              <a:rPr lang="zh-CN" altLang="en-US" smtClean="0"/>
              <a:t>一段，  六安瓜片（又称片茶），为绿茶特种茶类，是国家级历史名茶，中国十大经典绿茶之一，绿茶中唯一去梗去芽的片茶。采自当地特有品种，经扳片、剔去嫩芽及茶梗，通过独特的传统加工工艺制成的形似瓜子的片形茶叶。六安瓜片（又称片茶），为绿茶特种茶类。采自当地特有品种，经扳片、剔去嫩芽及茶梗，通过独特的传统加工工艺制成的形似瓜子的片形茶叶，主产地是金寨县，叶片肉质醇厚，是中国绿茶中唯一去梗去芽的片茶。六安市金寨县   有“猴魁两头尖，不散不翘不卷边”之称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4470401"/>
            <a:ext cx="6858000" cy="117642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5669006"/>
            <a:ext cx="6858000" cy="68734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094874" y="673769"/>
            <a:ext cx="7420476" cy="543039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4470401"/>
            <a:ext cx="6858000" cy="117642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5669006"/>
            <a:ext cx="6858000" cy="68734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62" y="1588169"/>
            <a:ext cx="7443788" cy="335299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924672" y="3162999"/>
            <a:ext cx="5339900" cy="925409"/>
          </a:xfrm>
          <a:prstGeom prst="rect">
            <a:avLst/>
          </a:prstGeom>
          <a:gradFill flip="none" rotWithShape="1">
            <a:gsLst>
              <a:gs pos="5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950700" y="3203486"/>
            <a:ext cx="5290015" cy="850219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74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1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3600" b="1" dirty="0">
              <a:solidFill>
                <a:srgbClr val="D3A815"/>
              </a:solidFill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1968051" y="3220837"/>
            <a:ext cx="321002" cy="428002"/>
          </a:xfrm>
          <a:custGeom>
            <a:avLst/>
            <a:gdLst>
              <a:gd name="connsiteX0" fmla="*/ 586469 w 5423364"/>
              <a:gd name="connsiteY0" fmla="*/ 3778531 h 5416741"/>
              <a:gd name="connsiteX1" fmla="*/ 586469 w 5423364"/>
              <a:gd name="connsiteY1" fmla="*/ 4093221 h 5416741"/>
              <a:gd name="connsiteX2" fmla="*/ 901159 w 5423364"/>
              <a:gd name="connsiteY2" fmla="*/ 4093221 h 5416741"/>
              <a:gd name="connsiteX3" fmla="*/ 901159 w 5423364"/>
              <a:gd name="connsiteY3" fmla="*/ 3778531 h 5416741"/>
              <a:gd name="connsiteX4" fmla="*/ 941931 w 5423364"/>
              <a:gd name="connsiteY4" fmla="*/ 1734100 h 5416741"/>
              <a:gd name="connsiteX5" fmla="*/ 941931 w 5423364"/>
              <a:gd name="connsiteY5" fmla="*/ 2362054 h 5416741"/>
              <a:gd name="connsiteX6" fmla="*/ 1569884 w 5423364"/>
              <a:gd name="connsiteY6" fmla="*/ 2362054 h 5416741"/>
              <a:gd name="connsiteX7" fmla="*/ 1569884 w 5423364"/>
              <a:gd name="connsiteY7" fmla="*/ 1734100 h 5416741"/>
              <a:gd name="connsiteX8" fmla="*/ 947912 w 5423364"/>
              <a:gd name="connsiteY8" fmla="*/ 945546 h 5416741"/>
              <a:gd name="connsiteX9" fmla="*/ 947912 w 5423364"/>
              <a:gd name="connsiteY9" fmla="*/ 1573498 h 5416741"/>
              <a:gd name="connsiteX10" fmla="*/ 1575865 w 5423364"/>
              <a:gd name="connsiteY10" fmla="*/ 1573498 h 5416741"/>
              <a:gd name="connsiteX11" fmla="*/ 1575865 w 5423364"/>
              <a:gd name="connsiteY11" fmla="*/ 945546 h 5416741"/>
              <a:gd name="connsiteX12" fmla="*/ 1738596 w 5423364"/>
              <a:gd name="connsiteY12" fmla="*/ 945546 h 5416741"/>
              <a:gd name="connsiteX13" fmla="*/ 1738596 w 5423364"/>
              <a:gd name="connsiteY13" fmla="*/ 1573498 h 5416741"/>
              <a:gd name="connsiteX14" fmla="*/ 2366549 w 5423364"/>
              <a:gd name="connsiteY14" fmla="*/ 1573498 h 5416741"/>
              <a:gd name="connsiteX15" fmla="*/ 2366549 w 5423364"/>
              <a:gd name="connsiteY15" fmla="*/ 945546 h 5416741"/>
              <a:gd name="connsiteX16" fmla="*/ 3785154 w 5423364"/>
              <a:gd name="connsiteY16" fmla="*/ 579766 h 5416741"/>
              <a:gd name="connsiteX17" fmla="*/ 3785154 w 5423364"/>
              <a:gd name="connsiteY17" fmla="*/ 894456 h 5416741"/>
              <a:gd name="connsiteX18" fmla="*/ 4099844 w 5423364"/>
              <a:gd name="connsiteY18" fmla="*/ 894456 h 5416741"/>
              <a:gd name="connsiteX19" fmla="*/ 4099844 w 5423364"/>
              <a:gd name="connsiteY19" fmla="*/ 579766 h 5416741"/>
              <a:gd name="connsiteX20" fmla="*/ 156988 w 5423364"/>
              <a:gd name="connsiteY20" fmla="*/ 156989 h 5416741"/>
              <a:gd name="connsiteX21" fmla="*/ 156988 w 5423364"/>
              <a:gd name="connsiteY21" fmla="*/ 784943 h 5416741"/>
              <a:gd name="connsiteX22" fmla="*/ 784942 w 5423364"/>
              <a:gd name="connsiteY22" fmla="*/ 784943 h 5416741"/>
              <a:gd name="connsiteX23" fmla="*/ 784942 w 5423364"/>
              <a:gd name="connsiteY23" fmla="*/ 156989 h 5416741"/>
              <a:gd name="connsiteX24" fmla="*/ 3314221 w 5423364"/>
              <a:gd name="connsiteY24" fmla="*/ 0 h 5416741"/>
              <a:gd name="connsiteX25" fmla="*/ 3471209 w 5423364"/>
              <a:gd name="connsiteY25" fmla="*/ 0 h 5416741"/>
              <a:gd name="connsiteX26" fmla="*/ 3471209 w 5423364"/>
              <a:gd name="connsiteY26" fmla="*/ 1287546 h 5416741"/>
              <a:gd name="connsiteX27" fmla="*/ 4102777 w 5423364"/>
              <a:gd name="connsiteY27" fmla="*/ 1287546 h 5416741"/>
              <a:gd name="connsiteX28" fmla="*/ 4102777 w 5423364"/>
              <a:gd name="connsiteY28" fmla="*/ 1054378 h 5416741"/>
              <a:gd name="connsiteX29" fmla="*/ 3625233 w 5423364"/>
              <a:gd name="connsiteY29" fmla="*/ 1054378 h 5416741"/>
              <a:gd name="connsiteX30" fmla="*/ 3625233 w 5423364"/>
              <a:gd name="connsiteY30" fmla="*/ 419845 h 5416741"/>
              <a:gd name="connsiteX31" fmla="*/ 4259765 w 5423364"/>
              <a:gd name="connsiteY31" fmla="*/ 419845 h 5416741"/>
              <a:gd name="connsiteX32" fmla="*/ 4259765 w 5423364"/>
              <a:gd name="connsiteY32" fmla="*/ 723813 h 5416741"/>
              <a:gd name="connsiteX33" fmla="*/ 4259765 w 5423364"/>
              <a:gd name="connsiteY33" fmla="*/ 897390 h 5416741"/>
              <a:gd name="connsiteX34" fmla="*/ 4474599 w 5423364"/>
              <a:gd name="connsiteY34" fmla="*/ 897390 h 5416741"/>
              <a:gd name="connsiteX35" fmla="*/ 4474599 w 5423364"/>
              <a:gd name="connsiteY35" fmla="*/ 10377 h 5416741"/>
              <a:gd name="connsiteX36" fmla="*/ 4480164 w 5423364"/>
              <a:gd name="connsiteY36" fmla="*/ 10377 h 5416741"/>
              <a:gd name="connsiteX37" fmla="*/ 4480164 w 5423364"/>
              <a:gd name="connsiteY37" fmla="*/ 1 h 5416741"/>
              <a:gd name="connsiteX38" fmla="*/ 5423364 w 5423364"/>
              <a:gd name="connsiteY38" fmla="*/ 1 h 5416741"/>
              <a:gd name="connsiteX39" fmla="*/ 5423364 w 5423364"/>
              <a:gd name="connsiteY39" fmla="*/ 156268 h 5416741"/>
              <a:gd name="connsiteX40" fmla="*/ 4631587 w 5423364"/>
              <a:gd name="connsiteY40" fmla="*/ 156268 h 5416741"/>
              <a:gd name="connsiteX41" fmla="*/ 4631587 w 5423364"/>
              <a:gd name="connsiteY41" fmla="*/ 1054377 h 5416741"/>
              <a:gd name="connsiteX42" fmla="*/ 4474599 w 5423364"/>
              <a:gd name="connsiteY42" fmla="*/ 1054377 h 5416741"/>
              <a:gd name="connsiteX43" fmla="*/ 4474599 w 5423364"/>
              <a:gd name="connsiteY43" fmla="*/ 1053657 h 5416741"/>
              <a:gd name="connsiteX44" fmla="*/ 4259765 w 5423364"/>
              <a:gd name="connsiteY44" fmla="*/ 1053657 h 5416741"/>
              <a:gd name="connsiteX45" fmla="*/ 4259765 w 5423364"/>
              <a:gd name="connsiteY45" fmla="*/ 1054378 h 5416741"/>
              <a:gd name="connsiteX46" fmla="*/ 4259765 w 5423364"/>
              <a:gd name="connsiteY46" fmla="*/ 1287546 h 5416741"/>
              <a:gd name="connsiteX47" fmla="*/ 4259766 w 5423364"/>
              <a:gd name="connsiteY47" fmla="*/ 1287546 h 5416741"/>
              <a:gd name="connsiteX48" fmla="*/ 4259766 w 5423364"/>
              <a:gd name="connsiteY48" fmla="*/ 1443813 h 5416741"/>
              <a:gd name="connsiteX49" fmla="*/ 3323766 w 5423364"/>
              <a:gd name="connsiteY49" fmla="*/ 1443813 h 5416741"/>
              <a:gd name="connsiteX50" fmla="*/ 3323766 w 5423364"/>
              <a:gd name="connsiteY50" fmla="*/ 1440000 h 5416741"/>
              <a:gd name="connsiteX51" fmla="*/ 3314221 w 5423364"/>
              <a:gd name="connsiteY51" fmla="*/ 1440000 h 5416741"/>
              <a:gd name="connsiteX52" fmla="*/ 3314221 w 5423364"/>
              <a:gd name="connsiteY52" fmla="*/ 156989 h 5416741"/>
              <a:gd name="connsiteX53" fmla="*/ 1737874 w 5423364"/>
              <a:gd name="connsiteY53" fmla="*/ 156989 h 5416741"/>
              <a:gd name="connsiteX54" fmla="*/ 1737874 w 5423364"/>
              <a:gd name="connsiteY54" fmla="*/ 788557 h 5416741"/>
              <a:gd name="connsiteX55" fmla="*/ 2523537 w 5423364"/>
              <a:gd name="connsiteY55" fmla="*/ 788557 h 5416741"/>
              <a:gd name="connsiteX56" fmla="*/ 2523537 w 5423364"/>
              <a:gd name="connsiteY56" fmla="*/ 1730486 h 5416741"/>
              <a:gd name="connsiteX57" fmla="*/ 1732853 w 5423364"/>
              <a:gd name="connsiteY57" fmla="*/ 1730486 h 5416741"/>
              <a:gd name="connsiteX58" fmla="*/ 1726872 w 5423364"/>
              <a:gd name="connsiteY58" fmla="*/ 1730486 h 5416741"/>
              <a:gd name="connsiteX59" fmla="*/ 1726872 w 5423364"/>
              <a:gd name="connsiteY59" fmla="*/ 2519042 h 5416741"/>
              <a:gd name="connsiteX60" fmla="*/ 784942 w 5423364"/>
              <a:gd name="connsiteY60" fmla="*/ 2519042 h 5416741"/>
              <a:gd name="connsiteX61" fmla="*/ 784942 w 5423364"/>
              <a:gd name="connsiteY61" fmla="*/ 1734100 h 5416741"/>
              <a:gd name="connsiteX62" fmla="*/ 162970 w 5423364"/>
              <a:gd name="connsiteY62" fmla="*/ 1734100 h 5416741"/>
              <a:gd name="connsiteX63" fmla="*/ 162970 w 5423364"/>
              <a:gd name="connsiteY63" fmla="*/ 3307598 h 5416741"/>
              <a:gd name="connsiteX64" fmla="*/ 1446703 w 5423364"/>
              <a:gd name="connsiteY64" fmla="*/ 3307598 h 5416741"/>
              <a:gd name="connsiteX65" fmla="*/ 1446703 w 5423364"/>
              <a:gd name="connsiteY65" fmla="*/ 3317142 h 5416741"/>
              <a:gd name="connsiteX66" fmla="*/ 1450516 w 5423364"/>
              <a:gd name="connsiteY66" fmla="*/ 3317142 h 5416741"/>
              <a:gd name="connsiteX67" fmla="*/ 1450516 w 5423364"/>
              <a:gd name="connsiteY67" fmla="*/ 4096154 h 5416741"/>
              <a:gd name="connsiteX68" fmla="*/ 1450516 w 5423364"/>
              <a:gd name="connsiteY68" fmla="*/ 4253142 h 5416741"/>
              <a:gd name="connsiteX69" fmla="*/ 1294249 w 5423364"/>
              <a:gd name="connsiteY69" fmla="*/ 4253142 h 5416741"/>
              <a:gd name="connsiteX70" fmla="*/ 1061080 w 5423364"/>
              <a:gd name="connsiteY70" fmla="*/ 4253142 h 5416741"/>
              <a:gd name="connsiteX71" fmla="*/ 1060359 w 5423364"/>
              <a:gd name="connsiteY71" fmla="*/ 4253142 h 5416741"/>
              <a:gd name="connsiteX72" fmla="*/ 1060359 w 5423364"/>
              <a:gd name="connsiteY72" fmla="*/ 4467976 h 5416741"/>
              <a:gd name="connsiteX73" fmla="*/ 1061080 w 5423364"/>
              <a:gd name="connsiteY73" fmla="*/ 4467976 h 5416741"/>
              <a:gd name="connsiteX74" fmla="*/ 1061080 w 5423364"/>
              <a:gd name="connsiteY74" fmla="*/ 4624964 h 5416741"/>
              <a:gd name="connsiteX75" fmla="*/ 162970 w 5423364"/>
              <a:gd name="connsiteY75" fmla="*/ 4624964 h 5416741"/>
              <a:gd name="connsiteX76" fmla="*/ 162970 w 5423364"/>
              <a:gd name="connsiteY76" fmla="*/ 5416741 h 5416741"/>
              <a:gd name="connsiteX77" fmla="*/ 6703 w 5423364"/>
              <a:gd name="connsiteY77" fmla="*/ 5416741 h 5416741"/>
              <a:gd name="connsiteX78" fmla="*/ 6703 w 5423364"/>
              <a:gd name="connsiteY78" fmla="*/ 4473541 h 5416741"/>
              <a:gd name="connsiteX79" fmla="*/ 17080 w 5423364"/>
              <a:gd name="connsiteY79" fmla="*/ 4473541 h 5416741"/>
              <a:gd name="connsiteX80" fmla="*/ 17080 w 5423364"/>
              <a:gd name="connsiteY80" fmla="*/ 4467976 h 5416741"/>
              <a:gd name="connsiteX81" fmla="*/ 904092 w 5423364"/>
              <a:gd name="connsiteY81" fmla="*/ 4467976 h 5416741"/>
              <a:gd name="connsiteX82" fmla="*/ 904092 w 5423364"/>
              <a:gd name="connsiteY82" fmla="*/ 4253142 h 5416741"/>
              <a:gd name="connsiteX83" fmla="*/ 730516 w 5423364"/>
              <a:gd name="connsiteY83" fmla="*/ 4253142 h 5416741"/>
              <a:gd name="connsiteX84" fmla="*/ 426548 w 5423364"/>
              <a:gd name="connsiteY84" fmla="*/ 4253142 h 5416741"/>
              <a:gd name="connsiteX85" fmla="*/ 426548 w 5423364"/>
              <a:gd name="connsiteY85" fmla="*/ 3618610 h 5416741"/>
              <a:gd name="connsiteX86" fmla="*/ 1061080 w 5423364"/>
              <a:gd name="connsiteY86" fmla="*/ 3618610 h 5416741"/>
              <a:gd name="connsiteX87" fmla="*/ 1061080 w 5423364"/>
              <a:gd name="connsiteY87" fmla="*/ 4096154 h 5416741"/>
              <a:gd name="connsiteX88" fmla="*/ 1294249 w 5423364"/>
              <a:gd name="connsiteY88" fmla="*/ 4096154 h 5416741"/>
              <a:gd name="connsiteX89" fmla="*/ 1294249 w 5423364"/>
              <a:gd name="connsiteY89" fmla="*/ 3464586 h 5416741"/>
              <a:gd name="connsiteX90" fmla="*/ 6703 w 5423364"/>
              <a:gd name="connsiteY90" fmla="*/ 3464586 h 5416741"/>
              <a:gd name="connsiteX91" fmla="*/ 6703 w 5423364"/>
              <a:gd name="connsiteY91" fmla="*/ 3449112 h 5416741"/>
              <a:gd name="connsiteX92" fmla="*/ 6703 w 5423364"/>
              <a:gd name="connsiteY92" fmla="*/ 3307598 h 5416741"/>
              <a:gd name="connsiteX93" fmla="*/ 6703 w 5423364"/>
              <a:gd name="connsiteY93" fmla="*/ 1734100 h 5416741"/>
              <a:gd name="connsiteX94" fmla="*/ 5981 w 5423364"/>
              <a:gd name="connsiteY94" fmla="*/ 1734100 h 5416741"/>
              <a:gd name="connsiteX95" fmla="*/ 5981 w 5423364"/>
              <a:gd name="connsiteY95" fmla="*/ 1577112 h 5416741"/>
              <a:gd name="connsiteX96" fmla="*/ 6703 w 5423364"/>
              <a:gd name="connsiteY96" fmla="*/ 1577112 h 5416741"/>
              <a:gd name="connsiteX97" fmla="*/ 162970 w 5423364"/>
              <a:gd name="connsiteY97" fmla="*/ 1577112 h 5416741"/>
              <a:gd name="connsiteX98" fmla="*/ 784942 w 5423364"/>
              <a:gd name="connsiteY98" fmla="*/ 1577112 h 5416741"/>
              <a:gd name="connsiteX99" fmla="*/ 790923 w 5423364"/>
              <a:gd name="connsiteY99" fmla="*/ 1577112 h 5416741"/>
              <a:gd name="connsiteX100" fmla="*/ 790923 w 5423364"/>
              <a:gd name="connsiteY100" fmla="*/ 941931 h 5416741"/>
              <a:gd name="connsiteX101" fmla="*/ 0 w 5423364"/>
              <a:gd name="connsiteY101" fmla="*/ 941931 h 5416741"/>
              <a:gd name="connsiteX102" fmla="*/ 0 w 5423364"/>
              <a:gd name="connsiteY102" fmla="*/ 1 h 5416741"/>
              <a:gd name="connsiteX103" fmla="*/ 941930 w 5423364"/>
              <a:gd name="connsiteY103" fmla="*/ 1 h 5416741"/>
              <a:gd name="connsiteX104" fmla="*/ 941930 w 5423364"/>
              <a:gd name="connsiteY104" fmla="*/ 788557 h 5416741"/>
              <a:gd name="connsiteX105" fmla="*/ 1581607 w 5423364"/>
              <a:gd name="connsiteY105" fmla="*/ 788557 h 5416741"/>
              <a:gd name="connsiteX106" fmla="*/ 1581607 w 5423364"/>
              <a:gd name="connsiteY106" fmla="*/ 156989 h 5416741"/>
              <a:gd name="connsiteX107" fmla="*/ 1581607 w 5423364"/>
              <a:gd name="connsiteY107" fmla="*/ 1 h 5416741"/>
              <a:gd name="connsiteX108" fmla="*/ 1581607 w 5423364"/>
              <a:gd name="connsiteY108" fmla="*/ 1 h 5416741"/>
              <a:gd name="connsiteX109" fmla="*/ 1737874 w 5423364"/>
              <a:gd name="connsiteY109" fmla="*/ 1 h 5416741"/>
              <a:gd name="connsiteX110" fmla="*/ 1737874 w 5423364"/>
              <a:gd name="connsiteY110" fmla="*/ 1 h 5416741"/>
              <a:gd name="connsiteX111" fmla="*/ 3314221 w 5423364"/>
              <a:gd name="connsiteY111" fmla="*/ 1 h 541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423364" h="5416741">
                <a:moveTo>
                  <a:pt x="586469" y="3778531"/>
                </a:moveTo>
                <a:lnTo>
                  <a:pt x="586469" y="4093221"/>
                </a:lnTo>
                <a:lnTo>
                  <a:pt x="901159" y="4093221"/>
                </a:lnTo>
                <a:lnTo>
                  <a:pt x="901159" y="3778531"/>
                </a:lnTo>
                <a:close/>
                <a:moveTo>
                  <a:pt x="941931" y="1734100"/>
                </a:moveTo>
                <a:lnTo>
                  <a:pt x="941931" y="2362054"/>
                </a:lnTo>
                <a:lnTo>
                  <a:pt x="1569884" y="2362054"/>
                </a:lnTo>
                <a:lnTo>
                  <a:pt x="1569884" y="1734100"/>
                </a:lnTo>
                <a:close/>
                <a:moveTo>
                  <a:pt x="947912" y="945546"/>
                </a:moveTo>
                <a:lnTo>
                  <a:pt x="947912" y="1573498"/>
                </a:lnTo>
                <a:lnTo>
                  <a:pt x="1575865" y="1573498"/>
                </a:lnTo>
                <a:lnTo>
                  <a:pt x="1575865" y="945546"/>
                </a:lnTo>
                <a:close/>
                <a:moveTo>
                  <a:pt x="1738596" y="945546"/>
                </a:moveTo>
                <a:lnTo>
                  <a:pt x="1738596" y="1573498"/>
                </a:lnTo>
                <a:lnTo>
                  <a:pt x="2366549" y="1573498"/>
                </a:lnTo>
                <a:lnTo>
                  <a:pt x="2366549" y="945546"/>
                </a:lnTo>
                <a:close/>
                <a:moveTo>
                  <a:pt x="3785154" y="579766"/>
                </a:moveTo>
                <a:lnTo>
                  <a:pt x="3785154" y="894456"/>
                </a:lnTo>
                <a:lnTo>
                  <a:pt x="4099844" y="894456"/>
                </a:lnTo>
                <a:lnTo>
                  <a:pt x="4099844" y="579766"/>
                </a:lnTo>
                <a:close/>
                <a:moveTo>
                  <a:pt x="156988" y="156989"/>
                </a:moveTo>
                <a:lnTo>
                  <a:pt x="156988" y="784943"/>
                </a:lnTo>
                <a:lnTo>
                  <a:pt x="784942" y="784943"/>
                </a:lnTo>
                <a:lnTo>
                  <a:pt x="784942" y="156989"/>
                </a:lnTo>
                <a:close/>
                <a:moveTo>
                  <a:pt x="3314221" y="0"/>
                </a:moveTo>
                <a:lnTo>
                  <a:pt x="3471209" y="0"/>
                </a:lnTo>
                <a:lnTo>
                  <a:pt x="3471209" y="1287546"/>
                </a:lnTo>
                <a:lnTo>
                  <a:pt x="4102777" y="1287546"/>
                </a:lnTo>
                <a:lnTo>
                  <a:pt x="4102777" y="1054378"/>
                </a:lnTo>
                <a:lnTo>
                  <a:pt x="3625233" y="1054378"/>
                </a:lnTo>
                <a:lnTo>
                  <a:pt x="3625233" y="419845"/>
                </a:lnTo>
                <a:lnTo>
                  <a:pt x="4259765" y="419845"/>
                </a:lnTo>
                <a:lnTo>
                  <a:pt x="4259765" y="723813"/>
                </a:lnTo>
                <a:lnTo>
                  <a:pt x="4259765" y="897390"/>
                </a:lnTo>
                <a:lnTo>
                  <a:pt x="4474599" y="897390"/>
                </a:lnTo>
                <a:lnTo>
                  <a:pt x="4474599" y="10377"/>
                </a:lnTo>
                <a:lnTo>
                  <a:pt x="4480164" y="10377"/>
                </a:lnTo>
                <a:lnTo>
                  <a:pt x="4480164" y="1"/>
                </a:lnTo>
                <a:lnTo>
                  <a:pt x="5423364" y="1"/>
                </a:lnTo>
                <a:lnTo>
                  <a:pt x="5423364" y="156268"/>
                </a:lnTo>
                <a:lnTo>
                  <a:pt x="4631587" y="156268"/>
                </a:lnTo>
                <a:lnTo>
                  <a:pt x="4631587" y="1054377"/>
                </a:lnTo>
                <a:lnTo>
                  <a:pt x="4474599" y="1054377"/>
                </a:lnTo>
                <a:lnTo>
                  <a:pt x="4474599" y="1053657"/>
                </a:lnTo>
                <a:lnTo>
                  <a:pt x="4259765" y="1053657"/>
                </a:lnTo>
                <a:lnTo>
                  <a:pt x="4259765" y="1054378"/>
                </a:lnTo>
                <a:lnTo>
                  <a:pt x="4259765" y="1287546"/>
                </a:lnTo>
                <a:lnTo>
                  <a:pt x="4259766" y="1287546"/>
                </a:lnTo>
                <a:lnTo>
                  <a:pt x="4259766" y="1443813"/>
                </a:lnTo>
                <a:lnTo>
                  <a:pt x="3323766" y="1443813"/>
                </a:lnTo>
                <a:lnTo>
                  <a:pt x="3323766" y="1440000"/>
                </a:lnTo>
                <a:lnTo>
                  <a:pt x="3314221" y="1440000"/>
                </a:lnTo>
                <a:lnTo>
                  <a:pt x="3314221" y="156989"/>
                </a:lnTo>
                <a:lnTo>
                  <a:pt x="1737874" y="156989"/>
                </a:lnTo>
                <a:lnTo>
                  <a:pt x="1737874" y="788557"/>
                </a:lnTo>
                <a:lnTo>
                  <a:pt x="2523537" y="788557"/>
                </a:lnTo>
                <a:lnTo>
                  <a:pt x="2523537" y="1730486"/>
                </a:lnTo>
                <a:lnTo>
                  <a:pt x="1732853" y="1730486"/>
                </a:lnTo>
                <a:lnTo>
                  <a:pt x="1726872" y="1730486"/>
                </a:lnTo>
                <a:lnTo>
                  <a:pt x="1726872" y="2519042"/>
                </a:lnTo>
                <a:lnTo>
                  <a:pt x="784942" y="2519042"/>
                </a:lnTo>
                <a:lnTo>
                  <a:pt x="784942" y="1734100"/>
                </a:lnTo>
                <a:lnTo>
                  <a:pt x="162970" y="1734100"/>
                </a:lnTo>
                <a:lnTo>
                  <a:pt x="162970" y="3307598"/>
                </a:lnTo>
                <a:lnTo>
                  <a:pt x="1446703" y="3307598"/>
                </a:lnTo>
                <a:lnTo>
                  <a:pt x="1446703" y="3317142"/>
                </a:lnTo>
                <a:lnTo>
                  <a:pt x="1450516" y="3317142"/>
                </a:lnTo>
                <a:lnTo>
                  <a:pt x="1450516" y="4096154"/>
                </a:lnTo>
                <a:lnTo>
                  <a:pt x="1450516" y="4253142"/>
                </a:lnTo>
                <a:lnTo>
                  <a:pt x="1294249" y="4253142"/>
                </a:lnTo>
                <a:lnTo>
                  <a:pt x="1061080" y="4253142"/>
                </a:lnTo>
                <a:lnTo>
                  <a:pt x="1060359" y="4253142"/>
                </a:lnTo>
                <a:lnTo>
                  <a:pt x="1060359" y="4467976"/>
                </a:lnTo>
                <a:lnTo>
                  <a:pt x="1061080" y="4467976"/>
                </a:lnTo>
                <a:lnTo>
                  <a:pt x="1061080" y="4624964"/>
                </a:lnTo>
                <a:lnTo>
                  <a:pt x="162970" y="4624964"/>
                </a:lnTo>
                <a:lnTo>
                  <a:pt x="162970" y="5416741"/>
                </a:lnTo>
                <a:lnTo>
                  <a:pt x="6703" y="5416741"/>
                </a:lnTo>
                <a:lnTo>
                  <a:pt x="6703" y="4473541"/>
                </a:lnTo>
                <a:lnTo>
                  <a:pt x="17080" y="4473541"/>
                </a:lnTo>
                <a:lnTo>
                  <a:pt x="17080" y="4467976"/>
                </a:lnTo>
                <a:lnTo>
                  <a:pt x="904092" y="4467976"/>
                </a:lnTo>
                <a:lnTo>
                  <a:pt x="904092" y="4253142"/>
                </a:lnTo>
                <a:lnTo>
                  <a:pt x="730516" y="4253142"/>
                </a:lnTo>
                <a:lnTo>
                  <a:pt x="426548" y="4253142"/>
                </a:lnTo>
                <a:lnTo>
                  <a:pt x="426548" y="3618610"/>
                </a:lnTo>
                <a:lnTo>
                  <a:pt x="1061080" y="3618610"/>
                </a:lnTo>
                <a:lnTo>
                  <a:pt x="1061080" y="4096154"/>
                </a:lnTo>
                <a:lnTo>
                  <a:pt x="1294249" y="4096154"/>
                </a:lnTo>
                <a:lnTo>
                  <a:pt x="1294249" y="3464586"/>
                </a:lnTo>
                <a:lnTo>
                  <a:pt x="6703" y="3464586"/>
                </a:lnTo>
                <a:lnTo>
                  <a:pt x="6703" y="3449112"/>
                </a:lnTo>
                <a:lnTo>
                  <a:pt x="6703" y="3307598"/>
                </a:lnTo>
                <a:lnTo>
                  <a:pt x="6703" y="1734100"/>
                </a:lnTo>
                <a:lnTo>
                  <a:pt x="5981" y="1734100"/>
                </a:lnTo>
                <a:lnTo>
                  <a:pt x="5981" y="1577112"/>
                </a:lnTo>
                <a:lnTo>
                  <a:pt x="6703" y="1577112"/>
                </a:lnTo>
                <a:lnTo>
                  <a:pt x="162970" y="1577112"/>
                </a:lnTo>
                <a:lnTo>
                  <a:pt x="784942" y="1577112"/>
                </a:lnTo>
                <a:lnTo>
                  <a:pt x="790923" y="1577112"/>
                </a:lnTo>
                <a:lnTo>
                  <a:pt x="790923" y="941931"/>
                </a:lnTo>
                <a:lnTo>
                  <a:pt x="0" y="941931"/>
                </a:lnTo>
                <a:lnTo>
                  <a:pt x="0" y="1"/>
                </a:lnTo>
                <a:lnTo>
                  <a:pt x="941930" y="1"/>
                </a:lnTo>
                <a:lnTo>
                  <a:pt x="941930" y="788557"/>
                </a:lnTo>
                <a:lnTo>
                  <a:pt x="1581607" y="788557"/>
                </a:lnTo>
                <a:lnTo>
                  <a:pt x="1581607" y="156989"/>
                </a:lnTo>
                <a:lnTo>
                  <a:pt x="1581607" y="1"/>
                </a:lnTo>
                <a:lnTo>
                  <a:pt x="1581607" y="1"/>
                </a:lnTo>
                <a:lnTo>
                  <a:pt x="1737874" y="1"/>
                </a:lnTo>
                <a:lnTo>
                  <a:pt x="1737874" y="1"/>
                </a:lnTo>
                <a:lnTo>
                  <a:pt x="3314221" y="1"/>
                </a:lnTo>
                <a:close/>
              </a:path>
            </a:pathLst>
          </a:custGeom>
          <a:gradFill>
            <a:gsLst>
              <a:gs pos="5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 bwMode="auto">
          <a:xfrm rot="10800000">
            <a:off x="6887179" y="3573651"/>
            <a:ext cx="336185" cy="445353"/>
          </a:xfrm>
          <a:custGeom>
            <a:avLst/>
            <a:gdLst>
              <a:gd name="connsiteX0" fmla="*/ 586469 w 5423364"/>
              <a:gd name="connsiteY0" fmla="*/ 3778531 h 5416741"/>
              <a:gd name="connsiteX1" fmla="*/ 586469 w 5423364"/>
              <a:gd name="connsiteY1" fmla="*/ 4093221 h 5416741"/>
              <a:gd name="connsiteX2" fmla="*/ 901159 w 5423364"/>
              <a:gd name="connsiteY2" fmla="*/ 4093221 h 5416741"/>
              <a:gd name="connsiteX3" fmla="*/ 901159 w 5423364"/>
              <a:gd name="connsiteY3" fmla="*/ 3778531 h 5416741"/>
              <a:gd name="connsiteX4" fmla="*/ 941931 w 5423364"/>
              <a:gd name="connsiteY4" fmla="*/ 1734100 h 5416741"/>
              <a:gd name="connsiteX5" fmla="*/ 941931 w 5423364"/>
              <a:gd name="connsiteY5" fmla="*/ 2362054 h 5416741"/>
              <a:gd name="connsiteX6" fmla="*/ 1569884 w 5423364"/>
              <a:gd name="connsiteY6" fmla="*/ 2362054 h 5416741"/>
              <a:gd name="connsiteX7" fmla="*/ 1569884 w 5423364"/>
              <a:gd name="connsiteY7" fmla="*/ 1734100 h 5416741"/>
              <a:gd name="connsiteX8" fmla="*/ 947912 w 5423364"/>
              <a:gd name="connsiteY8" fmla="*/ 945546 h 5416741"/>
              <a:gd name="connsiteX9" fmla="*/ 947912 w 5423364"/>
              <a:gd name="connsiteY9" fmla="*/ 1573498 h 5416741"/>
              <a:gd name="connsiteX10" fmla="*/ 1575865 w 5423364"/>
              <a:gd name="connsiteY10" fmla="*/ 1573498 h 5416741"/>
              <a:gd name="connsiteX11" fmla="*/ 1575865 w 5423364"/>
              <a:gd name="connsiteY11" fmla="*/ 945546 h 5416741"/>
              <a:gd name="connsiteX12" fmla="*/ 1738596 w 5423364"/>
              <a:gd name="connsiteY12" fmla="*/ 945546 h 5416741"/>
              <a:gd name="connsiteX13" fmla="*/ 1738596 w 5423364"/>
              <a:gd name="connsiteY13" fmla="*/ 1573498 h 5416741"/>
              <a:gd name="connsiteX14" fmla="*/ 2366549 w 5423364"/>
              <a:gd name="connsiteY14" fmla="*/ 1573498 h 5416741"/>
              <a:gd name="connsiteX15" fmla="*/ 2366549 w 5423364"/>
              <a:gd name="connsiteY15" fmla="*/ 945546 h 5416741"/>
              <a:gd name="connsiteX16" fmla="*/ 3785154 w 5423364"/>
              <a:gd name="connsiteY16" fmla="*/ 579766 h 5416741"/>
              <a:gd name="connsiteX17" fmla="*/ 3785154 w 5423364"/>
              <a:gd name="connsiteY17" fmla="*/ 894456 h 5416741"/>
              <a:gd name="connsiteX18" fmla="*/ 4099844 w 5423364"/>
              <a:gd name="connsiteY18" fmla="*/ 894456 h 5416741"/>
              <a:gd name="connsiteX19" fmla="*/ 4099844 w 5423364"/>
              <a:gd name="connsiteY19" fmla="*/ 579766 h 5416741"/>
              <a:gd name="connsiteX20" fmla="*/ 156988 w 5423364"/>
              <a:gd name="connsiteY20" fmla="*/ 156989 h 5416741"/>
              <a:gd name="connsiteX21" fmla="*/ 156988 w 5423364"/>
              <a:gd name="connsiteY21" fmla="*/ 784943 h 5416741"/>
              <a:gd name="connsiteX22" fmla="*/ 784942 w 5423364"/>
              <a:gd name="connsiteY22" fmla="*/ 784943 h 5416741"/>
              <a:gd name="connsiteX23" fmla="*/ 784942 w 5423364"/>
              <a:gd name="connsiteY23" fmla="*/ 156989 h 5416741"/>
              <a:gd name="connsiteX24" fmla="*/ 3314221 w 5423364"/>
              <a:gd name="connsiteY24" fmla="*/ 0 h 5416741"/>
              <a:gd name="connsiteX25" fmla="*/ 3471209 w 5423364"/>
              <a:gd name="connsiteY25" fmla="*/ 0 h 5416741"/>
              <a:gd name="connsiteX26" fmla="*/ 3471209 w 5423364"/>
              <a:gd name="connsiteY26" fmla="*/ 1287546 h 5416741"/>
              <a:gd name="connsiteX27" fmla="*/ 4102777 w 5423364"/>
              <a:gd name="connsiteY27" fmla="*/ 1287546 h 5416741"/>
              <a:gd name="connsiteX28" fmla="*/ 4102777 w 5423364"/>
              <a:gd name="connsiteY28" fmla="*/ 1054378 h 5416741"/>
              <a:gd name="connsiteX29" fmla="*/ 3625233 w 5423364"/>
              <a:gd name="connsiteY29" fmla="*/ 1054378 h 5416741"/>
              <a:gd name="connsiteX30" fmla="*/ 3625233 w 5423364"/>
              <a:gd name="connsiteY30" fmla="*/ 419845 h 5416741"/>
              <a:gd name="connsiteX31" fmla="*/ 4259765 w 5423364"/>
              <a:gd name="connsiteY31" fmla="*/ 419845 h 5416741"/>
              <a:gd name="connsiteX32" fmla="*/ 4259765 w 5423364"/>
              <a:gd name="connsiteY32" fmla="*/ 723813 h 5416741"/>
              <a:gd name="connsiteX33" fmla="*/ 4259765 w 5423364"/>
              <a:gd name="connsiteY33" fmla="*/ 897390 h 5416741"/>
              <a:gd name="connsiteX34" fmla="*/ 4474599 w 5423364"/>
              <a:gd name="connsiteY34" fmla="*/ 897390 h 5416741"/>
              <a:gd name="connsiteX35" fmla="*/ 4474599 w 5423364"/>
              <a:gd name="connsiteY35" fmla="*/ 10377 h 5416741"/>
              <a:gd name="connsiteX36" fmla="*/ 4480164 w 5423364"/>
              <a:gd name="connsiteY36" fmla="*/ 10377 h 5416741"/>
              <a:gd name="connsiteX37" fmla="*/ 4480164 w 5423364"/>
              <a:gd name="connsiteY37" fmla="*/ 1 h 5416741"/>
              <a:gd name="connsiteX38" fmla="*/ 5423364 w 5423364"/>
              <a:gd name="connsiteY38" fmla="*/ 1 h 5416741"/>
              <a:gd name="connsiteX39" fmla="*/ 5423364 w 5423364"/>
              <a:gd name="connsiteY39" fmla="*/ 156268 h 5416741"/>
              <a:gd name="connsiteX40" fmla="*/ 4631587 w 5423364"/>
              <a:gd name="connsiteY40" fmla="*/ 156268 h 5416741"/>
              <a:gd name="connsiteX41" fmla="*/ 4631587 w 5423364"/>
              <a:gd name="connsiteY41" fmla="*/ 1054377 h 5416741"/>
              <a:gd name="connsiteX42" fmla="*/ 4474599 w 5423364"/>
              <a:gd name="connsiteY42" fmla="*/ 1054377 h 5416741"/>
              <a:gd name="connsiteX43" fmla="*/ 4474599 w 5423364"/>
              <a:gd name="connsiteY43" fmla="*/ 1053657 h 5416741"/>
              <a:gd name="connsiteX44" fmla="*/ 4259765 w 5423364"/>
              <a:gd name="connsiteY44" fmla="*/ 1053657 h 5416741"/>
              <a:gd name="connsiteX45" fmla="*/ 4259765 w 5423364"/>
              <a:gd name="connsiteY45" fmla="*/ 1054378 h 5416741"/>
              <a:gd name="connsiteX46" fmla="*/ 4259765 w 5423364"/>
              <a:gd name="connsiteY46" fmla="*/ 1287546 h 5416741"/>
              <a:gd name="connsiteX47" fmla="*/ 4259766 w 5423364"/>
              <a:gd name="connsiteY47" fmla="*/ 1287546 h 5416741"/>
              <a:gd name="connsiteX48" fmla="*/ 4259766 w 5423364"/>
              <a:gd name="connsiteY48" fmla="*/ 1443813 h 5416741"/>
              <a:gd name="connsiteX49" fmla="*/ 3323766 w 5423364"/>
              <a:gd name="connsiteY49" fmla="*/ 1443813 h 5416741"/>
              <a:gd name="connsiteX50" fmla="*/ 3323766 w 5423364"/>
              <a:gd name="connsiteY50" fmla="*/ 1440000 h 5416741"/>
              <a:gd name="connsiteX51" fmla="*/ 3314221 w 5423364"/>
              <a:gd name="connsiteY51" fmla="*/ 1440000 h 5416741"/>
              <a:gd name="connsiteX52" fmla="*/ 3314221 w 5423364"/>
              <a:gd name="connsiteY52" fmla="*/ 156989 h 5416741"/>
              <a:gd name="connsiteX53" fmla="*/ 1737874 w 5423364"/>
              <a:gd name="connsiteY53" fmla="*/ 156989 h 5416741"/>
              <a:gd name="connsiteX54" fmla="*/ 1737874 w 5423364"/>
              <a:gd name="connsiteY54" fmla="*/ 788557 h 5416741"/>
              <a:gd name="connsiteX55" fmla="*/ 2523537 w 5423364"/>
              <a:gd name="connsiteY55" fmla="*/ 788557 h 5416741"/>
              <a:gd name="connsiteX56" fmla="*/ 2523537 w 5423364"/>
              <a:gd name="connsiteY56" fmla="*/ 1730486 h 5416741"/>
              <a:gd name="connsiteX57" fmla="*/ 1732853 w 5423364"/>
              <a:gd name="connsiteY57" fmla="*/ 1730486 h 5416741"/>
              <a:gd name="connsiteX58" fmla="*/ 1726872 w 5423364"/>
              <a:gd name="connsiteY58" fmla="*/ 1730486 h 5416741"/>
              <a:gd name="connsiteX59" fmla="*/ 1726872 w 5423364"/>
              <a:gd name="connsiteY59" fmla="*/ 2519042 h 5416741"/>
              <a:gd name="connsiteX60" fmla="*/ 784942 w 5423364"/>
              <a:gd name="connsiteY60" fmla="*/ 2519042 h 5416741"/>
              <a:gd name="connsiteX61" fmla="*/ 784942 w 5423364"/>
              <a:gd name="connsiteY61" fmla="*/ 1734100 h 5416741"/>
              <a:gd name="connsiteX62" fmla="*/ 162970 w 5423364"/>
              <a:gd name="connsiteY62" fmla="*/ 1734100 h 5416741"/>
              <a:gd name="connsiteX63" fmla="*/ 162970 w 5423364"/>
              <a:gd name="connsiteY63" fmla="*/ 3307598 h 5416741"/>
              <a:gd name="connsiteX64" fmla="*/ 1446703 w 5423364"/>
              <a:gd name="connsiteY64" fmla="*/ 3307598 h 5416741"/>
              <a:gd name="connsiteX65" fmla="*/ 1446703 w 5423364"/>
              <a:gd name="connsiteY65" fmla="*/ 3317142 h 5416741"/>
              <a:gd name="connsiteX66" fmla="*/ 1450516 w 5423364"/>
              <a:gd name="connsiteY66" fmla="*/ 3317142 h 5416741"/>
              <a:gd name="connsiteX67" fmla="*/ 1450516 w 5423364"/>
              <a:gd name="connsiteY67" fmla="*/ 4096154 h 5416741"/>
              <a:gd name="connsiteX68" fmla="*/ 1450516 w 5423364"/>
              <a:gd name="connsiteY68" fmla="*/ 4253142 h 5416741"/>
              <a:gd name="connsiteX69" fmla="*/ 1294249 w 5423364"/>
              <a:gd name="connsiteY69" fmla="*/ 4253142 h 5416741"/>
              <a:gd name="connsiteX70" fmla="*/ 1061080 w 5423364"/>
              <a:gd name="connsiteY70" fmla="*/ 4253142 h 5416741"/>
              <a:gd name="connsiteX71" fmla="*/ 1060359 w 5423364"/>
              <a:gd name="connsiteY71" fmla="*/ 4253142 h 5416741"/>
              <a:gd name="connsiteX72" fmla="*/ 1060359 w 5423364"/>
              <a:gd name="connsiteY72" fmla="*/ 4467976 h 5416741"/>
              <a:gd name="connsiteX73" fmla="*/ 1061080 w 5423364"/>
              <a:gd name="connsiteY73" fmla="*/ 4467976 h 5416741"/>
              <a:gd name="connsiteX74" fmla="*/ 1061080 w 5423364"/>
              <a:gd name="connsiteY74" fmla="*/ 4624964 h 5416741"/>
              <a:gd name="connsiteX75" fmla="*/ 162970 w 5423364"/>
              <a:gd name="connsiteY75" fmla="*/ 4624964 h 5416741"/>
              <a:gd name="connsiteX76" fmla="*/ 162970 w 5423364"/>
              <a:gd name="connsiteY76" fmla="*/ 5416741 h 5416741"/>
              <a:gd name="connsiteX77" fmla="*/ 6703 w 5423364"/>
              <a:gd name="connsiteY77" fmla="*/ 5416741 h 5416741"/>
              <a:gd name="connsiteX78" fmla="*/ 6703 w 5423364"/>
              <a:gd name="connsiteY78" fmla="*/ 4473541 h 5416741"/>
              <a:gd name="connsiteX79" fmla="*/ 17080 w 5423364"/>
              <a:gd name="connsiteY79" fmla="*/ 4473541 h 5416741"/>
              <a:gd name="connsiteX80" fmla="*/ 17080 w 5423364"/>
              <a:gd name="connsiteY80" fmla="*/ 4467976 h 5416741"/>
              <a:gd name="connsiteX81" fmla="*/ 904092 w 5423364"/>
              <a:gd name="connsiteY81" fmla="*/ 4467976 h 5416741"/>
              <a:gd name="connsiteX82" fmla="*/ 904092 w 5423364"/>
              <a:gd name="connsiteY82" fmla="*/ 4253142 h 5416741"/>
              <a:gd name="connsiteX83" fmla="*/ 730516 w 5423364"/>
              <a:gd name="connsiteY83" fmla="*/ 4253142 h 5416741"/>
              <a:gd name="connsiteX84" fmla="*/ 426548 w 5423364"/>
              <a:gd name="connsiteY84" fmla="*/ 4253142 h 5416741"/>
              <a:gd name="connsiteX85" fmla="*/ 426548 w 5423364"/>
              <a:gd name="connsiteY85" fmla="*/ 3618610 h 5416741"/>
              <a:gd name="connsiteX86" fmla="*/ 1061080 w 5423364"/>
              <a:gd name="connsiteY86" fmla="*/ 3618610 h 5416741"/>
              <a:gd name="connsiteX87" fmla="*/ 1061080 w 5423364"/>
              <a:gd name="connsiteY87" fmla="*/ 4096154 h 5416741"/>
              <a:gd name="connsiteX88" fmla="*/ 1294249 w 5423364"/>
              <a:gd name="connsiteY88" fmla="*/ 4096154 h 5416741"/>
              <a:gd name="connsiteX89" fmla="*/ 1294249 w 5423364"/>
              <a:gd name="connsiteY89" fmla="*/ 3464586 h 5416741"/>
              <a:gd name="connsiteX90" fmla="*/ 6703 w 5423364"/>
              <a:gd name="connsiteY90" fmla="*/ 3464586 h 5416741"/>
              <a:gd name="connsiteX91" fmla="*/ 6703 w 5423364"/>
              <a:gd name="connsiteY91" fmla="*/ 3449112 h 5416741"/>
              <a:gd name="connsiteX92" fmla="*/ 6703 w 5423364"/>
              <a:gd name="connsiteY92" fmla="*/ 3307598 h 5416741"/>
              <a:gd name="connsiteX93" fmla="*/ 6703 w 5423364"/>
              <a:gd name="connsiteY93" fmla="*/ 1734100 h 5416741"/>
              <a:gd name="connsiteX94" fmla="*/ 5981 w 5423364"/>
              <a:gd name="connsiteY94" fmla="*/ 1734100 h 5416741"/>
              <a:gd name="connsiteX95" fmla="*/ 5981 w 5423364"/>
              <a:gd name="connsiteY95" fmla="*/ 1577112 h 5416741"/>
              <a:gd name="connsiteX96" fmla="*/ 6703 w 5423364"/>
              <a:gd name="connsiteY96" fmla="*/ 1577112 h 5416741"/>
              <a:gd name="connsiteX97" fmla="*/ 162970 w 5423364"/>
              <a:gd name="connsiteY97" fmla="*/ 1577112 h 5416741"/>
              <a:gd name="connsiteX98" fmla="*/ 784942 w 5423364"/>
              <a:gd name="connsiteY98" fmla="*/ 1577112 h 5416741"/>
              <a:gd name="connsiteX99" fmla="*/ 790923 w 5423364"/>
              <a:gd name="connsiteY99" fmla="*/ 1577112 h 5416741"/>
              <a:gd name="connsiteX100" fmla="*/ 790923 w 5423364"/>
              <a:gd name="connsiteY100" fmla="*/ 941931 h 5416741"/>
              <a:gd name="connsiteX101" fmla="*/ 0 w 5423364"/>
              <a:gd name="connsiteY101" fmla="*/ 941931 h 5416741"/>
              <a:gd name="connsiteX102" fmla="*/ 0 w 5423364"/>
              <a:gd name="connsiteY102" fmla="*/ 1 h 5416741"/>
              <a:gd name="connsiteX103" fmla="*/ 941930 w 5423364"/>
              <a:gd name="connsiteY103" fmla="*/ 1 h 5416741"/>
              <a:gd name="connsiteX104" fmla="*/ 941930 w 5423364"/>
              <a:gd name="connsiteY104" fmla="*/ 788557 h 5416741"/>
              <a:gd name="connsiteX105" fmla="*/ 1581607 w 5423364"/>
              <a:gd name="connsiteY105" fmla="*/ 788557 h 5416741"/>
              <a:gd name="connsiteX106" fmla="*/ 1581607 w 5423364"/>
              <a:gd name="connsiteY106" fmla="*/ 156989 h 5416741"/>
              <a:gd name="connsiteX107" fmla="*/ 1581607 w 5423364"/>
              <a:gd name="connsiteY107" fmla="*/ 1 h 5416741"/>
              <a:gd name="connsiteX108" fmla="*/ 1581607 w 5423364"/>
              <a:gd name="connsiteY108" fmla="*/ 1 h 5416741"/>
              <a:gd name="connsiteX109" fmla="*/ 1737874 w 5423364"/>
              <a:gd name="connsiteY109" fmla="*/ 1 h 5416741"/>
              <a:gd name="connsiteX110" fmla="*/ 1737874 w 5423364"/>
              <a:gd name="connsiteY110" fmla="*/ 1 h 5416741"/>
              <a:gd name="connsiteX111" fmla="*/ 3314221 w 5423364"/>
              <a:gd name="connsiteY111" fmla="*/ 1 h 541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423364" h="5416741">
                <a:moveTo>
                  <a:pt x="586469" y="3778531"/>
                </a:moveTo>
                <a:lnTo>
                  <a:pt x="586469" y="4093221"/>
                </a:lnTo>
                <a:lnTo>
                  <a:pt x="901159" y="4093221"/>
                </a:lnTo>
                <a:lnTo>
                  <a:pt x="901159" y="3778531"/>
                </a:lnTo>
                <a:close/>
                <a:moveTo>
                  <a:pt x="941931" y="1734100"/>
                </a:moveTo>
                <a:lnTo>
                  <a:pt x="941931" y="2362054"/>
                </a:lnTo>
                <a:lnTo>
                  <a:pt x="1569884" y="2362054"/>
                </a:lnTo>
                <a:lnTo>
                  <a:pt x="1569884" y="1734100"/>
                </a:lnTo>
                <a:close/>
                <a:moveTo>
                  <a:pt x="947912" y="945546"/>
                </a:moveTo>
                <a:lnTo>
                  <a:pt x="947912" y="1573498"/>
                </a:lnTo>
                <a:lnTo>
                  <a:pt x="1575865" y="1573498"/>
                </a:lnTo>
                <a:lnTo>
                  <a:pt x="1575865" y="945546"/>
                </a:lnTo>
                <a:close/>
                <a:moveTo>
                  <a:pt x="1738596" y="945546"/>
                </a:moveTo>
                <a:lnTo>
                  <a:pt x="1738596" y="1573498"/>
                </a:lnTo>
                <a:lnTo>
                  <a:pt x="2366549" y="1573498"/>
                </a:lnTo>
                <a:lnTo>
                  <a:pt x="2366549" y="945546"/>
                </a:lnTo>
                <a:close/>
                <a:moveTo>
                  <a:pt x="3785154" y="579766"/>
                </a:moveTo>
                <a:lnTo>
                  <a:pt x="3785154" y="894456"/>
                </a:lnTo>
                <a:lnTo>
                  <a:pt x="4099844" y="894456"/>
                </a:lnTo>
                <a:lnTo>
                  <a:pt x="4099844" y="579766"/>
                </a:lnTo>
                <a:close/>
                <a:moveTo>
                  <a:pt x="156988" y="156989"/>
                </a:moveTo>
                <a:lnTo>
                  <a:pt x="156988" y="784943"/>
                </a:lnTo>
                <a:lnTo>
                  <a:pt x="784942" y="784943"/>
                </a:lnTo>
                <a:lnTo>
                  <a:pt x="784942" y="156989"/>
                </a:lnTo>
                <a:close/>
                <a:moveTo>
                  <a:pt x="3314221" y="0"/>
                </a:moveTo>
                <a:lnTo>
                  <a:pt x="3471209" y="0"/>
                </a:lnTo>
                <a:lnTo>
                  <a:pt x="3471209" y="1287546"/>
                </a:lnTo>
                <a:lnTo>
                  <a:pt x="4102777" y="1287546"/>
                </a:lnTo>
                <a:lnTo>
                  <a:pt x="4102777" y="1054378"/>
                </a:lnTo>
                <a:lnTo>
                  <a:pt x="3625233" y="1054378"/>
                </a:lnTo>
                <a:lnTo>
                  <a:pt x="3625233" y="419845"/>
                </a:lnTo>
                <a:lnTo>
                  <a:pt x="4259765" y="419845"/>
                </a:lnTo>
                <a:lnTo>
                  <a:pt x="4259765" y="723813"/>
                </a:lnTo>
                <a:lnTo>
                  <a:pt x="4259765" y="897390"/>
                </a:lnTo>
                <a:lnTo>
                  <a:pt x="4474599" y="897390"/>
                </a:lnTo>
                <a:lnTo>
                  <a:pt x="4474599" y="10377"/>
                </a:lnTo>
                <a:lnTo>
                  <a:pt x="4480164" y="10377"/>
                </a:lnTo>
                <a:lnTo>
                  <a:pt x="4480164" y="1"/>
                </a:lnTo>
                <a:lnTo>
                  <a:pt x="5423364" y="1"/>
                </a:lnTo>
                <a:lnTo>
                  <a:pt x="5423364" y="156268"/>
                </a:lnTo>
                <a:lnTo>
                  <a:pt x="4631587" y="156268"/>
                </a:lnTo>
                <a:lnTo>
                  <a:pt x="4631587" y="1054377"/>
                </a:lnTo>
                <a:lnTo>
                  <a:pt x="4474599" y="1054377"/>
                </a:lnTo>
                <a:lnTo>
                  <a:pt x="4474599" y="1053657"/>
                </a:lnTo>
                <a:lnTo>
                  <a:pt x="4259765" y="1053657"/>
                </a:lnTo>
                <a:lnTo>
                  <a:pt x="4259765" y="1054378"/>
                </a:lnTo>
                <a:lnTo>
                  <a:pt x="4259765" y="1287546"/>
                </a:lnTo>
                <a:lnTo>
                  <a:pt x="4259766" y="1287546"/>
                </a:lnTo>
                <a:lnTo>
                  <a:pt x="4259766" y="1443813"/>
                </a:lnTo>
                <a:lnTo>
                  <a:pt x="3323766" y="1443813"/>
                </a:lnTo>
                <a:lnTo>
                  <a:pt x="3323766" y="1440000"/>
                </a:lnTo>
                <a:lnTo>
                  <a:pt x="3314221" y="1440000"/>
                </a:lnTo>
                <a:lnTo>
                  <a:pt x="3314221" y="156989"/>
                </a:lnTo>
                <a:lnTo>
                  <a:pt x="1737874" y="156989"/>
                </a:lnTo>
                <a:lnTo>
                  <a:pt x="1737874" y="788557"/>
                </a:lnTo>
                <a:lnTo>
                  <a:pt x="2523537" y="788557"/>
                </a:lnTo>
                <a:lnTo>
                  <a:pt x="2523537" y="1730486"/>
                </a:lnTo>
                <a:lnTo>
                  <a:pt x="1732853" y="1730486"/>
                </a:lnTo>
                <a:lnTo>
                  <a:pt x="1726872" y="1730486"/>
                </a:lnTo>
                <a:lnTo>
                  <a:pt x="1726872" y="2519042"/>
                </a:lnTo>
                <a:lnTo>
                  <a:pt x="784942" y="2519042"/>
                </a:lnTo>
                <a:lnTo>
                  <a:pt x="784942" y="1734100"/>
                </a:lnTo>
                <a:lnTo>
                  <a:pt x="162970" y="1734100"/>
                </a:lnTo>
                <a:lnTo>
                  <a:pt x="162970" y="3307598"/>
                </a:lnTo>
                <a:lnTo>
                  <a:pt x="1446703" y="3307598"/>
                </a:lnTo>
                <a:lnTo>
                  <a:pt x="1446703" y="3317142"/>
                </a:lnTo>
                <a:lnTo>
                  <a:pt x="1450516" y="3317142"/>
                </a:lnTo>
                <a:lnTo>
                  <a:pt x="1450516" y="4096154"/>
                </a:lnTo>
                <a:lnTo>
                  <a:pt x="1450516" y="4253142"/>
                </a:lnTo>
                <a:lnTo>
                  <a:pt x="1294249" y="4253142"/>
                </a:lnTo>
                <a:lnTo>
                  <a:pt x="1061080" y="4253142"/>
                </a:lnTo>
                <a:lnTo>
                  <a:pt x="1060359" y="4253142"/>
                </a:lnTo>
                <a:lnTo>
                  <a:pt x="1060359" y="4467976"/>
                </a:lnTo>
                <a:lnTo>
                  <a:pt x="1061080" y="4467976"/>
                </a:lnTo>
                <a:lnTo>
                  <a:pt x="1061080" y="4624964"/>
                </a:lnTo>
                <a:lnTo>
                  <a:pt x="162970" y="4624964"/>
                </a:lnTo>
                <a:lnTo>
                  <a:pt x="162970" y="5416741"/>
                </a:lnTo>
                <a:lnTo>
                  <a:pt x="6703" y="5416741"/>
                </a:lnTo>
                <a:lnTo>
                  <a:pt x="6703" y="4473541"/>
                </a:lnTo>
                <a:lnTo>
                  <a:pt x="17080" y="4473541"/>
                </a:lnTo>
                <a:lnTo>
                  <a:pt x="17080" y="4467976"/>
                </a:lnTo>
                <a:lnTo>
                  <a:pt x="904092" y="4467976"/>
                </a:lnTo>
                <a:lnTo>
                  <a:pt x="904092" y="4253142"/>
                </a:lnTo>
                <a:lnTo>
                  <a:pt x="730516" y="4253142"/>
                </a:lnTo>
                <a:lnTo>
                  <a:pt x="426548" y="4253142"/>
                </a:lnTo>
                <a:lnTo>
                  <a:pt x="426548" y="3618610"/>
                </a:lnTo>
                <a:lnTo>
                  <a:pt x="1061080" y="3618610"/>
                </a:lnTo>
                <a:lnTo>
                  <a:pt x="1061080" y="4096154"/>
                </a:lnTo>
                <a:lnTo>
                  <a:pt x="1294249" y="4096154"/>
                </a:lnTo>
                <a:lnTo>
                  <a:pt x="1294249" y="3464586"/>
                </a:lnTo>
                <a:lnTo>
                  <a:pt x="6703" y="3464586"/>
                </a:lnTo>
                <a:lnTo>
                  <a:pt x="6703" y="3449112"/>
                </a:lnTo>
                <a:lnTo>
                  <a:pt x="6703" y="3307598"/>
                </a:lnTo>
                <a:lnTo>
                  <a:pt x="6703" y="1734100"/>
                </a:lnTo>
                <a:lnTo>
                  <a:pt x="5981" y="1734100"/>
                </a:lnTo>
                <a:lnTo>
                  <a:pt x="5981" y="1577112"/>
                </a:lnTo>
                <a:lnTo>
                  <a:pt x="6703" y="1577112"/>
                </a:lnTo>
                <a:lnTo>
                  <a:pt x="162970" y="1577112"/>
                </a:lnTo>
                <a:lnTo>
                  <a:pt x="784942" y="1577112"/>
                </a:lnTo>
                <a:lnTo>
                  <a:pt x="790923" y="1577112"/>
                </a:lnTo>
                <a:lnTo>
                  <a:pt x="790923" y="941931"/>
                </a:lnTo>
                <a:lnTo>
                  <a:pt x="0" y="941931"/>
                </a:lnTo>
                <a:lnTo>
                  <a:pt x="0" y="1"/>
                </a:lnTo>
                <a:lnTo>
                  <a:pt x="941930" y="1"/>
                </a:lnTo>
                <a:lnTo>
                  <a:pt x="941930" y="788557"/>
                </a:lnTo>
                <a:lnTo>
                  <a:pt x="1581607" y="788557"/>
                </a:lnTo>
                <a:lnTo>
                  <a:pt x="1581607" y="156989"/>
                </a:lnTo>
                <a:lnTo>
                  <a:pt x="1581607" y="1"/>
                </a:lnTo>
                <a:lnTo>
                  <a:pt x="1581607" y="1"/>
                </a:lnTo>
                <a:lnTo>
                  <a:pt x="1737874" y="1"/>
                </a:lnTo>
                <a:lnTo>
                  <a:pt x="1737874" y="1"/>
                </a:lnTo>
                <a:lnTo>
                  <a:pt x="3314221" y="1"/>
                </a:lnTo>
                <a:close/>
              </a:path>
            </a:pathLst>
          </a:custGeom>
          <a:gradFill flip="none" rotWithShape="1">
            <a:gsLst>
              <a:gs pos="5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3608031" y="3024189"/>
            <a:ext cx="2095529" cy="162107"/>
          </a:xfrm>
          <a:prstGeom prst="ellipse">
            <a:avLst/>
          </a:prstGeom>
          <a:gradFill flip="none" rotWithShape="1">
            <a:gsLst>
              <a:gs pos="35000">
                <a:srgbClr val="FEF6E2">
                  <a:alpha val="60000"/>
                </a:srgbClr>
              </a:gs>
              <a:gs pos="100000">
                <a:srgbClr val="E1F8F6">
                  <a:alpha val="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2542527" y="4009568"/>
            <a:ext cx="3780509" cy="295732"/>
          </a:xfrm>
          <a:prstGeom prst="ellipse">
            <a:avLst/>
          </a:prstGeom>
          <a:gradFill flip="none" rotWithShape="1">
            <a:gsLst>
              <a:gs pos="35000">
                <a:srgbClr val="FEF6E2">
                  <a:alpha val="60000"/>
                </a:srgbClr>
              </a:gs>
              <a:gs pos="100000">
                <a:srgbClr val="E1F8F6">
                  <a:alpha val="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4672" y="3186295"/>
            <a:ext cx="5339900" cy="867410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24672" y="4105600"/>
            <a:ext cx="5339900" cy="7541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660" y="4430044"/>
            <a:ext cx="6640680" cy="1329072"/>
          </a:xfrm>
        </p:spPr>
        <p:txBody>
          <a:bodyPr anchor="b" anchorCtr="0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37" y="709362"/>
            <a:ext cx="3123900" cy="15189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378287" y="709362"/>
            <a:ext cx="4137063" cy="48305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0127" y="2232108"/>
            <a:ext cx="3123900" cy="33160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2842" y="657726"/>
            <a:ext cx="1308434" cy="55192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59718" y="657726"/>
            <a:ext cx="5955632" cy="55192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62" y="1588169"/>
            <a:ext cx="7443788" cy="335299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094874" y="673769"/>
            <a:ext cx="7420476" cy="543039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BD0FC-D3EA-4261-ABF2-9E3824989F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14800" cy="24765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72000" y="1219200"/>
            <a:ext cx="4114800" cy="24765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304800" y="3848100"/>
            <a:ext cx="4114800" cy="24765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000" y="3848100"/>
            <a:ext cx="4114800" cy="24765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F835A-36D7-4A0D-9252-A8DAE6F37D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924672" y="3162999"/>
            <a:ext cx="5339900" cy="925409"/>
          </a:xfrm>
          <a:prstGeom prst="rect">
            <a:avLst/>
          </a:prstGeom>
          <a:gradFill flip="none" rotWithShape="1">
            <a:gsLst>
              <a:gs pos="5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950700" y="3203486"/>
            <a:ext cx="5290015" cy="850219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74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1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3600" b="1" dirty="0">
              <a:solidFill>
                <a:srgbClr val="D3A815"/>
              </a:solidFill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1968051" y="3220837"/>
            <a:ext cx="321002" cy="428002"/>
          </a:xfrm>
          <a:custGeom>
            <a:avLst/>
            <a:gdLst>
              <a:gd name="connsiteX0" fmla="*/ 586469 w 5423364"/>
              <a:gd name="connsiteY0" fmla="*/ 3778531 h 5416741"/>
              <a:gd name="connsiteX1" fmla="*/ 586469 w 5423364"/>
              <a:gd name="connsiteY1" fmla="*/ 4093221 h 5416741"/>
              <a:gd name="connsiteX2" fmla="*/ 901159 w 5423364"/>
              <a:gd name="connsiteY2" fmla="*/ 4093221 h 5416741"/>
              <a:gd name="connsiteX3" fmla="*/ 901159 w 5423364"/>
              <a:gd name="connsiteY3" fmla="*/ 3778531 h 5416741"/>
              <a:gd name="connsiteX4" fmla="*/ 941931 w 5423364"/>
              <a:gd name="connsiteY4" fmla="*/ 1734100 h 5416741"/>
              <a:gd name="connsiteX5" fmla="*/ 941931 w 5423364"/>
              <a:gd name="connsiteY5" fmla="*/ 2362054 h 5416741"/>
              <a:gd name="connsiteX6" fmla="*/ 1569884 w 5423364"/>
              <a:gd name="connsiteY6" fmla="*/ 2362054 h 5416741"/>
              <a:gd name="connsiteX7" fmla="*/ 1569884 w 5423364"/>
              <a:gd name="connsiteY7" fmla="*/ 1734100 h 5416741"/>
              <a:gd name="connsiteX8" fmla="*/ 947912 w 5423364"/>
              <a:gd name="connsiteY8" fmla="*/ 945546 h 5416741"/>
              <a:gd name="connsiteX9" fmla="*/ 947912 w 5423364"/>
              <a:gd name="connsiteY9" fmla="*/ 1573498 h 5416741"/>
              <a:gd name="connsiteX10" fmla="*/ 1575865 w 5423364"/>
              <a:gd name="connsiteY10" fmla="*/ 1573498 h 5416741"/>
              <a:gd name="connsiteX11" fmla="*/ 1575865 w 5423364"/>
              <a:gd name="connsiteY11" fmla="*/ 945546 h 5416741"/>
              <a:gd name="connsiteX12" fmla="*/ 1738596 w 5423364"/>
              <a:gd name="connsiteY12" fmla="*/ 945546 h 5416741"/>
              <a:gd name="connsiteX13" fmla="*/ 1738596 w 5423364"/>
              <a:gd name="connsiteY13" fmla="*/ 1573498 h 5416741"/>
              <a:gd name="connsiteX14" fmla="*/ 2366549 w 5423364"/>
              <a:gd name="connsiteY14" fmla="*/ 1573498 h 5416741"/>
              <a:gd name="connsiteX15" fmla="*/ 2366549 w 5423364"/>
              <a:gd name="connsiteY15" fmla="*/ 945546 h 5416741"/>
              <a:gd name="connsiteX16" fmla="*/ 3785154 w 5423364"/>
              <a:gd name="connsiteY16" fmla="*/ 579766 h 5416741"/>
              <a:gd name="connsiteX17" fmla="*/ 3785154 w 5423364"/>
              <a:gd name="connsiteY17" fmla="*/ 894456 h 5416741"/>
              <a:gd name="connsiteX18" fmla="*/ 4099844 w 5423364"/>
              <a:gd name="connsiteY18" fmla="*/ 894456 h 5416741"/>
              <a:gd name="connsiteX19" fmla="*/ 4099844 w 5423364"/>
              <a:gd name="connsiteY19" fmla="*/ 579766 h 5416741"/>
              <a:gd name="connsiteX20" fmla="*/ 156988 w 5423364"/>
              <a:gd name="connsiteY20" fmla="*/ 156989 h 5416741"/>
              <a:gd name="connsiteX21" fmla="*/ 156988 w 5423364"/>
              <a:gd name="connsiteY21" fmla="*/ 784943 h 5416741"/>
              <a:gd name="connsiteX22" fmla="*/ 784942 w 5423364"/>
              <a:gd name="connsiteY22" fmla="*/ 784943 h 5416741"/>
              <a:gd name="connsiteX23" fmla="*/ 784942 w 5423364"/>
              <a:gd name="connsiteY23" fmla="*/ 156989 h 5416741"/>
              <a:gd name="connsiteX24" fmla="*/ 3314221 w 5423364"/>
              <a:gd name="connsiteY24" fmla="*/ 0 h 5416741"/>
              <a:gd name="connsiteX25" fmla="*/ 3471209 w 5423364"/>
              <a:gd name="connsiteY25" fmla="*/ 0 h 5416741"/>
              <a:gd name="connsiteX26" fmla="*/ 3471209 w 5423364"/>
              <a:gd name="connsiteY26" fmla="*/ 1287546 h 5416741"/>
              <a:gd name="connsiteX27" fmla="*/ 4102777 w 5423364"/>
              <a:gd name="connsiteY27" fmla="*/ 1287546 h 5416741"/>
              <a:gd name="connsiteX28" fmla="*/ 4102777 w 5423364"/>
              <a:gd name="connsiteY28" fmla="*/ 1054378 h 5416741"/>
              <a:gd name="connsiteX29" fmla="*/ 3625233 w 5423364"/>
              <a:gd name="connsiteY29" fmla="*/ 1054378 h 5416741"/>
              <a:gd name="connsiteX30" fmla="*/ 3625233 w 5423364"/>
              <a:gd name="connsiteY30" fmla="*/ 419845 h 5416741"/>
              <a:gd name="connsiteX31" fmla="*/ 4259765 w 5423364"/>
              <a:gd name="connsiteY31" fmla="*/ 419845 h 5416741"/>
              <a:gd name="connsiteX32" fmla="*/ 4259765 w 5423364"/>
              <a:gd name="connsiteY32" fmla="*/ 723813 h 5416741"/>
              <a:gd name="connsiteX33" fmla="*/ 4259765 w 5423364"/>
              <a:gd name="connsiteY33" fmla="*/ 897390 h 5416741"/>
              <a:gd name="connsiteX34" fmla="*/ 4474599 w 5423364"/>
              <a:gd name="connsiteY34" fmla="*/ 897390 h 5416741"/>
              <a:gd name="connsiteX35" fmla="*/ 4474599 w 5423364"/>
              <a:gd name="connsiteY35" fmla="*/ 10377 h 5416741"/>
              <a:gd name="connsiteX36" fmla="*/ 4480164 w 5423364"/>
              <a:gd name="connsiteY36" fmla="*/ 10377 h 5416741"/>
              <a:gd name="connsiteX37" fmla="*/ 4480164 w 5423364"/>
              <a:gd name="connsiteY37" fmla="*/ 1 h 5416741"/>
              <a:gd name="connsiteX38" fmla="*/ 5423364 w 5423364"/>
              <a:gd name="connsiteY38" fmla="*/ 1 h 5416741"/>
              <a:gd name="connsiteX39" fmla="*/ 5423364 w 5423364"/>
              <a:gd name="connsiteY39" fmla="*/ 156268 h 5416741"/>
              <a:gd name="connsiteX40" fmla="*/ 4631587 w 5423364"/>
              <a:gd name="connsiteY40" fmla="*/ 156268 h 5416741"/>
              <a:gd name="connsiteX41" fmla="*/ 4631587 w 5423364"/>
              <a:gd name="connsiteY41" fmla="*/ 1054377 h 5416741"/>
              <a:gd name="connsiteX42" fmla="*/ 4474599 w 5423364"/>
              <a:gd name="connsiteY42" fmla="*/ 1054377 h 5416741"/>
              <a:gd name="connsiteX43" fmla="*/ 4474599 w 5423364"/>
              <a:gd name="connsiteY43" fmla="*/ 1053657 h 5416741"/>
              <a:gd name="connsiteX44" fmla="*/ 4259765 w 5423364"/>
              <a:gd name="connsiteY44" fmla="*/ 1053657 h 5416741"/>
              <a:gd name="connsiteX45" fmla="*/ 4259765 w 5423364"/>
              <a:gd name="connsiteY45" fmla="*/ 1054378 h 5416741"/>
              <a:gd name="connsiteX46" fmla="*/ 4259765 w 5423364"/>
              <a:gd name="connsiteY46" fmla="*/ 1287546 h 5416741"/>
              <a:gd name="connsiteX47" fmla="*/ 4259766 w 5423364"/>
              <a:gd name="connsiteY47" fmla="*/ 1287546 h 5416741"/>
              <a:gd name="connsiteX48" fmla="*/ 4259766 w 5423364"/>
              <a:gd name="connsiteY48" fmla="*/ 1443813 h 5416741"/>
              <a:gd name="connsiteX49" fmla="*/ 3323766 w 5423364"/>
              <a:gd name="connsiteY49" fmla="*/ 1443813 h 5416741"/>
              <a:gd name="connsiteX50" fmla="*/ 3323766 w 5423364"/>
              <a:gd name="connsiteY50" fmla="*/ 1440000 h 5416741"/>
              <a:gd name="connsiteX51" fmla="*/ 3314221 w 5423364"/>
              <a:gd name="connsiteY51" fmla="*/ 1440000 h 5416741"/>
              <a:gd name="connsiteX52" fmla="*/ 3314221 w 5423364"/>
              <a:gd name="connsiteY52" fmla="*/ 156989 h 5416741"/>
              <a:gd name="connsiteX53" fmla="*/ 1737874 w 5423364"/>
              <a:gd name="connsiteY53" fmla="*/ 156989 h 5416741"/>
              <a:gd name="connsiteX54" fmla="*/ 1737874 w 5423364"/>
              <a:gd name="connsiteY54" fmla="*/ 788557 h 5416741"/>
              <a:gd name="connsiteX55" fmla="*/ 2523537 w 5423364"/>
              <a:gd name="connsiteY55" fmla="*/ 788557 h 5416741"/>
              <a:gd name="connsiteX56" fmla="*/ 2523537 w 5423364"/>
              <a:gd name="connsiteY56" fmla="*/ 1730486 h 5416741"/>
              <a:gd name="connsiteX57" fmla="*/ 1732853 w 5423364"/>
              <a:gd name="connsiteY57" fmla="*/ 1730486 h 5416741"/>
              <a:gd name="connsiteX58" fmla="*/ 1726872 w 5423364"/>
              <a:gd name="connsiteY58" fmla="*/ 1730486 h 5416741"/>
              <a:gd name="connsiteX59" fmla="*/ 1726872 w 5423364"/>
              <a:gd name="connsiteY59" fmla="*/ 2519042 h 5416741"/>
              <a:gd name="connsiteX60" fmla="*/ 784942 w 5423364"/>
              <a:gd name="connsiteY60" fmla="*/ 2519042 h 5416741"/>
              <a:gd name="connsiteX61" fmla="*/ 784942 w 5423364"/>
              <a:gd name="connsiteY61" fmla="*/ 1734100 h 5416741"/>
              <a:gd name="connsiteX62" fmla="*/ 162970 w 5423364"/>
              <a:gd name="connsiteY62" fmla="*/ 1734100 h 5416741"/>
              <a:gd name="connsiteX63" fmla="*/ 162970 w 5423364"/>
              <a:gd name="connsiteY63" fmla="*/ 3307598 h 5416741"/>
              <a:gd name="connsiteX64" fmla="*/ 1446703 w 5423364"/>
              <a:gd name="connsiteY64" fmla="*/ 3307598 h 5416741"/>
              <a:gd name="connsiteX65" fmla="*/ 1446703 w 5423364"/>
              <a:gd name="connsiteY65" fmla="*/ 3317142 h 5416741"/>
              <a:gd name="connsiteX66" fmla="*/ 1450516 w 5423364"/>
              <a:gd name="connsiteY66" fmla="*/ 3317142 h 5416741"/>
              <a:gd name="connsiteX67" fmla="*/ 1450516 w 5423364"/>
              <a:gd name="connsiteY67" fmla="*/ 4096154 h 5416741"/>
              <a:gd name="connsiteX68" fmla="*/ 1450516 w 5423364"/>
              <a:gd name="connsiteY68" fmla="*/ 4253142 h 5416741"/>
              <a:gd name="connsiteX69" fmla="*/ 1294249 w 5423364"/>
              <a:gd name="connsiteY69" fmla="*/ 4253142 h 5416741"/>
              <a:gd name="connsiteX70" fmla="*/ 1061080 w 5423364"/>
              <a:gd name="connsiteY70" fmla="*/ 4253142 h 5416741"/>
              <a:gd name="connsiteX71" fmla="*/ 1060359 w 5423364"/>
              <a:gd name="connsiteY71" fmla="*/ 4253142 h 5416741"/>
              <a:gd name="connsiteX72" fmla="*/ 1060359 w 5423364"/>
              <a:gd name="connsiteY72" fmla="*/ 4467976 h 5416741"/>
              <a:gd name="connsiteX73" fmla="*/ 1061080 w 5423364"/>
              <a:gd name="connsiteY73" fmla="*/ 4467976 h 5416741"/>
              <a:gd name="connsiteX74" fmla="*/ 1061080 w 5423364"/>
              <a:gd name="connsiteY74" fmla="*/ 4624964 h 5416741"/>
              <a:gd name="connsiteX75" fmla="*/ 162970 w 5423364"/>
              <a:gd name="connsiteY75" fmla="*/ 4624964 h 5416741"/>
              <a:gd name="connsiteX76" fmla="*/ 162970 w 5423364"/>
              <a:gd name="connsiteY76" fmla="*/ 5416741 h 5416741"/>
              <a:gd name="connsiteX77" fmla="*/ 6703 w 5423364"/>
              <a:gd name="connsiteY77" fmla="*/ 5416741 h 5416741"/>
              <a:gd name="connsiteX78" fmla="*/ 6703 w 5423364"/>
              <a:gd name="connsiteY78" fmla="*/ 4473541 h 5416741"/>
              <a:gd name="connsiteX79" fmla="*/ 17080 w 5423364"/>
              <a:gd name="connsiteY79" fmla="*/ 4473541 h 5416741"/>
              <a:gd name="connsiteX80" fmla="*/ 17080 w 5423364"/>
              <a:gd name="connsiteY80" fmla="*/ 4467976 h 5416741"/>
              <a:gd name="connsiteX81" fmla="*/ 904092 w 5423364"/>
              <a:gd name="connsiteY81" fmla="*/ 4467976 h 5416741"/>
              <a:gd name="connsiteX82" fmla="*/ 904092 w 5423364"/>
              <a:gd name="connsiteY82" fmla="*/ 4253142 h 5416741"/>
              <a:gd name="connsiteX83" fmla="*/ 730516 w 5423364"/>
              <a:gd name="connsiteY83" fmla="*/ 4253142 h 5416741"/>
              <a:gd name="connsiteX84" fmla="*/ 426548 w 5423364"/>
              <a:gd name="connsiteY84" fmla="*/ 4253142 h 5416741"/>
              <a:gd name="connsiteX85" fmla="*/ 426548 w 5423364"/>
              <a:gd name="connsiteY85" fmla="*/ 3618610 h 5416741"/>
              <a:gd name="connsiteX86" fmla="*/ 1061080 w 5423364"/>
              <a:gd name="connsiteY86" fmla="*/ 3618610 h 5416741"/>
              <a:gd name="connsiteX87" fmla="*/ 1061080 w 5423364"/>
              <a:gd name="connsiteY87" fmla="*/ 4096154 h 5416741"/>
              <a:gd name="connsiteX88" fmla="*/ 1294249 w 5423364"/>
              <a:gd name="connsiteY88" fmla="*/ 4096154 h 5416741"/>
              <a:gd name="connsiteX89" fmla="*/ 1294249 w 5423364"/>
              <a:gd name="connsiteY89" fmla="*/ 3464586 h 5416741"/>
              <a:gd name="connsiteX90" fmla="*/ 6703 w 5423364"/>
              <a:gd name="connsiteY90" fmla="*/ 3464586 h 5416741"/>
              <a:gd name="connsiteX91" fmla="*/ 6703 w 5423364"/>
              <a:gd name="connsiteY91" fmla="*/ 3449112 h 5416741"/>
              <a:gd name="connsiteX92" fmla="*/ 6703 w 5423364"/>
              <a:gd name="connsiteY92" fmla="*/ 3307598 h 5416741"/>
              <a:gd name="connsiteX93" fmla="*/ 6703 w 5423364"/>
              <a:gd name="connsiteY93" fmla="*/ 1734100 h 5416741"/>
              <a:gd name="connsiteX94" fmla="*/ 5981 w 5423364"/>
              <a:gd name="connsiteY94" fmla="*/ 1734100 h 5416741"/>
              <a:gd name="connsiteX95" fmla="*/ 5981 w 5423364"/>
              <a:gd name="connsiteY95" fmla="*/ 1577112 h 5416741"/>
              <a:gd name="connsiteX96" fmla="*/ 6703 w 5423364"/>
              <a:gd name="connsiteY96" fmla="*/ 1577112 h 5416741"/>
              <a:gd name="connsiteX97" fmla="*/ 162970 w 5423364"/>
              <a:gd name="connsiteY97" fmla="*/ 1577112 h 5416741"/>
              <a:gd name="connsiteX98" fmla="*/ 784942 w 5423364"/>
              <a:gd name="connsiteY98" fmla="*/ 1577112 h 5416741"/>
              <a:gd name="connsiteX99" fmla="*/ 790923 w 5423364"/>
              <a:gd name="connsiteY99" fmla="*/ 1577112 h 5416741"/>
              <a:gd name="connsiteX100" fmla="*/ 790923 w 5423364"/>
              <a:gd name="connsiteY100" fmla="*/ 941931 h 5416741"/>
              <a:gd name="connsiteX101" fmla="*/ 0 w 5423364"/>
              <a:gd name="connsiteY101" fmla="*/ 941931 h 5416741"/>
              <a:gd name="connsiteX102" fmla="*/ 0 w 5423364"/>
              <a:gd name="connsiteY102" fmla="*/ 1 h 5416741"/>
              <a:gd name="connsiteX103" fmla="*/ 941930 w 5423364"/>
              <a:gd name="connsiteY103" fmla="*/ 1 h 5416741"/>
              <a:gd name="connsiteX104" fmla="*/ 941930 w 5423364"/>
              <a:gd name="connsiteY104" fmla="*/ 788557 h 5416741"/>
              <a:gd name="connsiteX105" fmla="*/ 1581607 w 5423364"/>
              <a:gd name="connsiteY105" fmla="*/ 788557 h 5416741"/>
              <a:gd name="connsiteX106" fmla="*/ 1581607 w 5423364"/>
              <a:gd name="connsiteY106" fmla="*/ 156989 h 5416741"/>
              <a:gd name="connsiteX107" fmla="*/ 1581607 w 5423364"/>
              <a:gd name="connsiteY107" fmla="*/ 1 h 5416741"/>
              <a:gd name="connsiteX108" fmla="*/ 1581607 w 5423364"/>
              <a:gd name="connsiteY108" fmla="*/ 1 h 5416741"/>
              <a:gd name="connsiteX109" fmla="*/ 1737874 w 5423364"/>
              <a:gd name="connsiteY109" fmla="*/ 1 h 5416741"/>
              <a:gd name="connsiteX110" fmla="*/ 1737874 w 5423364"/>
              <a:gd name="connsiteY110" fmla="*/ 1 h 5416741"/>
              <a:gd name="connsiteX111" fmla="*/ 3314221 w 5423364"/>
              <a:gd name="connsiteY111" fmla="*/ 1 h 541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423364" h="5416741">
                <a:moveTo>
                  <a:pt x="586469" y="3778531"/>
                </a:moveTo>
                <a:lnTo>
                  <a:pt x="586469" y="4093221"/>
                </a:lnTo>
                <a:lnTo>
                  <a:pt x="901159" y="4093221"/>
                </a:lnTo>
                <a:lnTo>
                  <a:pt x="901159" y="3778531"/>
                </a:lnTo>
                <a:close/>
                <a:moveTo>
                  <a:pt x="941931" y="1734100"/>
                </a:moveTo>
                <a:lnTo>
                  <a:pt x="941931" y="2362054"/>
                </a:lnTo>
                <a:lnTo>
                  <a:pt x="1569884" y="2362054"/>
                </a:lnTo>
                <a:lnTo>
                  <a:pt x="1569884" y="1734100"/>
                </a:lnTo>
                <a:close/>
                <a:moveTo>
                  <a:pt x="947912" y="945546"/>
                </a:moveTo>
                <a:lnTo>
                  <a:pt x="947912" y="1573498"/>
                </a:lnTo>
                <a:lnTo>
                  <a:pt x="1575865" y="1573498"/>
                </a:lnTo>
                <a:lnTo>
                  <a:pt x="1575865" y="945546"/>
                </a:lnTo>
                <a:close/>
                <a:moveTo>
                  <a:pt x="1738596" y="945546"/>
                </a:moveTo>
                <a:lnTo>
                  <a:pt x="1738596" y="1573498"/>
                </a:lnTo>
                <a:lnTo>
                  <a:pt x="2366549" y="1573498"/>
                </a:lnTo>
                <a:lnTo>
                  <a:pt x="2366549" y="945546"/>
                </a:lnTo>
                <a:close/>
                <a:moveTo>
                  <a:pt x="3785154" y="579766"/>
                </a:moveTo>
                <a:lnTo>
                  <a:pt x="3785154" y="894456"/>
                </a:lnTo>
                <a:lnTo>
                  <a:pt x="4099844" y="894456"/>
                </a:lnTo>
                <a:lnTo>
                  <a:pt x="4099844" y="579766"/>
                </a:lnTo>
                <a:close/>
                <a:moveTo>
                  <a:pt x="156988" y="156989"/>
                </a:moveTo>
                <a:lnTo>
                  <a:pt x="156988" y="784943"/>
                </a:lnTo>
                <a:lnTo>
                  <a:pt x="784942" y="784943"/>
                </a:lnTo>
                <a:lnTo>
                  <a:pt x="784942" y="156989"/>
                </a:lnTo>
                <a:close/>
                <a:moveTo>
                  <a:pt x="3314221" y="0"/>
                </a:moveTo>
                <a:lnTo>
                  <a:pt x="3471209" y="0"/>
                </a:lnTo>
                <a:lnTo>
                  <a:pt x="3471209" y="1287546"/>
                </a:lnTo>
                <a:lnTo>
                  <a:pt x="4102777" y="1287546"/>
                </a:lnTo>
                <a:lnTo>
                  <a:pt x="4102777" y="1054378"/>
                </a:lnTo>
                <a:lnTo>
                  <a:pt x="3625233" y="1054378"/>
                </a:lnTo>
                <a:lnTo>
                  <a:pt x="3625233" y="419845"/>
                </a:lnTo>
                <a:lnTo>
                  <a:pt x="4259765" y="419845"/>
                </a:lnTo>
                <a:lnTo>
                  <a:pt x="4259765" y="723813"/>
                </a:lnTo>
                <a:lnTo>
                  <a:pt x="4259765" y="897390"/>
                </a:lnTo>
                <a:lnTo>
                  <a:pt x="4474599" y="897390"/>
                </a:lnTo>
                <a:lnTo>
                  <a:pt x="4474599" y="10377"/>
                </a:lnTo>
                <a:lnTo>
                  <a:pt x="4480164" y="10377"/>
                </a:lnTo>
                <a:lnTo>
                  <a:pt x="4480164" y="1"/>
                </a:lnTo>
                <a:lnTo>
                  <a:pt x="5423364" y="1"/>
                </a:lnTo>
                <a:lnTo>
                  <a:pt x="5423364" y="156268"/>
                </a:lnTo>
                <a:lnTo>
                  <a:pt x="4631587" y="156268"/>
                </a:lnTo>
                <a:lnTo>
                  <a:pt x="4631587" y="1054377"/>
                </a:lnTo>
                <a:lnTo>
                  <a:pt x="4474599" y="1054377"/>
                </a:lnTo>
                <a:lnTo>
                  <a:pt x="4474599" y="1053657"/>
                </a:lnTo>
                <a:lnTo>
                  <a:pt x="4259765" y="1053657"/>
                </a:lnTo>
                <a:lnTo>
                  <a:pt x="4259765" y="1054378"/>
                </a:lnTo>
                <a:lnTo>
                  <a:pt x="4259765" y="1287546"/>
                </a:lnTo>
                <a:lnTo>
                  <a:pt x="4259766" y="1287546"/>
                </a:lnTo>
                <a:lnTo>
                  <a:pt x="4259766" y="1443813"/>
                </a:lnTo>
                <a:lnTo>
                  <a:pt x="3323766" y="1443813"/>
                </a:lnTo>
                <a:lnTo>
                  <a:pt x="3323766" y="1440000"/>
                </a:lnTo>
                <a:lnTo>
                  <a:pt x="3314221" y="1440000"/>
                </a:lnTo>
                <a:lnTo>
                  <a:pt x="3314221" y="156989"/>
                </a:lnTo>
                <a:lnTo>
                  <a:pt x="1737874" y="156989"/>
                </a:lnTo>
                <a:lnTo>
                  <a:pt x="1737874" y="788557"/>
                </a:lnTo>
                <a:lnTo>
                  <a:pt x="2523537" y="788557"/>
                </a:lnTo>
                <a:lnTo>
                  <a:pt x="2523537" y="1730486"/>
                </a:lnTo>
                <a:lnTo>
                  <a:pt x="1732853" y="1730486"/>
                </a:lnTo>
                <a:lnTo>
                  <a:pt x="1726872" y="1730486"/>
                </a:lnTo>
                <a:lnTo>
                  <a:pt x="1726872" y="2519042"/>
                </a:lnTo>
                <a:lnTo>
                  <a:pt x="784942" y="2519042"/>
                </a:lnTo>
                <a:lnTo>
                  <a:pt x="784942" y="1734100"/>
                </a:lnTo>
                <a:lnTo>
                  <a:pt x="162970" y="1734100"/>
                </a:lnTo>
                <a:lnTo>
                  <a:pt x="162970" y="3307598"/>
                </a:lnTo>
                <a:lnTo>
                  <a:pt x="1446703" y="3307598"/>
                </a:lnTo>
                <a:lnTo>
                  <a:pt x="1446703" y="3317142"/>
                </a:lnTo>
                <a:lnTo>
                  <a:pt x="1450516" y="3317142"/>
                </a:lnTo>
                <a:lnTo>
                  <a:pt x="1450516" y="4096154"/>
                </a:lnTo>
                <a:lnTo>
                  <a:pt x="1450516" y="4253142"/>
                </a:lnTo>
                <a:lnTo>
                  <a:pt x="1294249" y="4253142"/>
                </a:lnTo>
                <a:lnTo>
                  <a:pt x="1061080" y="4253142"/>
                </a:lnTo>
                <a:lnTo>
                  <a:pt x="1060359" y="4253142"/>
                </a:lnTo>
                <a:lnTo>
                  <a:pt x="1060359" y="4467976"/>
                </a:lnTo>
                <a:lnTo>
                  <a:pt x="1061080" y="4467976"/>
                </a:lnTo>
                <a:lnTo>
                  <a:pt x="1061080" y="4624964"/>
                </a:lnTo>
                <a:lnTo>
                  <a:pt x="162970" y="4624964"/>
                </a:lnTo>
                <a:lnTo>
                  <a:pt x="162970" y="5416741"/>
                </a:lnTo>
                <a:lnTo>
                  <a:pt x="6703" y="5416741"/>
                </a:lnTo>
                <a:lnTo>
                  <a:pt x="6703" y="4473541"/>
                </a:lnTo>
                <a:lnTo>
                  <a:pt x="17080" y="4473541"/>
                </a:lnTo>
                <a:lnTo>
                  <a:pt x="17080" y="4467976"/>
                </a:lnTo>
                <a:lnTo>
                  <a:pt x="904092" y="4467976"/>
                </a:lnTo>
                <a:lnTo>
                  <a:pt x="904092" y="4253142"/>
                </a:lnTo>
                <a:lnTo>
                  <a:pt x="730516" y="4253142"/>
                </a:lnTo>
                <a:lnTo>
                  <a:pt x="426548" y="4253142"/>
                </a:lnTo>
                <a:lnTo>
                  <a:pt x="426548" y="3618610"/>
                </a:lnTo>
                <a:lnTo>
                  <a:pt x="1061080" y="3618610"/>
                </a:lnTo>
                <a:lnTo>
                  <a:pt x="1061080" y="4096154"/>
                </a:lnTo>
                <a:lnTo>
                  <a:pt x="1294249" y="4096154"/>
                </a:lnTo>
                <a:lnTo>
                  <a:pt x="1294249" y="3464586"/>
                </a:lnTo>
                <a:lnTo>
                  <a:pt x="6703" y="3464586"/>
                </a:lnTo>
                <a:lnTo>
                  <a:pt x="6703" y="3449112"/>
                </a:lnTo>
                <a:lnTo>
                  <a:pt x="6703" y="3307598"/>
                </a:lnTo>
                <a:lnTo>
                  <a:pt x="6703" y="1734100"/>
                </a:lnTo>
                <a:lnTo>
                  <a:pt x="5981" y="1734100"/>
                </a:lnTo>
                <a:lnTo>
                  <a:pt x="5981" y="1577112"/>
                </a:lnTo>
                <a:lnTo>
                  <a:pt x="6703" y="1577112"/>
                </a:lnTo>
                <a:lnTo>
                  <a:pt x="162970" y="1577112"/>
                </a:lnTo>
                <a:lnTo>
                  <a:pt x="784942" y="1577112"/>
                </a:lnTo>
                <a:lnTo>
                  <a:pt x="790923" y="1577112"/>
                </a:lnTo>
                <a:lnTo>
                  <a:pt x="790923" y="941931"/>
                </a:lnTo>
                <a:lnTo>
                  <a:pt x="0" y="941931"/>
                </a:lnTo>
                <a:lnTo>
                  <a:pt x="0" y="1"/>
                </a:lnTo>
                <a:lnTo>
                  <a:pt x="941930" y="1"/>
                </a:lnTo>
                <a:lnTo>
                  <a:pt x="941930" y="788557"/>
                </a:lnTo>
                <a:lnTo>
                  <a:pt x="1581607" y="788557"/>
                </a:lnTo>
                <a:lnTo>
                  <a:pt x="1581607" y="156989"/>
                </a:lnTo>
                <a:lnTo>
                  <a:pt x="1581607" y="1"/>
                </a:lnTo>
                <a:lnTo>
                  <a:pt x="1581607" y="1"/>
                </a:lnTo>
                <a:lnTo>
                  <a:pt x="1737874" y="1"/>
                </a:lnTo>
                <a:lnTo>
                  <a:pt x="1737874" y="1"/>
                </a:lnTo>
                <a:lnTo>
                  <a:pt x="3314221" y="1"/>
                </a:lnTo>
                <a:close/>
              </a:path>
            </a:pathLst>
          </a:custGeom>
          <a:gradFill>
            <a:gsLst>
              <a:gs pos="5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 bwMode="auto">
          <a:xfrm rot="10800000">
            <a:off x="6887179" y="3573651"/>
            <a:ext cx="336185" cy="445353"/>
          </a:xfrm>
          <a:custGeom>
            <a:avLst/>
            <a:gdLst>
              <a:gd name="connsiteX0" fmla="*/ 586469 w 5423364"/>
              <a:gd name="connsiteY0" fmla="*/ 3778531 h 5416741"/>
              <a:gd name="connsiteX1" fmla="*/ 586469 w 5423364"/>
              <a:gd name="connsiteY1" fmla="*/ 4093221 h 5416741"/>
              <a:gd name="connsiteX2" fmla="*/ 901159 w 5423364"/>
              <a:gd name="connsiteY2" fmla="*/ 4093221 h 5416741"/>
              <a:gd name="connsiteX3" fmla="*/ 901159 w 5423364"/>
              <a:gd name="connsiteY3" fmla="*/ 3778531 h 5416741"/>
              <a:gd name="connsiteX4" fmla="*/ 941931 w 5423364"/>
              <a:gd name="connsiteY4" fmla="*/ 1734100 h 5416741"/>
              <a:gd name="connsiteX5" fmla="*/ 941931 w 5423364"/>
              <a:gd name="connsiteY5" fmla="*/ 2362054 h 5416741"/>
              <a:gd name="connsiteX6" fmla="*/ 1569884 w 5423364"/>
              <a:gd name="connsiteY6" fmla="*/ 2362054 h 5416741"/>
              <a:gd name="connsiteX7" fmla="*/ 1569884 w 5423364"/>
              <a:gd name="connsiteY7" fmla="*/ 1734100 h 5416741"/>
              <a:gd name="connsiteX8" fmla="*/ 947912 w 5423364"/>
              <a:gd name="connsiteY8" fmla="*/ 945546 h 5416741"/>
              <a:gd name="connsiteX9" fmla="*/ 947912 w 5423364"/>
              <a:gd name="connsiteY9" fmla="*/ 1573498 h 5416741"/>
              <a:gd name="connsiteX10" fmla="*/ 1575865 w 5423364"/>
              <a:gd name="connsiteY10" fmla="*/ 1573498 h 5416741"/>
              <a:gd name="connsiteX11" fmla="*/ 1575865 w 5423364"/>
              <a:gd name="connsiteY11" fmla="*/ 945546 h 5416741"/>
              <a:gd name="connsiteX12" fmla="*/ 1738596 w 5423364"/>
              <a:gd name="connsiteY12" fmla="*/ 945546 h 5416741"/>
              <a:gd name="connsiteX13" fmla="*/ 1738596 w 5423364"/>
              <a:gd name="connsiteY13" fmla="*/ 1573498 h 5416741"/>
              <a:gd name="connsiteX14" fmla="*/ 2366549 w 5423364"/>
              <a:gd name="connsiteY14" fmla="*/ 1573498 h 5416741"/>
              <a:gd name="connsiteX15" fmla="*/ 2366549 w 5423364"/>
              <a:gd name="connsiteY15" fmla="*/ 945546 h 5416741"/>
              <a:gd name="connsiteX16" fmla="*/ 3785154 w 5423364"/>
              <a:gd name="connsiteY16" fmla="*/ 579766 h 5416741"/>
              <a:gd name="connsiteX17" fmla="*/ 3785154 w 5423364"/>
              <a:gd name="connsiteY17" fmla="*/ 894456 h 5416741"/>
              <a:gd name="connsiteX18" fmla="*/ 4099844 w 5423364"/>
              <a:gd name="connsiteY18" fmla="*/ 894456 h 5416741"/>
              <a:gd name="connsiteX19" fmla="*/ 4099844 w 5423364"/>
              <a:gd name="connsiteY19" fmla="*/ 579766 h 5416741"/>
              <a:gd name="connsiteX20" fmla="*/ 156988 w 5423364"/>
              <a:gd name="connsiteY20" fmla="*/ 156989 h 5416741"/>
              <a:gd name="connsiteX21" fmla="*/ 156988 w 5423364"/>
              <a:gd name="connsiteY21" fmla="*/ 784943 h 5416741"/>
              <a:gd name="connsiteX22" fmla="*/ 784942 w 5423364"/>
              <a:gd name="connsiteY22" fmla="*/ 784943 h 5416741"/>
              <a:gd name="connsiteX23" fmla="*/ 784942 w 5423364"/>
              <a:gd name="connsiteY23" fmla="*/ 156989 h 5416741"/>
              <a:gd name="connsiteX24" fmla="*/ 3314221 w 5423364"/>
              <a:gd name="connsiteY24" fmla="*/ 0 h 5416741"/>
              <a:gd name="connsiteX25" fmla="*/ 3471209 w 5423364"/>
              <a:gd name="connsiteY25" fmla="*/ 0 h 5416741"/>
              <a:gd name="connsiteX26" fmla="*/ 3471209 w 5423364"/>
              <a:gd name="connsiteY26" fmla="*/ 1287546 h 5416741"/>
              <a:gd name="connsiteX27" fmla="*/ 4102777 w 5423364"/>
              <a:gd name="connsiteY27" fmla="*/ 1287546 h 5416741"/>
              <a:gd name="connsiteX28" fmla="*/ 4102777 w 5423364"/>
              <a:gd name="connsiteY28" fmla="*/ 1054378 h 5416741"/>
              <a:gd name="connsiteX29" fmla="*/ 3625233 w 5423364"/>
              <a:gd name="connsiteY29" fmla="*/ 1054378 h 5416741"/>
              <a:gd name="connsiteX30" fmla="*/ 3625233 w 5423364"/>
              <a:gd name="connsiteY30" fmla="*/ 419845 h 5416741"/>
              <a:gd name="connsiteX31" fmla="*/ 4259765 w 5423364"/>
              <a:gd name="connsiteY31" fmla="*/ 419845 h 5416741"/>
              <a:gd name="connsiteX32" fmla="*/ 4259765 w 5423364"/>
              <a:gd name="connsiteY32" fmla="*/ 723813 h 5416741"/>
              <a:gd name="connsiteX33" fmla="*/ 4259765 w 5423364"/>
              <a:gd name="connsiteY33" fmla="*/ 897390 h 5416741"/>
              <a:gd name="connsiteX34" fmla="*/ 4474599 w 5423364"/>
              <a:gd name="connsiteY34" fmla="*/ 897390 h 5416741"/>
              <a:gd name="connsiteX35" fmla="*/ 4474599 w 5423364"/>
              <a:gd name="connsiteY35" fmla="*/ 10377 h 5416741"/>
              <a:gd name="connsiteX36" fmla="*/ 4480164 w 5423364"/>
              <a:gd name="connsiteY36" fmla="*/ 10377 h 5416741"/>
              <a:gd name="connsiteX37" fmla="*/ 4480164 w 5423364"/>
              <a:gd name="connsiteY37" fmla="*/ 1 h 5416741"/>
              <a:gd name="connsiteX38" fmla="*/ 5423364 w 5423364"/>
              <a:gd name="connsiteY38" fmla="*/ 1 h 5416741"/>
              <a:gd name="connsiteX39" fmla="*/ 5423364 w 5423364"/>
              <a:gd name="connsiteY39" fmla="*/ 156268 h 5416741"/>
              <a:gd name="connsiteX40" fmla="*/ 4631587 w 5423364"/>
              <a:gd name="connsiteY40" fmla="*/ 156268 h 5416741"/>
              <a:gd name="connsiteX41" fmla="*/ 4631587 w 5423364"/>
              <a:gd name="connsiteY41" fmla="*/ 1054377 h 5416741"/>
              <a:gd name="connsiteX42" fmla="*/ 4474599 w 5423364"/>
              <a:gd name="connsiteY42" fmla="*/ 1054377 h 5416741"/>
              <a:gd name="connsiteX43" fmla="*/ 4474599 w 5423364"/>
              <a:gd name="connsiteY43" fmla="*/ 1053657 h 5416741"/>
              <a:gd name="connsiteX44" fmla="*/ 4259765 w 5423364"/>
              <a:gd name="connsiteY44" fmla="*/ 1053657 h 5416741"/>
              <a:gd name="connsiteX45" fmla="*/ 4259765 w 5423364"/>
              <a:gd name="connsiteY45" fmla="*/ 1054378 h 5416741"/>
              <a:gd name="connsiteX46" fmla="*/ 4259765 w 5423364"/>
              <a:gd name="connsiteY46" fmla="*/ 1287546 h 5416741"/>
              <a:gd name="connsiteX47" fmla="*/ 4259766 w 5423364"/>
              <a:gd name="connsiteY47" fmla="*/ 1287546 h 5416741"/>
              <a:gd name="connsiteX48" fmla="*/ 4259766 w 5423364"/>
              <a:gd name="connsiteY48" fmla="*/ 1443813 h 5416741"/>
              <a:gd name="connsiteX49" fmla="*/ 3323766 w 5423364"/>
              <a:gd name="connsiteY49" fmla="*/ 1443813 h 5416741"/>
              <a:gd name="connsiteX50" fmla="*/ 3323766 w 5423364"/>
              <a:gd name="connsiteY50" fmla="*/ 1440000 h 5416741"/>
              <a:gd name="connsiteX51" fmla="*/ 3314221 w 5423364"/>
              <a:gd name="connsiteY51" fmla="*/ 1440000 h 5416741"/>
              <a:gd name="connsiteX52" fmla="*/ 3314221 w 5423364"/>
              <a:gd name="connsiteY52" fmla="*/ 156989 h 5416741"/>
              <a:gd name="connsiteX53" fmla="*/ 1737874 w 5423364"/>
              <a:gd name="connsiteY53" fmla="*/ 156989 h 5416741"/>
              <a:gd name="connsiteX54" fmla="*/ 1737874 w 5423364"/>
              <a:gd name="connsiteY54" fmla="*/ 788557 h 5416741"/>
              <a:gd name="connsiteX55" fmla="*/ 2523537 w 5423364"/>
              <a:gd name="connsiteY55" fmla="*/ 788557 h 5416741"/>
              <a:gd name="connsiteX56" fmla="*/ 2523537 w 5423364"/>
              <a:gd name="connsiteY56" fmla="*/ 1730486 h 5416741"/>
              <a:gd name="connsiteX57" fmla="*/ 1732853 w 5423364"/>
              <a:gd name="connsiteY57" fmla="*/ 1730486 h 5416741"/>
              <a:gd name="connsiteX58" fmla="*/ 1726872 w 5423364"/>
              <a:gd name="connsiteY58" fmla="*/ 1730486 h 5416741"/>
              <a:gd name="connsiteX59" fmla="*/ 1726872 w 5423364"/>
              <a:gd name="connsiteY59" fmla="*/ 2519042 h 5416741"/>
              <a:gd name="connsiteX60" fmla="*/ 784942 w 5423364"/>
              <a:gd name="connsiteY60" fmla="*/ 2519042 h 5416741"/>
              <a:gd name="connsiteX61" fmla="*/ 784942 w 5423364"/>
              <a:gd name="connsiteY61" fmla="*/ 1734100 h 5416741"/>
              <a:gd name="connsiteX62" fmla="*/ 162970 w 5423364"/>
              <a:gd name="connsiteY62" fmla="*/ 1734100 h 5416741"/>
              <a:gd name="connsiteX63" fmla="*/ 162970 w 5423364"/>
              <a:gd name="connsiteY63" fmla="*/ 3307598 h 5416741"/>
              <a:gd name="connsiteX64" fmla="*/ 1446703 w 5423364"/>
              <a:gd name="connsiteY64" fmla="*/ 3307598 h 5416741"/>
              <a:gd name="connsiteX65" fmla="*/ 1446703 w 5423364"/>
              <a:gd name="connsiteY65" fmla="*/ 3317142 h 5416741"/>
              <a:gd name="connsiteX66" fmla="*/ 1450516 w 5423364"/>
              <a:gd name="connsiteY66" fmla="*/ 3317142 h 5416741"/>
              <a:gd name="connsiteX67" fmla="*/ 1450516 w 5423364"/>
              <a:gd name="connsiteY67" fmla="*/ 4096154 h 5416741"/>
              <a:gd name="connsiteX68" fmla="*/ 1450516 w 5423364"/>
              <a:gd name="connsiteY68" fmla="*/ 4253142 h 5416741"/>
              <a:gd name="connsiteX69" fmla="*/ 1294249 w 5423364"/>
              <a:gd name="connsiteY69" fmla="*/ 4253142 h 5416741"/>
              <a:gd name="connsiteX70" fmla="*/ 1061080 w 5423364"/>
              <a:gd name="connsiteY70" fmla="*/ 4253142 h 5416741"/>
              <a:gd name="connsiteX71" fmla="*/ 1060359 w 5423364"/>
              <a:gd name="connsiteY71" fmla="*/ 4253142 h 5416741"/>
              <a:gd name="connsiteX72" fmla="*/ 1060359 w 5423364"/>
              <a:gd name="connsiteY72" fmla="*/ 4467976 h 5416741"/>
              <a:gd name="connsiteX73" fmla="*/ 1061080 w 5423364"/>
              <a:gd name="connsiteY73" fmla="*/ 4467976 h 5416741"/>
              <a:gd name="connsiteX74" fmla="*/ 1061080 w 5423364"/>
              <a:gd name="connsiteY74" fmla="*/ 4624964 h 5416741"/>
              <a:gd name="connsiteX75" fmla="*/ 162970 w 5423364"/>
              <a:gd name="connsiteY75" fmla="*/ 4624964 h 5416741"/>
              <a:gd name="connsiteX76" fmla="*/ 162970 w 5423364"/>
              <a:gd name="connsiteY76" fmla="*/ 5416741 h 5416741"/>
              <a:gd name="connsiteX77" fmla="*/ 6703 w 5423364"/>
              <a:gd name="connsiteY77" fmla="*/ 5416741 h 5416741"/>
              <a:gd name="connsiteX78" fmla="*/ 6703 w 5423364"/>
              <a:gd name="connsiteY78" fmla="*/ 4473541 h 5416741"/>
              <a:gd name="connsiteX79" fmla="*/ 17080 w 5423364"/>
              <a:gd name="connsiteY79" fmla="*/ 4473541 h 5416741"/>
              <a:gd name="connsiteX80" fmla="*/ 17080 w 5423364"/>
              <a:gd name="connsiteY80" fmla="*/ 4467976 h 5416741"/>
              <a:gd name="connsiteX81" fmla="*/ 904092 w 5423364"/>
              <a:gd name="connsiteY81" fmla="*/ 4467976 h 5416741"/>
              <a:gd name="connsiteX82" fmla="*/ 904092 w 5423364"/>
              <a:gd name="connsiteY82" fmla="*/ 4253142 h 5416741"/>
              <a:gd name="connsiteX83" fmla="*/ 730516 w 5423364"/>
              <a:gd name="connsiteY83" fmla="*/ 4253142 h 5416741"/>
              <a:gd name="connsiteX84" fmla="*/ 426548 w 5423364"/>
              <a:gd name="connsiteY84" fmla="*/ 4253142 h 5416741"/>
              <a:gd name="connsiteX85" fmla="*/ 426548 w 5423364"/>
              <a:gd name="connsiteY85" fmla="*/ 3618610 h 5416741"/>
              <a:gd name="connsiteX86" fmla="*/ 1061080 w 5423364"/>
              <a:gd name="connsiteY86" fmla="*/ 3618610 h 5416741"/>
              <a:gd name="connsiteX87" fmla="*/ 1061080 w 5423364"/>
              <a:gd name="connsiteY87" fmla="*/ 4096154 h 5416741"/>
              <a:gd name="connsiteX88" fmla="*/ 1294249 w 5423364"/>
              <a:gd name="connsiteY88" fmla="*/ 4096154 h 5416741"/>
              <a:gd name="connsiteX89" fmla="*/ 1294249 w 5423364"/>
              <a:gd name="connsiteY89" fmla="*/ 3464586 h 5416741"/>
              <a:gd name="connsiteX90" fmla="*/ 6703 w 5423364"/>
              <a:gd name="connsiteY90" fmla="*/ 3464586 h 5416741"/>
              <a:gd name="connsiteX91" fmla="*/ 6703 w 5423364"/>
              <a:gd name="connsiteY91" fmla="*/ 3449112 h 5416741"/>
              <a:gd name="connsiteX92" fmla="*/ 6703 w 5423364"/>
              <a:gd name="connsiteY92" fmla="*/ 3307598 h 5416741"/>
              <a:gd name="connsiteX93" fmla="*/ 6703 w 5423364"/>
              <a:gd name="connsiteY93" fmla="*/ 1734100 h 5416741"/>
              <a:gd name="connsiteX94" fmla="*/ 5981 w 5423364"/>
              <a:gd name="connsiteY94" fmla="*/ 1734100 h 5416741"/>
              <a:gd name="connsiteX95" fmla="*/ 5981 w 5423364"/>
              <a:gd name="connsiteY95" fmla="*/ 1577112 h 5416741"/>
              <a:gd name="connsiteX96" fmla="*/ 6703 w 5423364"/>
              <a:gd name="connsiteY96" fmla="*/ 1577112 h 5416741"/>
              <a:gd name="connsiteX97" fmla="*/ 162970 w 5423364"/>
              <a:gd name="connsiteY97" fmla="*/ 1577112 h 5416741"/>
              <a:gd name="connsiteX98" fmla="*/ 784942 w 5423364"/>
              <a:gd name="connsiteY98" fmla="*/ 1577112 h 5416741"/>
              <a:gd name="connsiteX99" fmla="*/ 790923 w 5423364"/>
              <a:gd name="connsiteY99" fmla="*/ 1577112 h 5416741"/>
              <a:gd name="connsiteX100" fmla="*/ 790923 w 5423364"/>
              <a:gd name="connsiteY100" fmla="*/ 941931 h 5416741"/>
              <a:gd name="connsiteX101" fmla="*/ 0 w 5423364"/>
              <a:gd name="connsiteY101" fmla="*/ 941931 h 5416741"/>
              <a:gd name="connsiteX102" fmla="*/ 0 w 5423364"/>
              <a:gd name="connsiteY102" fmla="*/ 1 h 5416741"/>
              <a:gd name="connsiteX103" fmla="*/ 941930 w 5423364"/>
              <a:gd name="connsiteY103" fmla="*/ 1 h 5416741"/>
              <a:gd name="connsiteX104" fmla="*/ 941930 w 5423364"/>
              <a:gd name="connsiteY104" fmla="*/ 788557 h 5416741"/>
              <a:gd name="connsiteX105" fmla="*/ 1581607 w 5423364"/>
              <a:gd name="connsiteY105" fmla="*/ 788557 h 5416741"/>
              <a:gd name="connsiteX106" fmla="*/ 1581607 w 5423364"/>
              <a:gd name="connsiteY106" fmla="*/ 156989 h 5416741"/>
              <a:gd name="connsiteX107" fmla="*/ 1581607 w 5423364"/>
              <a:gd name="connsiteY107" fmla="*/ 1 h 5416741"/>
              <a:gd name="connsiteX108" fmla="*/ 1581607 w 5423364"/>
              <a:gd name="connsiteY108" fmla="*/ 1 h 5416741"/>
              <a:gd name="connsiteX109" fmla="*/ 1737874 w 5423364"/>
              <a:gd name="connsiteY109" fmla="*/ 1 h 5416741"/>
              <a:gd name="connsiteX110" fmla="*/ 1737874 w 5423364"/>
              <a:gd name="connsiteY110" fmla="*/ 1 h 5416741"/>
              <a:gd name="connsiteX111" fmla="*/ 3314221 w 5423364"/>
              <a:gd name="connsiteY111" fmla="*/ 1 h 541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423364" h="5416741">
                <a:moveTo>
                  <a:pt x="586469" y="3778531"/>
                </a:moveTo>
                <a:lnTo>
                  <a:pt x="586469" y="4093221"/>
                </a:lnTo>
                <a:lnTo>
                  <a:pt x="901159" y="4093221"/>
                </a:lnTo>
                <a:lnTo>
                  <a:pt x="901159" y="3778531"/>
                </a:lnTo>
                <a:close/>
                <a:moveTo>
                  <a:pt x="941931" y="1734100"/>
                </a:moveTo>
                <a:lnTo>
                  <a:pt x="941931" y="2362054"/>
                </a:lnTo>
                <a:lnTo>
                  <a:pt x="1569884" y="2362054"/>
                </a:lnTo>
                <a:lnTo>
                  <a:pt x="1569884" y="1734100"/>
                </a:lnTo>
                <a:close/>
                <a:moveTo>
                  <a:pt x="947912" y="945546"/>
                </a:moveTo>
                <a:lnTo>
                  <a:pt x="947912" y="1573498"/>
                </a:lnTo>
                <a:lnTo>
                  <a:pt x="1575865" y="1573498"/>
                </a:lnTo>
                <a:lnTo>
                  <a:pt x="1575865" y="945546"/>
                </a:lnTo>
                <a:close/>
                <a:moveTo>
                  <a:pt x="1738596" y="945546"/>
                </a:moveTo>
                <a:lnTo>
                  <a:pt x="1738596" y="1573498"/>
                </a:lnTo>
                <a:lnTo>
                  <a:pt x="2366549" y="1573498"/>
                </a:lnTo>
                <a:lnTo>
                  <a:pt x="2366549" y="945546"/>
                </a:lnTo>
                <a:close/>
                <a:moveTo>
                  <a:pt x="3785154" y="579766"/>
                </a:moveTo>
                <a:lnTo>
                  <a:pt x="3785154" y="894456"/>
                </a:lnTo>
                <a:lnTo>
                  <a:pt x="4099844" y="894456"/>
                </a:lnTo>
                <a:lnTo>
                  <a:pt x="4099844" y="579766"/>
                </a:lnTo>
                <a:close/>
                <a:moveTo>
                  <a:pt x="156988" y="156989"/>
                </a:moveTo>
                <a:lnTo>
                  <a:pt x="156988" y="784943"/>
                </a:lnTo>
                <a:lnTo>
                  <a:pt x="784942" y="784943"/>
                </a:lnTo>
                <a:lnTo>
                  <a:pt x="784942" y="156989"/>
                </a:lnTo>
                <a:close/>
                <a:moveTo>
                  <a:pt x="3314221" y="0"/>
                </a:moveTo>
                <a:lnTo>
                  <a:pt x="3471209" y="0"/>
                </a:lnTo>
                <a:lnTo>
                  <a:pt x="3471209" y="1287546"/>
                </a:lnTo>
                <a:lnTo>
                  <a:pt x="4102777" y="1287546"/>
                </a:lnTo>
                <a:lnTo>
                  <a:pt x="4102777" y="1054378"/>
                </a:lnTo>
                <a:lnTo>
                  <a:pt x="3625233" y="1054378"/>
                </a:lnTo>
                <a:lnTo>
                  <a:pt x="3625233" y="419845"/>
                </a:lnTo>
                <a:lnTo>
                  <a:pt x="4259765" y="419845"/>
                </a:lnTo>
                <a:lnTo>
                  <a:pt x="4259765" y="723813"/>
                </a:lnTo>
                <a:lnTo>
                  <a:pt x="4259765" y="897390"/>
                </a:lnTo>
                <a:lnTo>
                  <a:pt x="4474599" y="897390"/>
                </a:lnTo>
                <a:lnTo>
                  <a:pt x="4474599" y="10377"/>
                </a:lnTo>
                <a:lnTo>
                  <a:pt x="4480164" y="10377"/>
                </a:lnTo>
                <a:lnTo>
                  <a:pt x="4480164" y="1"/>
                </a:lnTo>
                <a:lnTo>
                  <a:pt x="5423364" y="1"/>
                </a:lnTo>
                <a:lnTo>
                  <a:pt x="5423364" y="156268"/>
                </a:lnTo>
                <a:lnTo>
                  <a:pt x="4631587" y="156268"/>
                </a:lnTo>
                <a:lnTo>
                  <a:pt x="4631587" y="1054377"/>
                </a:lnTo>
                <a:lnTo>
                  <a:pt x="4474599" y="1054377"/>
                </a:lnTo>
                <a:lnTo>
                  <a:pt x="4474599" y="1053657"/>
                </a:lnTo>
                <a:lnTo>
                  <a:pt x="4259765" y="1053657"/>
                </a:lnTo>
                <a:lnTo>
                  <a:pt x="4259765" y="1054378"/>
                </a:lnTo>
                <a:lnTo>
                  <a:pt x="4259765" y="1287546"/>
                </a:lnTo>
                <a:lnTo>
                  <a:pt x="4259766" y="1287546"/>
                </a:lnTo>
                <a:lnTo>
                  <a:pt x="4259766" y="1443813"/>
                </a:lnTo>
                <a:lnTo>
                  <a:pt x="3323766" y="1443813"/>
                </a:lnTo>
                <a:lnTo>
                  <a:pt x="3323766" y="1440000"/>
                </a:lnTo>
                <a:lnTo>
                  <a:pt x="3314221" y="1440000"/>
                </a:lnTo>
                <a:lnTo>
                  <a:pt x="3314221" y="156989"/>
                </a:lnTo>
                <a:lnTo>
                  <a:pt x="1737874" y="156989"/>
                </a:lnTo>
                <a:lnTo>
                  <a:pt x="1737874" y="788557"/>
                </a:lnTo>
                <a:lnTo>
                  <a:pt x="2523537" y="788557"/>
                </a:lnTo>
                <a:lnTo>
                  <a:pt x="2523537" y="1730486"/>
                </a:lnTo>
                <a:lnTo>
                  <a:pt x="1732853" y="1730486"/>
                </a:lnTo>
                <a:lnTo>
                  <a:pt x="1726872" y="1730486"/>
                </a:lnTo>
                <a:lnTo>
                  <a:pt x="1726872" y="2519042"/>
                </a:lnTo>
                <a:lnTo>
                  <a:pt x="784942" y="2519042"/>
                </a:lnTo>
                <a:lnTo>
                  <a:pt x="784942" y="1734100"/>
                </a:lnTo>
                <a:lnTo>
                  <a:pt x="162970" y="1734100"/>
                </a:lnTo>
                <a:lnTo>
                  <a:pt x="162970" y="3307598"/>
                </a:lnTo>
                <a:lnTo>
                  <a:pt x="1446703" y="3307598"/>
                </a:lnTo>
                <a:lnTo>
                  <a:pt x="1446703" y="3317142"/>
                </a:lnTo>
                <a:lnTo>
                  <a:pt x="1450516" y="3317142"/>
                </a:lnTo>
                <a:lnTo>
                  <a:pt x="1450516" y="4096154"/>
                </a:lnTo>
                <a:lnTo>
                  <a:pt x="1450516" y="4253142"/>
                </a:lnTo>
                <a:lnTo>
                  <a:pt x="1294249" y="4253142"/>
                </a:lnTo>
                <a:lnTo>
                  <a:pt x="1061080" y="4253142"/>
                </a:lnTo>
                <a:lnTo>
                  <a:pt x="1060359" y="4253142"/>
                </a:lnTo>
                <a:lnTo>
                  <a:pt x="1060359" y="4467976"/>
                </a:lnTo>
                <a:lnTo>
                  <a:pt x="1061080" y="4467976"/>
                </a:lnTo>
                <a:lnTo>
                  <a:pt x="1061080" y="4624964"/>
                </a:lnTo>
                <a:lnTo>
                  <a:pt x="162970" y="4624964"/>
                </a:lnTo>
                <a:lnTo>
                  <a:pt x="162970" y="5416741"/>
                </a:lnTo>
                <a:lnTo>
                  <a:pt x="6703" y="5416741"/>
                </a:lnTo>
                <a:lnTo>
                  <a:pt x="6703" y="4473541"/>
                </a:lnTo>
                <a:lnTo>
                  <a:pt x="17080" y="4473541"/>
                </a:lnTo>
                <a:lnTo>
                  <a:pt x="17080" y="4467976"/>
                </a:lnTo>
                <a:lnTo>
                  <a:pt x="904092" y="4467976"/>
                </a:lnTo>
                <a:lnTo>
                  <a:pt x="904092" y="4253142"/>
                </a:lnTo>
                <a:lnTo>
                  <a:pt x="730516" y="4253142"/>
                </a:lnTo>
                <a:lnTo>
                  <a:pt x="426548" y="4253142"/>
                </a:lnTo>
                <a:lnTo>
                  <a:pt x="426548" y="3618610"/>
                </a:lnTo>
                <a:lnTo>
                  <a:pt x="1061080" y="3618610"/>
                </a:lnTo>
                <a:lnTo>
                  <a:pt x="1061080" y="4096154"/>
                </a:lnTo>
                <a:lnTo>
                  <a:pt x="1294249" y="4096154"/>
                </a:lnTo>
                <a:lnTo>
                  <a:pt x="1294249" y="3464586"/>
                </a:lnTo>
                <a:lnTo>
                  <a:pt x="6703" y="3464586"/>
                </a:lnTo>
                <a:lnTo>
                  <a:pt x="6703" y="3449112"/>
                </a:lnTo>
                <a:lnTo>
                  <a:pt x="6703" y="3307598"/>
                </a:lnTo>
                <a:lnTo>
                  <a:pt x="6703" y="1734100"/>
                </a:lnTo>
                <a:lnTo>
                  <a:pt x="5981" y="1734100"/>
                </a:lnTo>
                <a:lnTo>
                  <a:pt x="5981" y="1577112"/>
                </a:lnTo>
                <a:lnTo>
                  <a:pt x="6703" y="1577112"/>
                </a:lnTo>
                <a:lnTo>
                  <a:pt x="162970" y="1577112"/>
                </a:lnTo>
                <a:lnTo>
                  <a:pt x="784942" y="1577112"/>
                </a:lnTo>
                <a:lnTo>
                  <a:pt x="790923" y="1577112"/>
                </a:lnTo>
                <a:lnTo>
                  <a:pt x="790923" y="941931"/>
                </a:lnTo>
                <a:lnTo>
                  <a:pt x="0" y="941931"/>
                </a:lnTo>
                <a:lnTo>
                  <a:pt x="0" y="1"/>
                </a:lnTo>
                <a:lnTo>
                  <a:pt x="941930" y="1"/>
                </a:lnTo>
                <a:lnTo>
                  <a:pt x="941930" y="788557"/>
                </a:lnTo>
                <a:lnTo>
                  <a:pt x="1581607" y="788557"/>
                </a:lnTo>
                <a:lnTo>
                  <a:pt x="1581607" y="156989"/>
                </a:lnTo>
                <a:lnTo>
                  <a:pt x="1581607" y="1"/>
                </a:lnTo>
                <a:lnTo>
                  <a:pt x="1581607" y="1"/>
                </a:lnTo>
                <a:lnTo>
                  <a:pt x="1737874" y="1"/>
                </a:lnTo>
                <a:lnTo>
                  <a:pt x="1737874" y="1"/>
                </a:lnTo>
                <a:lnTo>
                  <a:pt x="3314221" y="1"/>
                </a:lnTo>
                <a:close/>
              </a:path>
            </a:pathLst>
          </a:custGeom>
          <a:gradFill flip="none" rotWithShape="1">
            <a:gsLst>
              <a:gs pos="5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3608031" y="3024189"/>
            <a:ext cx="2095529" cy="162107"/>
          </a:xfrm>
          <a:prstGeom prst="ellipse">
            <a:avLst/>
          </a:prstGeom>
          <a:gradFill flip="none" rotWithShape="1">
            <a:gsLst>
              <a:gs pos="35000">
                <a:srgbClr val="FEF6E2">
                  <a:alpha val="60000"/>
                </a:srgbClr>
              </a:gs>
              <a:gs pos="100000">
                <a:srgbClr val="E1F8F6">
                  <a:alpha val="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2542527" y="4009568"/>
            <a:ext cx="3780509" cy="295732"/>
          </a:xfrm>
          <a:prstGeom prst="ellipse">
            <a:avLst/>
          </a:prstGeom>
          <a:gradFill flip="none" rotWithShape="1">
            <a:gsLst>
              <a:gs pos="35000">
                <a:srgbClr val="FEF6E2">
                  <a:alpha val="60000"/>
                </a:srgbClr>
              </a:gs>
              <a:gs pos="100000">
                <a:srgbClr val="E1F8F6">
                  <a:alpha val="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4672" y="3186295"/>
            <a:ext cx="5339900" cy="867410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24672" y="4105600"/>
            <a:ext cx="5339900" cy="7541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660" y="4430044"/>
            <a:ext cx="6640680" cy="1329072"/>
          </a:xfrm>
        </p:spPr>
        <p:txBody>
          <a:bodyPr anchor="b" anchorCtr="0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37" y="709362"/>
            <a:ext cx="3123900" cy="15189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378287" y="709362"/>
            <a:ext cx="4137063" cy="48305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0127" y="2232108"/>
            <a:ext cx="3123900" cy="33160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2842" y="657726"/>
            <a:ext cx="1308434" cy="55192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59718" y="657726"/>
            <a:ext cx="5955632" cy="55192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071562" y="451603"/>
            <a:ext cx="7443788" cy="928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071562" y="1588169"/>
            <a:ext cx="7443788" cy="4588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5517232"/>
            <a:ext cx="8780774" cy="913042"/>
            <a:chOff x="-10751" y="5900568"/>
            <a:chExt cx="8780774" cy="913042"/>
          </a:xfrm>
        </p:grpSpPr>
        <p:pic>
          <p:nvPicPr>
            <p:cNvPr id="8" name="图片 7" descr="广告标准字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379736" y="6412067"/>
              <a:ext cx="3040961" cy="401543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/>
          </p:nvSpPr>
          <p:spPr>
            <a:xfrm>
              <a:off x="-10751" y="6227547"/>
              <a:ext cx="7924357" cy="1385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56675" tIns="28337" rIns="56675" bIns="28337" rtlCol="0" anchor="ctr"/>
            <a:lstStyle/>
            <a:p>
              <a:pPr algn="ctr" defTabSz="914270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0" name="图片 9" descr="旅游服务礼仪"/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8022837" y="5900568"/>
              <a:ext cx="747186" cy="792498"/>
            </a:xfrm>
            <a:prstGeom prst="rect">
              <a:avLst/>
            </a:prstGeom>
          </p:spPr>
        </p:pic>
        <p:sp>
          <p:nvSpPr>
            <p:cNvPr id="11" name="文本框 7"/>
            <p:cNvSpPr txBox="1"/>
            <p:nvPr userDrawn="1"/>
          </p:nvSpPr>
          <p:spPr>
            <a:xfrm>
              <a:off x="3790450" y="6466231"/>
              <a:ext cx="4123343" cy="293216"/>
            </a:xfrm>
            <a:prstGeom prst="rect">
              <a:avLst/>
            </a:prstGeom>
            <a:noFill/>
          </p:spPr>
          <p:txBody>
            <a:bodyPr wrap="square" lIns="56675" tIns="28337" rIns="56675" bIns="28337" rtlCol="0">
              <a:spAutoFit/>
            </a:bodyPr>
            <a:lstStyle/>
            <a:p>
              <a:pPr defTabSz="914270"/>
              <a:r>
                <a:rPr lang="zh-CN" altLang="en-US" sz="1500" dirty="0">
                  <a:solidFill>
                    <a:prstClr val="black"/>
                  </a:solidFill>
                  <a:latin typeface="华文行楷" panose="02010800040101010101" charset="-122"/>
                  <a:ea typeface="华文行楷" panose="02010800040101010101" charset="-122"/>
                </a:rPr>
                <a:t>全国高等职业教育旅游大类“十三五”规划教材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宋体" pitchFamily="2" charset="-122"/>
          <a:ea typeface="宋体" pitchFamily="2" charset="-122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30000"/>
        </a:lnSpc>
        <a:spcBef>
          <a:spcPts val="1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1pPr>
      <a:lvl2pPr marL="6858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2pPr>
      <a:lvl3pPr marL="11430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3pPr>
      <a:lvl4pPr marL="16002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4pPr>
      <a:lvl5pPr marL="20574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1071562" y="451603"/>
            <a:ext cx="7443788" cy="928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1071562" y="1588169"/>
            <a:ext cx="7443788" cy="4588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5517232"/>
            <a:ext cx="8780774" cy="913042"/>
            <a:chOff x="-10751" y="5900568"/>
            <a:chExt cx="8780774" cy="913042"/>
          </a:xfrm>
        </p:grpSpPr>
        <p:pic>
          <p:nvPicPr>
            <p:cNvPr id="8" name="图片 7" descr="广告标准字"/>
            <p:cNvPicPr>
              <a:picLocks noChangeAspect="1"/>
            </p:cNvPicPr>
            <p:nvPr userDrawn="1"/>
          </p:nvPicPr>
          <p:blipFill>
            <a:blip r:embed="rId17" cstate="print"/>
            <a:stretch>
              <a:fillRect/>
            </a:stretch>
          </p:blipFill>
          <p:spPr>
            <a:xfrm>
              <a:off x="379736" y="6412067"/>
              <a:ext cx="3040961" cy="401543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/>
          </p:nvSpPr>
          <p:spPr>
            <a:xfrm>
              <a:off x="-10751" y="6227547"/>
              <a:ext cx="7924357" cy="1385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56675" tIns="28337" rIns="56675" bIns="28337" rtlCol="0" anchor="ctr"/>
            <a:lstStyle/>
            <a:p>
              <a:pPr algn="ctr" defTabSz="914270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0" name="图片 9" descr="旅游服务礼仪"/>
            <p:cNvPicPr>
              <a:picLocks noChangeAspect="1"/>
            </p:cNvPicPr>
            <p:nvPr userDrawn="1"/>
          </p:nvPicPr>
          <p:blipFill>
            <a:blip r:embed="rId18" cstate="print"/>
            <a:stretch>
              <a:fillRect/>
            </a:stretch>
          </p:blipFill>
          <p:spPr>
            <a:xfrm>
              <a:off x="8022837" y="5900568"/>
              <a:ext cx="747186" cy="792498"/>
            </a:xfrm>
            <a:prstGeom prst="rect">
              <a:avLst/>
            </a:prstGeom>
          </p:spPr>
        </p:pic>
        <p:sp>
          <p:nvSpPr>
            <p:cNvPr id="11" name="文本框 7"/>
            <p:cNvSpPr txBox="1"/>
            <p:nvPr userDrawn="1"/>
          </p:nvSpPr>
          <p:spPr>
            <a:xfrm>
              <a:off x="3790450" y="6466231"/>
              <a:ext cx="4123343" cy="293216"/>
            </a:xfrm>
            <a:prstGeom prst="rect">
              <a:avLst/>
            </a:prstGeom>
            <a:noFill/>
          </p:spPr>
          <p:txBody>
            <a:bodyPr wrap="square" lIns="56675" tIns="28337" rIns="56675" bIns="28337" rtlCol="0">
              <a:spAutoFit/>
            </a:bodyPr>
            <a:lstStyle/>
            <a:p>
              <a:pPr defTabSz="914270"/>
              <a:r>
                <a:rPr lang="zh-CN" altLang="en-US" sz="1500" dirty="0">
                  <a:solidFill>
                    <a:prstClr val="black"/>
                  </a:solidFill>
                  <a:latin typeface="华文行楷" panose="02010800040101010101" charset="-122"/>
                  <a:ea typeface="华文行楷" panose="02010800040101010101" charset="-122"/>
                </a:rPr>
                <a:t>全国高等职业教育旅游大类“十三五”规划教材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宋体" pitchFamily="2" charset="-122"/>
          <a:ea typeface="宋体" pitchFamily="2" charset="-122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30000"/>
        </a:lnSpc>
        <a:spcBef>
          <a:spcPts val="1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1pPr>
      <a:lvl2pPr marL="6858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2pPr>
      <a:lvl3pPr marL="11430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3pPr>
      <a:lvl4pPr marL="16002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4pPr>
      <a:lvl5pPr marL="20574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hp\AppData\Roaming\Tencent\Users\576977131\QQ\WinTemp\RichOle\FVP)J%5d_%25Y%5d)EC~%7bEKIA40I3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692696"/>
            <a:ext cx="7848600" cy="1008112"/>
          </a:xfrm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sz="3600" dirty="0" smtClean="0">
                <a:solidFill>
                  <a:schemeClr val="tx1"/>
                </a:solidFill>
              </a:rPr>
              <a:t>项目七   华东旅游区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27784" y="2060848"/>
            <a:ext cx="6172200" cy="322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任务一  华东区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旅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游区概况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任务二   上海市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任务三   江苏省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任务四   浙江省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任务五   安徽省</a:t>
            </a:r>
            <a:endParaRPr lang="zh-CN" altLang="en-US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196752"/>
            <a:ext cx="7560840" cy="4536504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（三）地方特产</a:t>
            </a:r>
            <a:endParaRPr lang="zh-CN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上海也是购物的天堂，聚集着大量的大型商场、购物中心、购物广场等。有中华商业第一街的南京路、闻名全国的商业大街淮海路、规模巨大的正大广场和徐家汇的港汇恒隆广场、中信泰富广场等。代表性的旅游商品有珠宝首饰、品牌服装、梨膏糖、真丝制品、张小泉刀剪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三、主要旅游景区</a:t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40768"/>
            <a:ext cx="7443788" cy="3352999"/>
          </a:xfrm>
        </p:spPr>
        <p:txBody>
          <a:bodyPr/>
          <a:lstStyle/>
          <a:p>
            <a:r>
              <a:rPr lang="zh-CN" altLang="zh-CN" b="1" dirty="0" smtClean="0"/>
              <a:t>（一）东方明珠</a:t>
            </a:r>
            <a:endParaRPr lang="zh-CN" altLang="zh-CN" dirty="0" smtClean="0"/>
          </a:p>
          <a:p>
            <a:r>
              <a:rPr lang="zh-CN" altLang="zh-CN" dirty="0" smtClean="0"/>
              <a:t>东方明珠位于上海浦东陆家嘴，与外滩隔江相望，是上海的标志性建筑</a:t>
            </a:r>
            <a:r>
              <a:rPr lang="zh-CN" altLang="en-US" dirty="0" smtClean="0"/>
              <a:t>。</a:t>
            </a:r>
            <a:r>
              <a:rPr lang="zh-CN" altLang="zh-CN" dirty="0" smtClean="0"/>
              <a:t>东方明珠塔</a:t>
            </a:r>
            <a:r>
              <a:rPr lang="en-US" altLang="zh-CN" dirty="0" smtClean="0"/>
              <a:t>1991</a:t>
            </a:r>
            <a:r>
              <a:rPr lang="zh-CN" altLang="zh-CN" dirty="0" smtClean="0"/>
              <a:t>年开始动工建设，</a:t>
            </a:r>
            <a:r>
              <a:rPr lang="en-US" altLang="zh-CN" dirty="0" smtClean="0"/>
              <a:t>1994</a:t>
            </a:r>
            <a:r>
              <a:rPr lang="zh-CN" altLang="zh-CN" dirty="0" smtClean="0"/>
              <a:t>年竣工。该塔高</a:t>
            </a:r>
            <a:r>
              <a:rPr lang="en-US" altLang="zh-CN" dirty="0" smtClean="0"/>
              <a:t>468</a:t>
            </a:r>
            <a:r>
              <a:rPr lang="zh-CN" altLang="zh-CN" dirty="0" smtClean="0"/>
              <a:t>米，是亚洲第四，世界第六高塔。</a:t>
            </a:r>
          </a:p>
          <a:p>
            <a:endParaRPr lang="zh-CN" altLang="en-US" dirty="0"/>
          </a:p>
        </p:txBody>
      </p:sp>
      <p:pic>
        <p:nvPicPr>
          <p:cNvPr id="4" name="图片 3" descr="C:\Users\hp\AppData\Roaming\Tencent\Users\576977131\QQ\WinTemp\RichOle\FVP)J]_%Y])EC~{EKIA40I3.pn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59832" y="3429000"/>
            <a:ext cx="4658553" cy="294993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62" y="1196753"/>
            <a:ext cx="7443788" cy="4680520"/>
          </a:xfrm>
        </p:spPr>
        <p:txBody>
          <a:bodyPr/>
          <a:lstStyle/>
          <a:p>
            <a:r>
              <a:rPr lang="zh-CN" altLang="zh-CN" b="1" dirty="0" smtClean="0"/>
              <a:t>（二）外滩</a:t>
            </a:r>
            <a:endParaRPr lang="zh-CN" altLang="zh-CN" dirty="0" smtClean="0"/>
          </a:p>
          <a:p>
            <a:r>
              <a:rPr lang="zh-CN" altLang="zh-CN" dirty="0" smtClean="0"/>
              <a:t>外滩位于上海市中心黄浦区的黄浦江畔，</a:t>
            </a:r>
            <a:r>
              <a:rPr lang="zh-TW" altLang="zh-CN" dirty="0" smtClean="0"/>
              <a:t>又名中山东一路</a:t>
            </a:r>
            <a:r>
              <a:rPr lang="zh-CN" altLang="zh-CN" dirty="0" smtClean="0"/>
              <a:t>。</a:t>
            </a:r>
            <a:r>
              <a:rPr lang="zh-TW" altLang="zh-CN" dirty="0" smtClean="0"/>
              <a:t>北起外白渡桥，南至金陵东路，全长约</a:t>
            </a:r>
            <a:r>
              <a:rPr lang="en-US" altLang="zh-CN" dirty="0" smtClean="0"/>
              <a:t>1500</a:t>
            </a:r>
            <a:r>
              <a:rPr lang="zh-TW" altLang="zh-CN" dirty="0" smtClean="0"/>
              <a:t>米，东临黄浦江，西面是由哥特式、罗马式、巴洛克式、中西合壁式等</a:t>
            </a:r>
            <a:r>
              <a:rPr lang="en-US" altLang="zh-CN" dirty="0" smtClean="0"/>
              <a:t>52</a:t>
            </a:r>
            <a:r>
              <a:rPr lang="zh-TW" altLang="zh-CN" dirty="0" smtClean="0"/>
              <a:t>幢风格迥异的古典复兴大楼，被誉为“万国建筑博览群”。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052736"/>
            <a:ext cx="7920880" cy="4721151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（三）外白渡桥</a:t>
            </a:r>
            <a:endParaRPr lang="en-US" altLang="zh-CN" b="1" dirty="0" smtClean="0"/>
          </a:p>
          <a:p>
            <a:endParaRPr lang="zh-CN" altLang="en-US" sz="800" b="1" dirty="0" smtClean="0"/>
          </a:p>
          <a:p>
            <a:r>
              <a:rPr lang="zh-CN" altLang="en-US" dirty="0" smtClean="0"/>
              <a:t>外白渡桥位于中国上海市区苏州河汇入黄浦江口的附近，是中国第一座全钢结构铆接的桥梁，已经有百年历史，是上海的标志性建筑之一，是上海历史文化的见证。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268760"/>
            <a:ext cx="7676902" cy="4289103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（四）豫园 </a:t>
            </a:r>
            <a:endParaRPr lang="zh-CN" altLang="zh-CN" dirty="0" smtClean="0"/>
          </a:p>
          <a:p>
            <a:r>
              <a:rPr lang="zh-CN" altLang="zh-CN" dirty="0" smtClean="0"/>
              <a:t>豫园坐落于上海黄浦区，紧邻老城隍庙、豫园商城。园主人潘允端，曾任四川布政使。潘允端为了让父亲安享晚年，经过二十余年的苦心经营，建成了豫园。“豫”有“平安”、“安泰”之意，取名“豫园”，有“豫悦老亲”的意思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704856" cy="561662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24744"/>
            <a:ext cx="7443788" cy="4721151"/>
          </a:xfrm>
        </p:spPr>
        <p:txBody>
          <a:bodyPr/>
          <a:lstStyle/>
          <a:p>
            <a:r>
              <a:rPr lang="zh-CN" altLang="zh-CN" b="1" dirty="0" smtClean="0"/>
              <a:t>（五）中共一大会址</a:t>
            </a:r>
            <a:endParaRPr lang="zh-CN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中共一大会址是中国共产党的诞生地，大会于</a:t>
            </a:r>
            <a:r>
              <a:rPr lang="en-US" altLang="zh-CN" dirty="0" smtClean="0"/>
              <a:t>1921</a:t>
            </a:r>
            <a:r>
              <a:rPr lang="zh-CN" altLang="zh-CN" dirty="0" smtClean="0"/>
              <a:t>年</a:t>
            </a:r>
            <a:r>
              <a:rPr lang="en-US" altLang="zh-CN" dirty="0" smtClean="0"/>
              <a:t>7</a:t>
            </a:r>
            <a:r>
              <a:rPr lang="zh-CN" altLang="zh-CN" dirty="0" smtClean="0"/>
              <a:t>月</a:t>
            </a:r>
            <a:r>
              <a:rPr lang="en-US" altLang="zh-CN" dirty="0" smtClean="0"/>
              <a:t>23</a:t>
            </a:r>
            <a:r>
              <a:rPr lang="zh-CN" altLang="zh-CN" dirty="0" smtClean="0"/>
              <a:t>日至</a:t>
            </a:r>
            <a:r>
              <a:rPr lang="en-US" altLang="zh-CN" dirty="0" smtClean="0"/>
              <a:t>7</a:t>
            </a:r>
            <a:r>
              <a:rPr lang="zh-CN" altLang="zh-CN" dirty="0" smtClean="0"/>
              <a:t>月</a:t>
            </a:r>
            <a:r>
              <a:rPr lang="en-US" altLang="zh-CN" dirty="0" smtClean="0"/>
              <a:t>30</a:t>
            </a:r>
            <a:r>
              <a:rPr lang="zh-CN" altLang="zh-CN" dirty="0" smtClean="0"/>
              <a:t>日在楼下客厅举行，</a:t>
            </a:r>
            <a:r>
              <a:rPr lang="en-US" altLang="zh-CN" dirty="0" smtClean="0"/>
              <a:t>1952</a:t>
            </a:r>
            <a:r>
              <a:rPr lang="zh-CN" altLang="zh-CN" dirty="0" smtClean="0"/>
              <a:t>年后成为纪念馆，</a:t>
            </a:r>
            <a:r>
              <a:rPr lang="en-US" altLang="zh-CN" dirty="0" smtClean="0"/>
              <a:t>1959</a:t>
            </a:r>
            <a:r>
              <a:rPr lang="zh-CN" altLang="zh-CN" dirty="0" smtClean="0"/>
              <a:t>年</a:t>
            </a:r>
            <a:r>
              <a:rPr lang="en-US" altLang="zh-CN" dirty="0" smtClean="0"/>
              <a:t>5</a:t>
            </a:r>
            <a:r>
              <a:rPr lang="zh-CN" altLang="zh-CN" dirty="0" smtClean="0"/>
              <a:t>月</a:t>
            </a:r>
            <a:r>
              <a:rPr lang="en-US" altLang="zh-CN" dirty="0" smtClean="0"/>
              <a:t>26</a:t>
            </a:r>
            <a:r>
              <a:rPr lang="zh-CN" altLang="zh-CN" dirty="0" smtClean="0"/>
              <a:t>日公布为上海市文物保护单位，</a:t>
            </a:r>
            <a:r>
              <a:rPr lang="en-US" altLang="zh-CN" dirty="0" smtClean="0"/>
              <a:t>1961</a:t>
            </a:r>
            <a:r>
              <a:rPr lang="zh-CN" altLang="zh-CN" dirty="0" smtClean="0"/>
              <a:t>年被列为第一批全国重点文物保护单位。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340768"/>
            <a:ext cx="7443788" cy="4217095"/>
          </a:xfrm>
        </p:spPr>
        <p:txBody>
          <a:bodyPr/>
          <a:lstStyle/>
          <a:p>
            <a:r>
              <a:rPr lang="zh-CN" altLang="en-US" b="1" dirty="0" smtClean="0"/>
              <a:t>（六）迪斯尼乐园</a:t>
            </a:r>
          </a:p>
          <a:p>
            <a:r>
              <a:rPr lang="zh-CN" altLang="en-US" dirty="0" smtClean="0"/>
              <a:t>上海迪士尼乐园，是中国第二个、亚洲第三个，世界第六个迪士尼主题公园。</a:t>
            </a:r>
            <a:r>
              <a:rPr lang="en-US" altLang="zh-CN" dirty="0" smtClean="0"/>
              <a:t>2016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14</a:t>
            </a:r>
            <a:r>
              <a:rPr lang="zh-CN" altLang="en-US" dirty="0" smtClean="0"/>
              <a:t>日正式开园。整个园区有六个主题部分组成，米奇大街、奇想花园、探险岛、宝藏湾、明日世界、梦幻世界等。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443788" cy="928019"/>
          </a:xfrm>
        </p:spPr>
        <p:txBody>
          <a:bodyPr>
            <a:normAutofit fontScale="90000"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四、主要旅游线路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9672" y="2204864"/>
            <a:ext cx="5959574" cy="2808312"/>
          </a:xfrm>
        </p:spPr>
        <p:txBody>
          <a:bodyPr/>
          <a:lstStyle/>
          <a:p>
            <a:r>
              <a:rPr lang="zh-CN" altLang="zh-CN" sz="2800" dirty="0" smtClean="0"/>
              <a:t>（一）现代都市建筑旅游线</a:t>
            </a:r>
          </a:p>
          <a:p>
            <a:r>
              <a:rPr lang="zh-CN" altLang="zh-CN" sz="2800" dirty="0" smtClean="0"/>
              <a:t>（二）历史文化旅游线</a:t>
            </a:r>
          </a:p>
          <a:p>
            <a:r>
              <a:rPr lang="zh-CN" altLang="zh-CN" sz="2800" dirty="0" smtClean="0"/>
              <a:t>（三）购物旅游线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任务三 </a:t>
            </a:r>
            <a:r>
              <a:rPr lang="en-US" altLang="zh-CN" dirty="0" smtClean="0">
                <a:solidFill>
                  <a:schemeClr val="tx1"/>
                </a:solidFill>
              </a:rPr>
              <a:t>  </a:t>
            </a:r>
            <a:r>
              <a:rPr lang="zh-CN" altLang="zh-CN" dirty="0" smtClean="0">
                <a:solidFill>
                  <a:schemeClr val="tx1"/>
                </a:solidFill>
              </a:rPr>
              <a:t>江苏省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2636912"/>
            <a:ext cx="7443788" cy="335299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江苏简称苏，省会南京，主要城市有扬州、苏州、镇江、无锡、徐州、连云港等，有“水乡泽国”和“鱼米之乡”之称。江苏位于长江下游，境内河湖众多，有长江、京杭大运河、太湖、洪泽湖等。江苏历史悠久，人文荟萃。</a:t>
            </a:r>
          </a:p>
          <a:p>
            <a:endParaRPr lang="zh-CN" altLang="en-US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115616" y="1772816"/>
            <a:ext cx="3384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一、旅游概况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779512"/>
            <a:ext cx="831641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19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职业知识目标：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1.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掌握华东旅游区的地理环境特点、旅游资源特征。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2.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熟悉华东旅游区主要的旅游城市与旅游景区的特色。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3.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熟悉华东旅游区主要的旅游线路。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职业能力目标：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1.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能分析华东旅游区地理环境与旅游资源的关系。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2.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能设计有特色的华东旅游区旅游线路。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3.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能撰写华东旅游区特色旅游景区的讲解词。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职业素质目标：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1.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通过旅游线路设计，培养学习主动性，提高学生解决问题的能力。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2.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仿宋" pitchFamily="49" charset="-122"/>
              </a:rPr>
              <a:t>通过景点的讲解，培养学生良好的语言表达能力。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72608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5012606" cy="928019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二、民俗风情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700808"/>
            <a:ext cx="7443788" cy="4073079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（一）饮食文化</a:t>
            </a:r>
          </a:p>
          <a:p>
            <a:r>
              <a:rPr lang="zh-CN" altLang="en-US" dirty="0" smtClean="0"/>
              <a:t>江苏菜，中国传统八大菜系之一，简称苏菜。主要由金陵菜、淮扬菜、苏锡菜、徐海菜等地方菜组成。代表性的菜品有烤方、清炖蟹粉狮子头、金陵丸子、黄泥煨鸡、清炖鸡孚、盐水鸭（金陵板鸭）、三套鸭、无锡肉骨头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340768"/>
            <a:ext cx="7443788" cy="3352999"/>
          </a:xfrm>
        </p:spPr>
        <p:txBody>
          <a:bodyPr/>
          <a:lstStyle/>
          <a:p>
            <a:r>
              <a:rPr lang="zh-CN" altLang="zh-CN" b="1" dirty="0" smtClean="0"/>
              <a:t>（二）民间艺术</a:t>
            </a:r>
            <a:endParaRPr lang="zh-CN" altLang="zh-CN" dirty="0" smtClean="0"/>
          </a:p>
          <a:p>
            <a:r>
              <a:rPr lang="zh-CN" altLang="zh-CN" dirty="0" smtClean="0"/>
              <a:t>苏州民间艺术主要有苏绣，云锦，惠山泥人，宜兴青瓷，紫砂陶器，无锡泥塑，扬州瓷器，苏州檀香扇等，曲艺类有昆曲等。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268760"/>
            <a:ext cx="7615758" cy="4505127"/>
          </a:xfrm>
        </p:spPr>
        <p:txBody>
          <a:bodyPr/>
          <a:lstStyle/>
          <a:p>
            <a:r>
              <a:rPr lang="zh-CN" altLang="zh-CN" b="1" dirty="0" smtClean="0"/>
              <a:t>（三）地方特产</a:t>
            </a:r>
            <a:endParaRPr lang="zh-CN" altLang="zh-CN" dirty="0" smtClean="0"/>
          </a:p>
          <a:p>
            <a:r>
              <a:rPr lang="zh-CN" altLang="zh-CN" dirty="0" smtClean="0"/>
              <a:t>江苏地方特产种类繁多，产品丰富，代表性的有工艺品、茶叶、酒品、食品等。主要有洋河大曲酒、双沟大曲、碧螺春、雨花茶、苏州刺绣、南京云锦、无锡惠山泥人、淮阴剪纸年画、扬州漆器玉器、南通风筝、宜兴紫砂陶器、常州梳篦、苏州和扬州的盆景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443788" cy="928019"/>
          </a:xfrm>
        </p:spPr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三、主要旅游城市及景区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844824"/>
            <a:ext cx="7443788" cy="4145087"/>
          </a:xfrm>
        </p:spPr>
        <p:txBody>
          <a:bodyPr/>
          <a:lstStyle/>
          <a:p>
            <a:r>
              <a:rPr lang="zh-CN" altLang="zh-CN" b="1" dirty="0" smtClean="0"/>
              <a:t>（一）南京</a:t>
            </a:r>
            <a:r>
              <a:rPr lang="en-US" altLang="zh-CN" b="1" dirty="0" smtClean="0"/>
              <a:t>	</a:t>
            </a:r>
            <a:endParaRPr lang="zh-CN" altLang="zh-CN" dirty="0" smtClean="0"/>
          </a:p>
          <a:p>
            <a:r>
              <a:rPr lang="zh-CN" altLang="zh-CN" dirty="0" smtClean="0"/>
              <a:t>南京是江苏省会，地处中国东部地区，长江下游，濒江近海。这里是中国四大古都之一，有“六朝古都”之称，是中华文明的重要发祥地。南京旅游资源丰富，旅游业发达。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457117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620688"/>
            <a:ext cx="7443788" cy="3352999"/>
          </a:xfrm>
        </p:spPr>
        <p:txBody>
          <a:bodyPr/>
          <a:lstStyle/>
          <a:p>
            <a:r>
              <a:rPr lang="en-US" altLang="zh-CN" b="1" dirty="0" smtClean="0"/>
              <a:t>1.</a:t>
            </a:r>
            <a:r>
              <a:rPr lang="zh-CN" altLang="zh-CN" b="1" dirty="0" smtClean="0"/>
              <a:t>中山陵</a:t>
            </a:r>
            <a:endParaRPr lang="zh-CN" altLang="zh-CN" dirty="0" smtClean="0"/>
          </a:p>
          <a:p>
            <a:r>
              <a:rPr lang="zh-CN" altLang="zh-CN" dirty="0" smtClean="0"/>
              <a:t>中山陵位于钟山风景名胜区，被誉为“中国近代建筑史上的第一陵”。主要建筑有：牌坊、墓道、陵门、石阶、碑亭、祭堂和墓室等，排列在一条中轴线上。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52936"/>
            <a:ext cx="4389120" cy="329184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8510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412776"/>
            <a:ext cx="7443788" cy="3352999"/>
          </a:xfrm>
        </p:spPr>
        <p:txBody>
          <a:bodyPr/>
          <a:lstStyle/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明孝陵</a:t>
            </a:r>
            <a:endParaRPr lang="zh-CN" altLang="zh-CN" dirty="0" smtClean="0"/>
          </a:p>
          <a:p>
            <a:r>
              <a:rPr lang="zh-CN" altLang="zh-CN" dirty="0" smtClean="0"/>
              <a:t>明代开国皇帝朱元璋和皇后马氏的合葬陵墓。因皇后谥“孝慈”，故名孝陵。孝陵是南京最大的帝王陵墓，其周边有常遇春墓、仇成墓、吴良墓、吴桢墓及李文忠墓等</a:t>
            </a:r>
            <a:r>
              <a:rPr lang="en-US" altLang="zh-CN" dirty="0" smtClean="0"/>
              <a:t>5</a:t>
            </a:r>
            <a:r>
              <a:rPr lang="zh-CN" altLang="zh-CN" dirty="0" smtClean="0"/>
              <a:t>座功臣墓。明孝陵的“前朝后寝”和前后三进院落的陵寝制，突出反映了皇权和政治。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052736"/>
            <a:ext cx="7676902" cy="4793159"/>
          </a:xfrm>
        </p:spPr>
        <p:txBody>
          <a:bodyPr/>
          <a:lstStyle/>
          <a:p>
            <a:r>
              <a:rPr lang="zh-CN" altLang="zh-CN" b="1" dirty="0" smtClean="0"/>
              <a:t>（二）苏州</a:t>
            </a:r>
            <a:endParaRPr lang="zh-CN" altLang="zh-CN" dirty="0" smtClean="0"/>
          </a:p>
          <a:p>
            <a:r>
              <a:rPr lang="zh-CN" altLang="zh-CN" dirty="0" smtClean="0"/>
              <a:t>苏州被誉为“人间天堂”，素来以山水秀丽、园林典雅而闻名天下，有“江南园林甲天下，苏州园林甲江南”的美称，其中，沧浪亭、狮子林、拙政园、留园等被誉为苏州四大名园。又因其小桥流水人家的水乡古城特色，而有“东方威尼斯”美誉。 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484784"/>
            <a:ext cx="7748910" cy="4073079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1.</a:t>
            </a:r>
            <a:r>
              <a:rPr lang="zh-CN" altLang="zh-CN" b="1" dirty="0" smtClean="0"/>
              <a:t>拙政园</a:t>
            </a:r>
            <a:endParaRPr lang="zh-CN" altLang="zh-CN" dirty="0" smtClean="0"/>
          </a:p>
          <a:p>
            <a:r>
              <a:rPr lang="zh-CN" altLang="zh-CN" dirty="0" smtClean="0"/>
              <a:t>拙政园位于古城苏州东北隅，是苏州最大、最著名的园林，被誉为“中国园林之母”。与北京颐和园、承德避暑山庄、苏州留园并称为“中国四大名园”，并被列入世界文化遗产名录。全园以水为中心，分东园、中园、西园三部分，东园山池相间，点缀有兰雪堂等建筑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196752"/>
            <a:ext cx="7443788" cy="3352999"/>
          </a:xfrm>
        </p:spPr>
        <p:txBody>
          <a:bodyPr/>
          <a:lstStyle/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留园</a:t>
            </a:r>
          </a:p>
          <a:p>
            <a:r>
              <a:rPr lang="zh-CN" altLang="en-US" dirty="0" smtClean="0"/>
              <a:t>留园是中国四大名园之一。最早建于明朝，当时是私家园林，称“东园”。清乾隆末年被刘恕所得，扩建后改名“寒碧山庄”，时称“刘园”。清光绪初年，官绅盛康买下此园，改名为“留园”。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</a:rPr>
              <a:t>任务一  华东区旅游区概况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2708920"/>
            <a:ext cx="7443788" cy="2560911"/>
          </a:xfrm>
        </p:spPr>
        <p:txBody>
          <a:bodyPr>
            <a:normAutofit/>
          </a:bodyPr>
          <a:lstStyle/>
          <a:p>
            <a:r>
              <a:rPr lang="zh-CN" altLang="zh-CN" sz="2800" dirty="0" smtClean="0"/>
              <a:t>（一）气候温热湿润</a:t>
            </a:r>
          </a:p>
          <a:p>
            <a:r>
              <a:rPr lang="zh-CN" altLang="zh-CN" sz="2800" dirty="0" smtClean="0"/>
              <a:t>（三）平原丘陵相间分布，以平原为主</a:t>
            </a:r>
          </a:p>
          <a:p>
            <a:r>
              <a:rPr lang="zh-CN" altLang="zh-CN" sz="2800" dirty="0" smtClean="0"/>
              <a:t>（二）河网密布，湖泊众多</a:t>
            </a:r>
            <a:endParaRPr lang="zh-CN" altLang="zh-CN" sz="28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43608" y="1844824"/>
            <a:ext cx="5472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一、自然地理环境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196752"/>
            <a:ext cx="7443788" cy="3888432"/>
          </a:xfrm>
        </p:spPr>
        <p:txBody>
          <a:bodyPr/>
          <a:lstStyle/>
          <a:p>
            <a:r>
              <a:rPr lang="en-US" altLang="zh-CN" b="1" dirty="0" smtClean="0"/>
              <a:t>3.</a:t>
            </a:r>
            <a:r>
              <a:rPr lang="zh-CN" altLang="zh-CN" b="1" dirty="0" smtClean="0"/>
              <a:t>周庄</a:t>
            </a:r>
            <a:endParaRPr lang="zh-CN" altLang="zh-CN" dirty="0" smtClean="0"/>
          </a:p>
          <a:p>
            <a:r>
              <a:rPr lang="zh-CN" altLang="zh-CN" dirty="0" smtClean="0"/>
              <a:t>周庄，位于苏州昆山市，是江南六大古镇之一，有“中国第一水乡”之誉。古镇周庄，春秋时期谓称“摇城”，隋唐时称贞丰里。宋元祐元年（</a:t>
            </a:r>
            <a:r>
              <a:rPr lang="en-US" altLang="zh-CN" dirty="0" smtClean="0"/>
              <a:t>1086</a:t>
            </a:r>
            <a:r>
              <a:rPr lang="zh-CN" altLang="zh-CN" dirty="0" smtClean="0"/>
              <a:t>年）改名为周庄。周庄是全球十大最美小镇、全球绿色城镇、首批国家</a:t>
            </a:r>
            <a:r>
              <a:rPr lang="en-US" altLang="zh-CN" dirty="0" smtClean="0"/>
              <a:t>5A</a:t>
            </a:r>
            <a:r>
              <a:rPr lang="zh-CN" altLang="zh-CN" dirty="0" smtClean="0"/>
              <a:t>级旅游景区。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908720"/>
            <a:ext cx="7443788" cy="4505127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4.</a:t>
            </a:r>
            <a:r>
              <a:rPr lang="zh-CN" altLang="zh-CN" b="1" dirty="0" smtClean="0"/>
              <a:t>同里</a:t>
            </a:r>
            <a:endParaRPr lang="zh-CN" altLang="zh-CN" dirty="0" smtClean="0"/>
          </a:p>
          <a:p>
            <a:r>
              <a:rPr lang="zh-CN" altLang="zh-CN" dirty="0" smtClean="0"/>
              <a:t>同里位于江苏苏州市吴江区东北，是一个具有悠久历史和典型水乡风格的古镇，也是江南六大名镇之一。同里建于宋代，至今已有</a:t>
            </a:r>
            <a:r>
              <a:rPr lang="en-US" altLang="zh-CN" dirty="0" smtClean="0"/>
              <a:t>1000</a:t>
            </a:r>
            <a:r>
              <a:rPr lang="zh-CN" altLang="zh-CN" dirty="0" smtClean="0"/>
              <a:t>多年历史，这里风景优美，镇外四面环水，镇内由</a:t>
            </a:r>
            <a:r>
              <a:rPr lang="en-US" altLang="zh-CN" dirty="0" smtClean="0"/>
              <a:t>15</a:t>
            </a:r>
            <a:r>
              <a:rPr lang="zh-CN" altLang="zh-CN" dirty="0" smtClean="0"/>
              <a:t>条河流纵横分割为</a:t>
            </a:r>
            <a:r>
              <a:rPr lang="en-US" altLang="zh-CN" dirty="0" smtClean="0"/>
              <a:t>7</a:t>
            </a:r>
            <a:r>
              <a:rPr lang="zh-CN" altLang="zh-CN" dirty="0" smtClean="0"/>
              <a:t>个小岛，由</a:t>
            </a:r>
            <a:r>
              <a:rPr lang="en-US" altLang="zh-CN" dirty="0" smtClean="0"/>
              <a:t>49</a:t>
            </a:r>
            <a:r>
              <a:rPr lang="zh-CN" altLang="zh-CN" dirty="0" smtClean="0"/>
              <a:t>座桥连接。镇内家家临水，户户通舟；明清民居，鳞次栉比；宋元明清桥保存完好。它以小桥流水人家的格局赢得“东方小威尼斯”的美誉。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052736"/>
            <a:ext cx="7443788" cy="4464496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（三）扬州</a:t>
            </a:r>
            <a:endParaRPr lang="en-US" altLang="zh-CN" b="1" dirty="0" smtClean="0"/>
          </a:p>
          <a:p>
            <a:endParaRPr lang="zh-CN" altLang="zh-CN" sz="1200" dirty="0" smtClean="0"/>
          </a:p>
          <a:p>
            <a:r>
              <a:rPr lang="zh-CN" altLang="zh-CN" dirty="0" smtClean="0"/>
              <a:t>扬州，地处江苏省中部，长江下游北岸，江淮平原南端，自古就有“苏北门户”之称。扬州是中国历史文化名城，已有</a:t>
            </a:r>
            <a:r>
              <a:rPr lang="en-US" altLang="zh-CN" dirty="0" smtClean="0"/>
              <a:t>2500</a:t>
            </a:r>
            <a:r>
              <a:rPr lang="zh-CN" altLang="zh-CN" dirty="0" smtClean="0"/>
              <a:t>多年历史，始于春秋时期，当时称之为广陵。素来是人文荟萃之地，风物繁华之城，有众多的名胜古迹和古典园林。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764704"/>
            <a:ext cx="7443788" cy="3352999"/>
          </a:xfrm>
        </p:spPr>
        <p:txBody>
          <a:bodyPr/>
          <a:lstStyle/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瘦西湖</a:t>
            </a:r>
          </a:p>
          <a:p>
            <a:r>
              <a:rPr lang="zh-CN" altLang="en-US" dirty="0" smtClean="0"/>
              <a:t>瘦西湖位于扬州市西部，湖身狭长，因而称瘦西湖。瘦西湖的旅游景点较多，主要有小金山、五亭桥、二十四桥、新二十四桥等。</a:t>
            </a:r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24944"/>
            <a:ext cx="5112568" cy="338437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124744"/>
            <a:ext cx="7748910" cy="4608512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个园</a:t>
            </a:r>
            <a:endParaRPr lang="zh-CN" altLang="zh-CN" dirty="0" smtClean="0"/>
          </a:p>
          <a:p>
            <a:r>
              <a:rPr lang="zh-CN" altLang="zh-CN" dirty="0" smtClean="0"/>
              <a:t>个园位于扬州古城东北隅，是一处典型的私家住宅园林。全园分为中部花园、南部住宅、北部品种竹观赏区。从住宅进入园林，首先看到的是月洞形园门，门上石额书写“个园”二字。园门后是春景，夏景位于园之西北，秋景在园林东北方向，冬景则在春景东边。主要景点有抱山楼、清漪亭、丛书楼、住秋阁、宜雨轩、觅句廊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124744"/>
            <a:ext cx="7443788" cy="3352999"/>
          </a:xfrm>
        </p:spPr>
        <p:txBody>
          <a:bodyPr/>
          <a:lstStyle/>
          <a:p>
            <a:r>
              <a:rPr lang="zh-CN" altLang="zh-CN" b="1" dirty="0" smtClean="0"/>
              <a:t>（四）云台山</a:t>
            </a:r>
            <a:endParaRPr lang="zh-CN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云台山位于江苏省连云港市东北</a:t>
            </a:r>
            <a:r>
              <a:rPr lang="en-US" altLang="zh-CN" dirty="0" smtClean="0"/>
              <a:t>30</a:t>
            </a:r>
            <a:r>
              <a:rPr lang="zh-CN" altLang="zh-CN" dirty="0" smtClean="0"/>
              <a:t>多公里处，是江苏北部著名的旅游名胜地。此山原系海中的岛屿，沧海桑田，后演化成陆地。云台山古称“郁州山”，唐宋时称苍梧山。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43788" cy="928019"/>
          </a:xfrm>
        </p:spPr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四、主要旅游线路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75656" y="2060848"/>
            <a:ext cx="6463630" cy="25202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2800" dirty="0" smtClean="0"/>
              <a:t>（一）东南水乡古镇、园林游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（二）东部生态游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（三）古都文化游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任务四</a:t>
            </a:r>
            <a:r>
              <a:rPr lang="en-US" altLang="zh-CN" dirty="0" smtClean="0">
                <a:solidFill>
                  <a:schemeClr val="tx1"/>
                </a:solidFill>
              </a:rPr>
              <a:t>  </a:t>
            </a:r>
            <a:r>
              <a:rPr lang="zh-CN" altLang="zh-CN" dirty="0" smtClean="0">
                <a:solidFill>
                  <a:schemeClr val="tx1"/>
                </a:solidFill>
              </a:rPr>
              <a:t>浙江省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2420888"/>
            <a:ext cx="7443788" cy="3352999"/>
          </a:xfrm>
        </p:spPr>
        <p:txBody>
          <a:bodyPr/>
          <a:lstStyle/>
          <a:p>
            <a:r>
              <a:rPr lang="zh-CN" altLang="en-US" dirty="0" smtClean="0"/>
              <a:t>浙江，简称浙，省会杭州。东临东海，南接福建，西与安徽、江西相连，北与上海、江苏接壤。主要城市有嘉兴、绍兴、宁波、金华、温州等。浙江省开发历史早，在</a:t>
            </a:r>
            <a:r>
              <a:rPr lang="en-US" altLang="zh-CN" dirty="0" smtClean="0"/>
              <a:t>5</a:t>
            </a:r>
            <a:r>
              <a:rPr lang="zh-CN" altLang="en-US" dirty="0" smtClean="0"/>
              <a:t>万年前就有旧石器时代的人类在此活动。春秋时期分属吴、越两国。经济发达、人才辈出，素有鱼米之乡、丝绸之府、文物之邦、茶叶之乡之称。</a:t>
            </a:r>
          </a:p>
          <a:p>
            <a:endParaRPr lang="zh-CN" altLang="en-US" dirty="0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971600" y="1556792"/>
            <a:ext cx="2709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一、旅游概况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400600" cy="652534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3644454" cy="542910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二、人文地理环境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2060848"/>
            <a:ext cx="6535638" cy="23042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2800" dirty="0" smtClean="0"/>
              <a:t>（一）经济发达，物产丰富</a:t>
            </a:r>
            <a:r>
              <a:rPr lang="en-US" altLang="zh-CN" sz="2800" dirty="0" smtClean="0"/>
              <a:t>    </a:t>
            </a:r>
            <a:endParaRPr lang="zh-CN" altLang="zh-CN" sz="2800" dirty="0" smtClean="0"/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（二）区位良好，交通便利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（三）吴越文化特色鲜明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788470" cy="928019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二、民俗风情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556792"/>
            <a:ext cx="7443788" cy="4001071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（一）饮食文化</a:t>
            </a:r>
            <a:endParaRPr lang="zh-CN" altLang="zh-CN" dirty="0" smtClean="0"/>
          </a:p>
          <a:p>
            <a:r>
              <a:rPr lang="zh-CN" altLang="zh-CN" dirty="0" smtClean="0"/>
              <a:t>浙江菜简称浙菜，中国八大地方菜之一。由杭州、宁波、温州的地方风味组成。浙菜中以杭州菜为最盛。杭州的名菜有叫化鸡、东坡肉、龙井虾仁、西湖醋鱼、宋嫂鱼羹等。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268760"/>
            <a:ext cx="7443788" cy="4577135"/>
          </a:xfrm>
        </p:spPr>
        <p:txBody>
          <a:bodyPr/>
          <a:lstStyle/>
          <a:p>
            <a:r>
              <a:rPr lang="zh-CN" altLang="zh-CN" b="1" dirty="0" smtClean="0"/>
              <a:t>（二）民间艺术</a:t>
            </a:r>
            <a:endParaRPr lang="zh-CN" altLang="zh-CN" dirty="0" smtClean="0"/>
          </a:p>
          <a:p>
            <a:r>
              <a:rPr lang="zh-CN" altLang="zh-CN" dirty="0" smtClean="0"/>
              <a:t>浙江省民间艺术资源丰富。主要有海宁皮影戏、浙江丝绸、杭州织锦、杭州王星记扇子、青田石雕、张小泉剪刀、东阳木雕、黄杨木雕、嵊州竹编、龙泉青瓷、龙泉宝剑、瓯绣、萧山花边、乐清剪纸、湖笔、仿南宋官窑瓷器、西湖绸伞、湖州双林绫绢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268760"/>
            <a:ext cx="7632848" cy="3888432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（三）地方特产</a:t>
            </a:r>
            <a:endParaRPr lang="zh-CN" altLang="zh-CN" dirty="0" smtClean="0"/>
          </a:p>
          <a:p>
            <a:r>
              <a:rPr lang="zh-CN" altLang="zh-CN" dirty="0" smtClean="0"/>
              <a:t>浙江地方特产丰富，主要有杭州丝绸、西湖龙井、湖笔、金华火腿、嘉兴五芳斋粽子、绍兴酒等。杭州西湖龙井是我国十大名茶之一，产于狮峰、龙井、五云山、虎跑一带，有“狮、龙、云、虎”等四种类型。龙井茶是属于绿茶，色绿、香郁、味甘、形美是其最大的特点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5012606" cy="928019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三、主要旅游城市及景区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484784"/>
            <a:ext cx="7632848" cy="4649143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（一）杭州</a:t>
            </a:r>
          </a:p>
          <a:p>
            <a:r>
              <a:rPr lang="zh-CN" altLang="en-US" dirty="0" smtClean="0"/>
              <a:t>杭州是浙江省省会，中国七大古都之一，素有“人间天堂”的美誉。杭州是吴越文化的发源地之一，历史文化积淀深厚。其中主要代表性的独特文化有良渚文化、丝绸文化、茶文化等。旅游资源有西湖、灵隐寺、西溪湿地公园、雷峰塔、苏堤、宋城、千岛湖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340768"/>
            <a:ext cx="7776864" cy="4145087"/>
          </a:xfrm>
        </p:spPr>
        <p:txBody>
          <a:bodyPr/>
          <a:lstStyle/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西湖</a:t>
            </a:r>
          </a:p>
          <a:p>
            <a:r>
              <a:rPr lang="zh-CN" altLang="en-US" dirty="0" smtClean="0"/>
              <a:t>西湖位于浙江省杭州市西面，古称“钱塘湖”，又名“西子湖”，被誉为“人间天堂”，是目前中国列入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世界遗产名录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的世界遗产中唯一一处湖泊类文化遗产。苏轼用“欲把西湖比西子，淡妆浓抹总相宜。”的诗句评价西湖。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11256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124744"/>
            <a:ext cx="7704856" cy="4392488"/>
          </a:xfrm>
        </p:spPr>
        <p:txBody>
          <a:bodyPr/>
          <a:lstStyle/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宋城</a:t>
            </a:r>
            <a:endParaRPr lang="zh-CN" altLang="zh-CN" dirty="0" smtClean="0"/>
          </a:p>
          <a:p>
            <a:r>
              <a:rPr lang="zh-CN" altLang="zh-CN" dirty="0" smtClean="0"/>
              <a:t>宋城旅游景区位于杭州西湖风景区西南面，是中国最大的宋文化主题公园。整个景区以万年桥为中心，按照《清明上河图》中的内容和建筑风格，在南阳河上恢复建设有虹桥、表海亭、归来堂、商业店铺、风俗表演等，再现宋朝文化和民风习俗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3.</a:t>
            </a:r>
            <a:r>
              <a:rPr lang="zh-CN" altLang="en-US" b="1" dirty="0" smtClean="0"/>
              <a:t>灵隐寺 </a:t>
            </a:r>
          </a:p>
          <a:p>
            <a:r>
              <a:rPr lang="zh-CN" altLang="en-US" dirty="0" smtClean="0"/>
              <a:t>灵隐寺，又名云林寺，地处杭州西湖以西，是全国重点文物保护单位。始建于东晋咸和元年（</a:t>
            </a:r>
            <a:r>
              <a:rPr lang="en-US" altLang="zh-CN" dirty="0" smtClean="0"/>
              <a:t>326</a:t>
            </a:r>
            <a:r>
              <a:rPr lang="zh-CN" altLang="en-US" dirty="0" smtClean="0"/>
              <a:t>年），开山祖师为西印度僧人慧理和尚。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412776"/>
            <a:ext cx="8119814" cy="4433119"/>
          </a:xfrm>
        </p:spPr>
        <p:txBody>
          <a:bodyPr/>
          <a:lstStyle/>
          <a:p>
            <a:r>
              <a:rPr lang="zh-CN" altLang="zh-CN" b="1" dirty="0" smtClean="0"/>
              <a:t>（二）绍兴</a:t>
            </a:r>
            <a:endParaRPr lang="zh-CN" altLang="zh-CN" dirty="0" smtClean="0"/>
          </a:p>
          <a:p>
            <a:r>
              <a:rPr lang="zh-CN" altLang="zh-CN" dirty="0" smtClean="0"/>
              <a:t>绍兴古称“会稽、山阴”，世界文化名城，也是春秋越国、吴越、南宋等朝代的古都。绍兴主要景点有鲁迅故里、西施故里、英台故里朱家庄、沈园等。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692696"/>
            <a:ext cx="7848872" cy="5328592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鲁迅故居</a:t>
            </a:r>
          </a:p>
          <a:p>
            <a:r>
              <a:rPr lang="zh-CN" altLang="en-US" dirty="0" smtClean="0"/>
              <a:t>鲁迅故居位于浙江省绍兴市鲁迅中路，这里曾是鲁迅先生早年的住处，现在是鲁迅博物馆。主要景点有鲁迅祖居、三味书屋、鲁迅故居、百草园、风情园、鲁迅纪念馆、土谷祠等。</a:t>
            </a:r>
            <a:endParaRPr lang="en-US" altLang="zh-CN" dirty="0" smtClean="0"/>
          </a:p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沈园</a:t>
            </a:r>
            <a:endParaRPr lang="zh-CN" altLang="zh-CN" dirty="0" smtClean="0"/>
          </a:p>
          <a:p>
            <a:r>
              <a:rPr lang="zh-CN" altLang="zh-CN" dirty="0" smtClean="0"/>
              <a:t>沈园是国家</a:t>
            </a:r>
            <a:r>
              <a:rPr lang="en-US" altLang="zh-CN" dirty="0" smtClean="0"/>
              <a:t>5A</a:t>
            </a:r>
            <a:r>
              <a:rPr lang="zh-CN" altLang="zh-CN" dirty="0" smtClean="0"/>
              <a:t>级景区，宋朝著名园林，至今已有</a:t>
            </a:r>
            <a:r>
              <a:rPr lang="en-US" altLang="zh-CN" dirty="0" smtClean="0"/>
              <a:t>800</a:t>
            </a:r>
            <a:r>
              <a:rPr lang="zh-CN" altLang="zh-CN" dirty="0" smtClean="0"/>
              <a:t>多年的历史。沈园原为南宋时一位沈姓富商的私家花园，始建于宋代，初成时规模很大，陆游曾在此留下著名诗篇《钗头凤》。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4004494" cy="928019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三、旅游资源特点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1988840"/>
            <a:ext cx="6912768" cy="3312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 smtClean="0"/>
              <a:t>（一）山水旅游资源丰富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（二）古典私家园林特色突出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（三）旅游城市众多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908720"/>
            <a:ext cx="7920880" cy="460851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（三）雁荡山风景区</a:t>
            </a:r>
          </a:p>
          <a:p>
            <a:r>
              <a:rPr lang="zh-CN" altLang="en-US" dirty="0" smtClean="0"/>
              <a:t>雁荡山位于中国浙江省乐清市境内，因山顶有湖，芦苇茂密，结草为荡，南归秋雁多宿于此，故名雁荡。始于南北朝，兴于唐，盛于宋，素有“袁中绝胜、海上名山”之誉，史称东南第一山。以奇峰怪石、古洞石室、飞瀑流泉称胜。其中，灵峰、灵岩、大龙湫三个景区被称为“雁荡三绝”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8510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412776"/>
            <a:ext cx="7443788" cy="3352999"/>
          </a:xfrm>
        </p:spPr>
        <p:txBody>
          <a:bodyPr/>
          <a:lstStyle/>
          <a:p>
            <a:r>
              <a:rPr lang="zh-CN" altLang="zh-CN" b="1" dirty="0" smtClean="0"/>
              <a:t>（四）普陀山风景区</a:t>
            </a:r>
            <a:endParaRPr lang="zh-CN" altLang="zh-CN" dirty="0" smtClean="0"/>
          </a:p>
          <a:p>
            <a:r>
              <a:rPr lang="zh-CN" altLang="zh-CN" dirty="0" smtClean="0"/>
              <a:t>普陀山位于钱塘江口、舟山群岛东南部海域，中国佛教四大名山之一，是观世音菩萨教化众生的道场，是首批国家重点风景名胜区。普陀山既有悠久的佛教文化，又有美丽的海岛风光，因此有“海天佛国”之称。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980728"/>
            <a:ext cx="7920880" cy="4752528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（五）乌镇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嘉兴乌镇是一个有</a:t>
            </a:r>
            <a:r>
              <a:rPr lang="en-US" altLang="zh-CN" dirty="0" smtClean="0"/>
              <a:t>1300</a:t>
            </a:r>
            <a:r>
              <a:rPr lang="zh-CN" altLang="en-US" dirty="0" smtClean="0"/>
              <a:t>年建镇史的江南古镇。十字形的内河水系将全镇划分为东南西北四个区块，当地人分别称之为“东栅、南栅、西栅、北栅”。全镇以河成街，桥街相连，依河筑屋，深宅大院，重脊高檐，河埠廊坊，过街骑楼，穿竹石栏，临河水阁，古色古香，水镇一体，呈现一派古朴、明洁的幽静，是江南典型的“小桥、流水、人家”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591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908720"/>
            <a:ext cx="7632848" cy="5112568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（六）横店影视城</a:t>
            </a:r>
            <a:endParaRPr lang="zh-CN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横店影视城位于浙江省金华市东阳横店镇，总面积</a:t>
            </a:r>
            <a:r>
              <a:rPr lang="en-US" altLang="zh-CN" dirty="0" smtClean="0"/>
              <a:t>30</a:t>
            </a:r>
            <a:r>
              <a:rPr lang="zh-CN" altLang="zh-CN" dirty="0" smtClean="0"/>
              <a:t>多平方公里，是一个集影视旅游、度假、休闲、观光为一体的大型综合性旅游区。自</a:t>
            </a:r>
            <a:r>
              <a:rPr lang="en-US" altLang="zh-CN" dirty="0" smtClean="0"/>
              <a:t>1996</a:t>
            </a:r>
            <a:r>
              <a:rPr lang="zh-CN" altLang="zh-CN" dirty="0" smtClean="0"/>
              <a:t>年以来，现已建成广州街、香港街、明清宫苑、秦王宫、清明上河图、梦幻谷、大智禅寺、明清民居博览城等影视拍摄基地和两座超大型的现代化摄影棚。现已成为目前亚洲规模最大的影视拍摄基地，被称为“中国好莱坞”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4968552" cy="928019"/>
          </a:xfrm>
        </p:spPr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四、主要旅游线路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648" y="2060848"/>
            <a:ext cx="6668790" cy="2920951"/>
          </a:xfrm>
        </p:spPr>
        <p:txBody>
          <a:bodyPr/>
          <a:lstStyle/>
          <a:p>
            <a:r>
              <a:rPr lang="zh-CN" altLang="zh-CN" sz="2800" dirty="0" smtClean="0"/>
              <a:t>（一）浙江古镇民居游</a:t>
            </a:r>
          </a:p>
          <a:p>
            <a:r>
              <a:rPr lang="zh-CN" altLang="zh-CN" sz="2800" dirty="0" smtClean="0"/>
              <a:t>（二）浙江河湖游</a:t>
            </a:r>
          </a:p>
          <a:p>
            <a:r>
              <a:rPr lang="zh-CN" altLang="zh-CN" sz="2800" dirty="0" smtClean="0"/>
              <a:t>（三）浙江名山名水游</a:t>
            </a:r>
          </a:p>
          <a:p>
            <a:r>
              <a:rPr lang="zh-CN" altLang="zh-CN" sz="2800" dirty="0" smtClean="0"/>
              <a:t>（四）浙江佛教文化游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任务五</a:t>
            </a:r>
            <a:r>
              <a:rPr lang="en-US" altLang="zh-CN" dirty="0" smtClean="0">
                <a:solidFill>
                  <a:schemeClr val="tx1"/>
                </a:solidFill>
              </a:rPr>
              <a:t>  </a:t>
            </a:r>
            <a:r>
              <a:rPr lang="zh-CN" altLang="zh-CN" dirty="0" smtClean="0">
                <a:solidFill>
                  <a:schemeClr val="tx1"/>
                </a:solidFill>
              </a:rPr>
              <a:t> 安徽省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2276872"/>
            <a:ext cx="7443788" cy="3352999"/>
          </a:xfrm>
        </p:spPr>
        <p:txBody>
          <a:bodyPr>
            <a:normAutofit/>
          </a:bodyPr>
          <a:lstStyle/>
          <a:p>
            <a:r>
              <a:rPr lang="zh-CN" altLang="zh-CN" dirty="0" smtClean="0"/>
              <a:t>安徽简称“皖”，省会合肥，有合肥、巢湖、马鞍山、黄山、亳州等城市</a:t>
            </a:r>
            <a:r>
              <a:rPr lang="zh-CN" altLang="en-US" dirty="0" smtClean="0"/>
              <a:t>。</a:t>
            </a:r>
            <a:r>
              <a:rPr lang="zh-CN" altLang="zh-CN" dirty="0" smtClean="0"/>
              <a:t>安徽旅游资源丰富，有山水风光、帝王建筑、都城遗址、古镇等。安徽拥有</a:t>
            </a:r>
            <a:r>
              <a:rPr lang="en-US" altLang="zh-CN" dirty="0" smtClean="0"/>
              <a:t>3</a:t>
            </a:r>
            <a:r>
              <a:rPr lang="zh-CN" altLang="zh-CN" dirty="0" smtClean="0"/>
              <a:t>处世界文化遗产（黄山、西递、宏村），</a:t>
            </a:r>
            <a:r>
              <a:rPr lang="en-US" altLang="zh-CN" dirty="0" smtClean="0"/>
              <a:t>5</a:t>
            </a:r>
            <a:r>
              <a:rPr lang="zh-CN" altLang="zh-CN" dirty="0" smtClean="0"/>
              <a:t>座国家级历史文化名城（歙县、寿县、亳州、安庆、绩溪</a:t>
            </a:r>
            <a:r>
              <a:rPr lang="zh-CN" altLang="en-US" dirty="0" smtClean="0"/>
              <a:t>）</a:t>
            </a:r>
            <a:r>
              <a:rPr lang="zh-CN" altLang="zh-CN" dirty="0" smtClean="0"/>
              <a:t>。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03648" y="162880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一、旅游概况</a:t>
            </a:r>
            <a:endParaRPr lang="zh-CN" altLang="zh-CN" sz="2800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6017" name="Picture 1" descr="F:\学习工作\科研\教材\各省市旅游分布图\安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687567" cy="951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3860478" cy="928019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二、民俗风情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62" y="1588169"/>
            <a:ext cx="7443788" cy="4001071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（一）饮食文化</a:t>
            </a:r>
          </a:p>
          <a:p>
            <a:r>
              <a:rPr lang="zh-CN" altLang="en-US" dirty="0" smtClean="0"/>
              <a:t>徽菜是我国著名的八大菜系之一。徽菜重油、重色、重火工。它以烹制山珍野味著称，擅长蒸、炖、烧。代表性的菜肴有臭鳜鱼、清蒸石鸡、符离集烧鸡、油爆虾、火腿炖甲鱼、虎皮毛豆腐等名菜佳肴。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5220072" cy="3573016"/>
            <a:chOff x="1080" y="969"/>
            <a:chExt cx="3115" cy="2061"/>
          </a:xfrm>
        </p:grpSpPr>
        <p:pic>
          <p:nvPicPr>
            <p:cNvPr id="5" name="Picture 12" descr="201001~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0" y="969"/>
              <a:ext cx="3115" cy="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1247" y="981"/>
              <a:ext cx="49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/>
                <a:t>火腿炖甲鱼</a:t>
              </a:r>
            </a:p>
          </p:txBody>
        </p:sp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36111"/>
            <a:ext cx="4440684" cy="402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任务二 上海市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700808"/>
            <a:ext cx="7443788" cy="3960440"/>
          </a:xfrm>
        </p:spPr>
        <p:txBody>
          <a:bodyPr>
            <a:normAutofit/>
          </a:bodyPr>
          <a:lstStyle/>
          <a:p>
            <a:r>
              <a:rPr lang="zh-CN" altLang="zh-CN" sz="2800" b="1" dirty="0" smtClean="0"/>
              <a:t>一、旅游概况</a:t>
            </a:r>
            <a:endParaRPr lang="zh-CN" altLang="zh-CN" sz="2800" dirty="0" smtClean="0"/>
          </a:p>
          <a:p>
            <a:r>
              <a:rPr lang="zh-CN" altLang="en-US" dirty="0" smtClean="0"/>
              <a:t>上海，简称“沪”，有“东方巴黎”的美称。地处长江入海口，东向东海，隔海与日本九州岛相望，南濒杭州湾，西与江苏、浙江两省相接。上海是我国四个直辖市之一，中国国家中心城市，中国的经济、金融中心，繁荣的国际大都市，拥有中国大陆首个自贸区“中国（上海）自由贸易试验区”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908720"/>
            <a:ext cx="7443788" cy="3352999"/>
          </a:xfrm>
        </p:spPr>
        <p:txBody>
          <a:bodyPr/>
          <a:lstStyle/>
          <a:p>
            <a:r>
              <a:rPr lang="zh-CN" altLang="zh-CN" b="1" dirty="0" smtClean="0"/>
              <a:t>（二）民间艺术</a:t>
            </a:r>
            <a:endParaRPr lang="zh-CN" altLang="zh-CN" dirty="0" smtClean="0"/>
          </a:p>
          <a:p>
            <a:r>
              <a:rPr lang="zh-CN" altLang="zh-CN" dirty="0" smtClean="0"/>
              <a:t>安徽的民间艺术众多，以黄梅戏和凤阳花鼓最具代表。</a:t>
            </a:r>
          </a:p>
          <a:p>
            <a:endParaRPr lang="zh-CN" altLang="en-US" dirty="0"/>
          </a:p>
        </p:txBody>
      </p:sp>
      <p:pic>
        <p:nvPicPr>
          <p:cNvPr id="83970" name="Picture 2" descr="http://pic.anhuinews.com/0/02/35/66/2356614_106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4355976" cy="2903984"/>
          </a:xfrm>
          <a:prstGeom prst="rect">
            <a:avLst/>
          </a:prstGeom>
          <a:noFill/>
        </p:spPr>
      </p:pic>
      <p:pic>
        <p:nvPicPr>
          <p:cNvPr id="83972" name="Picture 4" descr="http://p1.so.qhmsg.com/bdr/_240_/t01e22afd2e1c00a0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64904"/>
            <a:ext cx="4392488" cy="2920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836712"/>
            <a:ext cx="7776864" cy="4392488"/>
          </a:xfrm>
        </p:spPr>
        <p:txBody>
          <a:bodyPr/>
          <a:lstStyle/>
          <a:p>
            <a:r>
              <a:rPr lang="zh-CN" altLang="zh-CN" b="1" dirty="0" smtClean="0"/>
              <a:t>（三）地方特产</a:t>
            </a:r>
            <a:endParaRPr lang="zh-CN" altLang="zh-CN" dirty="0" smtClean="0"/>
          </a:p>
          <a:p>
            <a:r>
              <a:rPr lang="zh-CN" altLang="zh-CN" dirty="0" smtClean="0"/>
              <a:t>安徽地方特产丰富，有黄山毛峰、祁门红茶、宣纸、六安瓜片、宣笔等。黄山毛峰是中国十大名茶之一，属于绿茶。产于安徽省黄山一带，又称徽茶。由于新制茶叶白毫披身，芽尖峰芒，且鲜叶采自黄山高峰，遂将该茶取名为黄山毛峰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1"/>
            <a:ext cx="4139952" cy="3498587"/>
          </a:xfrm>
          <a:noFill/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429000"/>
            <a:ext cx="3995936" cy="3224742"/>
          </a:xfrm>
          <a:noFill/>
        </p:spPr>
      </p:pic>
      <p:pic>
        <p:nvPicPr>
          <p:cNvPr id="1229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l="2969" t="15793" b="6468"/>
          <a:stretch>
            <a:fillRect/>
          </a:stretch>
        </p:blipFill>
        <p:spPr>
          <a:xfrm>
            <a:off x="5076056" y="3198429"/>
            <a:ext cx="3779912" cy="3659571"/>
          </a:xfrm>
          <a:noFill/>
        </p:spPr>
      </p:pic>
      <p:pic>
        <p:nvPicPr>
          <p:cNvPr id="12296" name="Picture 8" descr="010CBE~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0"/>
            <a:ext cx="4572001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三、主要旅游城市及景区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628800"/>
            <a:ext cx="7443788" cy="4289103"/>
          </a:xfrm>
        </p:spPr>
        <p:txBody>
          <a:bodyPr/>
          <a:lstStyle/>
          <a:p>
            <a:r>
              <a:rPr lang="zh-CN" altLang="en-US" sz="2800" b="1" dirty="0" smtClean="0"/>
              <a:t>（一）黄山市</a:t>
            </a:r>
          </a:p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黄山</a:t>
            </a:r>
          </a:p>
          <a:p>
            <a:r>
              <a:rPr lang="zh-CN" altLang="en-US" dirty="0" smtClean="0"/>
              <a:t>黄山，原名黟山，有“天下一奇山”之美称，位于安徽省南部黄山市境内。徐霞客曾两次游黄山，留下“五岳归来不看山，黄山归来不看岳”的感叹。</a:t>
            </a:r>
            <a:endParaRPr lang="en-US" altLang="zh-CN" dirty="0" smtClean="0"/>
          </a:p>
          <a:p>
            <a:r>
              <a:rPr lang="zh-CN" altLang="zh-CN" dirty="0" smtClean="0"/>
              <a:t>奇松、怪石、云海、温泉被称为黄山的“四绝”。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124744"/>
            <a:ext cx="7848872" cy="4505127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歙县古城</a:t>
            </a:r>
          </a:p>
          <a:p>
            <a:r>
              <a:rPr lang="zh-CN" altLang="en-US" dirty="0" smtClean="0"/>
              <a:t>歙县古城位于安徽省黄山市，是徽州文化的发祥地之一，是著名的“中国徽墨之都”和“中国歙砚之乡”， 有“牌坊之乡”之称，是著名的国家历史文化名城。安徽歙县古城与云南丽江古城、山西平遥古城、四川阆中古城等一起并称中国四大古城。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124744"/>
            <a:ext cx="7848872" cy="4752528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3.</a:t>
            </a:r>
            <a:r>
              <a:rPr lang="zh-CN" altLang="zh-CN" b="1" dirty="0" smtClean="0"/>
              <a:t>皖南古村落</a:t>
            </a:r>
            <a:endParaRPr lang="zh-CN" altLang="zh-CN" dirty="0" smtClean="0"/>
          </a:p>
          <a:p>
            <a:r>
              <a:rPr lang="zh-CN" altLang="zh-CN" dirty="0" smtClean="0"/>
              <a:t>皖南古村落是指分布在中国安徽、江西境内，长江以南的一些传统村落。这些村落有着古徽州地域的特色文化，最具代表性的有入选世界遗产的西递村和宏村。西递、宏村古民居村落集中体现了工艺精湛的徽派民居特色，村落形态保存完好。</a:t>
            </a:r>
            <a:r>
              <a:rPr lang="en-US" altLang="zh-CN" dirty="0" smtClean="0"/>
              <a:t>1999</a:t>
            </a:r>
            <a:r>
              <a:rPr lang="zh-CN" altLang="zh-CN" dirty="0" smtClean="0"/>
              <a:t>年联合国教科文组织在第</a:t>
            </a:r>
            <a:r>
              <a:rPr lang="en-US" altLang="zh-CN" dirty="0" smtClean="0"/>
              <a:t>24</a:t>
            </a:r>
            <a:r>
              <a:rPr lang="zh-CN" altLang="zh-CN" dirty="0" smtClean="0"/>
              <a:t>届世界遗产委员会上将中国皖南古村落西递村、宏村列入世界文化遗产名录，这是首次把民居列入世界遗产名录。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908720"/>
            <a:ext cx="7776864" cy="4896544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（二）九华山</a:t>
            </a:r>
          </a:p>
          <a:p>
            <a:r>
              <a:rPr lang="zh-CN" altLang="en-US" dirty="0" smtClean="0"/>
              <a:t>九华山位于池州市东南，古称陵阳山、九子山。因有九峰形似莲花，因此而得名。九华山是安徽省三大名山之一，也是中国四大佛教名山之一，是地藏王菩萨道场。</a:t>
            </a:r>
            <a:endParaRPr lang="en-US" altLang="zh-CN" dirty="0" smtClean="0"/>
          </a:p>
          <a:p>
            <a:r>
              <a:rPr lang="zh-CN" altLang="zh-CN" b="1" dirty="0" smtClean="0"/>
              <a:t>（三）天柱山风景名胜区</a:t>
            </a:r>
            <a:endParaRPr lang="zh-CN" altLang="zh-CN" dirty="0" smtClean="0"/>
          </a:p>
          <a:p>
            <a:r>
              <a:rPr lang="zh-CN" altLang="zh-CN" dirty="0" smtClean="0"/>
              <a:t>天柱山，又名皖山、皖公山，位于安徽省安庆市潜山县境内，被誉为“江淮第一山”。因其主峰高耸挺立，如巨柱擎天，因而称为天柱峰，也称为天柱山。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24744"/>
            <a:ext cx="7488832" cy="4464496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（四）安徽寿县</a:t>
            </a:r>
            <a:endParaRPr lang="zh-CN" altLang="zh-CN" dirty="0" smtClean="0"/>
          </a:p>
          <a:p>
            <a:pPr>
              <a:lnSpc>
                <a:spcPct val="160000"/>
              </a:lnSpc>
            </a:pPr>
            <a:r>
              <a:rPr lang="zh-CN" altLang="zh-CN" dirty="0" smtClean="0"/>
              <a:t>寿县古称寿春、寿阳、寿州，是楚文化的故乡之一，是国家级历史文化名城。寿县距今已有两千多年的历史，早在战国末期，楚考烈王迁都于此。县内文物古迹星罗棋布，素有“地下博物馆”之称，是楚文化的积淀地，豆腐的发祥地，以少胜多的“淝水之战”的古战场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769" name="Picture 1" descr="F:\学习工作\科研\教材\各省市旅游分布图\上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616624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980728"/>
            <a:ext cx="7848872" cy="4680520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（五）醉翁亭</a:t>
            </a:r>
            <a:endParaRPr lang="zh-CN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醉翁亭坐落于安徽省滁州市琅琊山麓，与北京陶然亭、长沙爱晚亭、杭州湖心亭并称为“中国四大名亭”。是安徽省著名古迹之一，宋代大散文家欧阳修写的传世之作《醉翁亭记》写的就是此亭。醉翁亭小巧独特，具有江南亭台特色。数百年来虽屡次遭劫，又屡次复建，终不为人所忘。解放后，醉翁亭列为省级重点文物保护单位，并多次整修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43788" cy="928019"/>
          </a:xfrm>
        </p:spPr>
        <p:txBody>
          <a:bodyPr>
            <a:normAutofit/>
          </a:bodyPr>
          <a:lstStyle/>
          <a:p>
            <a:r>
              <a:rPr lang="zh-CN" altLang="zh-CN" dirty="0" smtClean="0"/>
              <a:t>四、主要旅游线路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648" y="1844824"/>
            <a:ext cx="6912768" cy="3456384"/>
          </a:xfrm>
        </p:spPr>
        <p:txBody>
          <a:bodyPr/>
          <a:lstStyle/>
          <a:p>
            <a:r>
              <a:rPr lang="zh-CN" altLang="en-US" sz="2800" dirty="0" smtClean="0"/>
              <a:t>（一）皖南世界遗产游</a:t>
            </a:r>
          </a:p>
          <a:p>
            <a:r>
              <a:rPr lang="zh-CN" altLang="en-US" sz="2800" dirty="0" smtClean="0"/>
              <a:t>（二）皖中长江黄金水道游</a:t>
            </a:r>
          </a:p>
          <a:p>
            <a:r>
              <a:rPr lang="zh-CN" altLang="en-US" sz="2800" dirty="0" smtClean="0"/>
              <a:t>（三）皖西大别山红色文化游</a:t>
            </a:r>
          </a:p>
          <a:p>
            <a:r>
              <a:rPr lang="zh-CN" altLang="en-US" sz="2800" dirty="0" smtClean="0"/>
              <a:t>（四）皖北历史文化游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3644454" cy="928019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二、民俗风情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 smtClean="0"/>
              <a:t>（一）饮食文化</a:t>
            </a:r>
            <a:endParaRPr lang="zh-CN" altLang="zh-CN" dirty="0" smtClean="0"/>
          </a:p>
          <a:p>
            <a:r>
              <a:rPr lang="zh-CN" altLang="zh-CN" dirty="0" smtClean="0"/>
              <a:t>上海菜又叫本帮菜。烹调方法上擅长红烧、生煸、滑炒、蒸，品味适中。菜肴品种众多，四季有别。典型的有生煸草头</a:t>
            </a:r>
            <a:r>
              <a:rPr lang="zh-CN" altLang="en-US" dirty="0" smtClean="0"/>
              <a:t>、蟹粉狮子头、冰糖甲鱼、、冬笋腌鲜、砂锅大鱼头、清鱼下巴划水等等。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 smtClean="0"/>
              <a:t>（二）民间艺术</a:t>
            </a:r>
            <a:endParaRPr lang="zh-CN" altLang="zh-CN" dirty="0" smtClean="0"/>
          </a:p>
          <a:p>
            <a:r>
              <a:rPr lang="zh-CN" altLang="zh-CN" dirty="0" smtClean="0"/>
              <a:t>上海民间艺术中民俗类的有顾绣、竹刻、海派面塑、黄杨木雕、海派剪纸、何氏彩灯、金山农民画、石雕、海派绒绣、棕编、紫檀雕刻等。舞台表演类有沪剧等。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98"/>
</p:tagLst>
</file>

<file path=ppt/theme/theme1.xml><?xml version="1.0" encoding="utf-8"?>
<a:theme xmlns:a="http://schemas.openxmlformats.org/drawingml/2006/main" name="2_Office 主题">
  <a:themeElements>
    <a:clrScheme name="自定义 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9088"/>
      </a:accent1>
      <a:accent2>
        <a:srgbClr val="D3A815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9088"/>
      </a:accent1>
      <a:accent2>
        <a:srgbClr val="D3A815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6166</Words>
  <Application>Microsoft Office PowerPoint</Application>
  <PresentationFormat>全屏显示(4:3)</PresentationFormat>
  <Paragraphs>174</Paragraphs>
  <Slides>71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71</vt:i4>
      </vt:variant>
    </vt:vector>
  </HeadingPairs>
  <TitlesOfParts>
    <vt:vector size="73" baseType="lpstr">
      <vt:lpstr>2_Office 主题</vt:lpstr>
      <vt:lpstr>1_Office 主题</vt:lpstr>
      <vt:lpstr>项目七   华东旅游区 </vt:lpstr>
      <vt:lpstr>幻灯片 2</vt:lpstr>
      <vt:lpstr>任务一  华东区旅游区概况</vt:lpstr>
      <vt:lpstr>二、人文地理环境</vt:lpstr>
      <vt:lpstr>三、旅游资源特点</vt:lpstr>
      <vt:lpstr>任务二 上海市</vt:lpstr>
      <vt:lpstr>幻灯片 7</vt:lpstr>
      <vt:lpstr>二、民俗风情</vt:lpstr>
      <vt:lpstr>幻灯片 9</vt:lpstr>
      <vt:lpstr>幻灯片 10</vt:lpstr>
      <vt:lpstr>三、主要旅游景区 </vt:lpstr>
      <vt:lpstr>幻灯片 12</vt:lpstr>
      <vt:lpstr>幻灯片 13</vt:lpstr>
      <vt:lpstr>幻灯片 14</vt:lpstr>
      <vt:lpstr>幻灯片 15</vt:lpstr>
      <vt:lpstr>幻灯片 16</vt:lpstr>
      <vt:lpstr>幻灯片 17</vt:lpstr>
      <vt:lpstr>四、主要旅游线路 </vt:lpstr>
      <vt:lpstr>任务三   江苏省</vt:lpstr>
      <vt:lpstr>幻灯片 20</vt:lpstr>
      <vt:lpstr>二、民俗风情</vt:lpstr>
      <vt:lpstr>幻灯片 22</vt:lpstr>
      <vt:lpstr>幻灯片 23</vt:lpstr>
      <vt:lpstr>三、主要旅游城市及景区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四、主要旅游线路</vt:lpstr>
      <vt:lpstr>任务四  浙江省</vt:lpstr>
      <vt:lpstr>幻灯片 39</vt:lpstr>
      <vt:lpstr>二、民俗风情</vt:lpstr>
      <vt:lpstr>幻灯片 41</vt:lpstr>
      <vt:lpstr>幻灯片 42</vt:lpstr>
      <vt:lpstr>三、主要旅游城市及景区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四、主要旅游线路</vt:lpstr>
      <vt:lpstr>任务五   安徽省</vt:lpstr>
      <vt:lpstr>幻灯片 57</vt:lpstr>
      <vt:lpstr>二、民俗风情</vt:lpstr>
      <vt:lpstr>幻灯片 59</vt:lpstr>
      <vt:lpstr>幻灯片 60</vt:lpstr>
      <vt:lpstr>幻灯片 61</vt:lpstr>
      <vt:lpstr>幻灯片 62</vt:lpstr>
      <vt:lpstr>三、主要旅游城市及景区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四、主要旅游线路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项目七   华东旅游区 </dc:title>
  <cp:lastModifiedBy>Administrator</cp:lastModifiedBy>
  <cp:revision>21</cp:revision>
  <dcterms:modified xsi:type="dcterms:W3CDTF">2017-09-09T08:03:30Z</dcterms:modified>
</cp:coreProperties>
</file>