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19.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slides/slide126.xml" ContentType="application/vnd.openxmlformats-officedocument.presentationml.slide+xml"/>
  <Override PartName="/ppt/slides/slide12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slides/slide124.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tags/tag2.xml" ContentType="application/vnd.openxmlformats-officedocument.presentationml.tags+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3"/>
  </p:notesMasterIdLst>
  <p:sldIdLst>
    <p:sldId id="259" r:id="rId2"/>
    <p:sldId id="260" r:id="rId3"/>
    <p:sldId id="264" r:id="rId4"/>
    <p:sldId id="266" r:id="rId5"/>
    <p:sldId id="268" r:id="rId6"/>
    <p:sldId id="269" r:id="rId7"/>
    <p:sldId id="357" r:id="rId8"/>
    <p:sldId id="358" r:id="rId9"/>
    <p:sldId id="359" r:id="rId10"/>
    <p:sldId id="360" r:id="rId11"/>
    <p:sldId id="361" r:id="rId12"/>
    <p:sldId id="362" r:id="rId13"/>
    <p:sldId id="363" r:id="rId14"/>
    <p:sldId id="278" r:id="rId15"/>
    <p:sldId id="280" r:id="rId16"/>
    <p:sldId id="364" r:id="rId17"/>
    <p:sldId id="365" r:id="rId18"/>
    <p:sldId id="285" r:id="rId19"/>
    <p:sldId id="366" r:id="rId20"/>
    <p:sldId id="367" r:id="rId21"/>
    <p:sldId id="368" r:id="rId22"/>
    <p:sldId id="369" r:id="rId23"/>
    <p:sldId id="282" r:id="rId24"/>
    <p:sldId id="370" r:id="rId25"/>
    <p:sldId id="309" r:id="rId26"/>
    <p:sldId id="371" r:id="rId27"/>
    <p:sldId id="310" r:id="rId28"/>
    <p:sldId id="373" r:id="rId29"/>
    <p:sldId id="311" r:id="rId30"/>
    <p:sldId id="374" r:id="rId31"/>
    <p:sldId id="314" r:id="rId32"/>
    <p:sldId id="375" r:id="rId33"/>
    <p:sldId id="376" r:id="rId34"/>
    <p:sldId id="377" r:id="rId35"/>
    <p:sldId id="378" r:id="rId36"/>
    <p:sldId id="379" r:id="rId37"/>
    <p:sldId id="380" r:id="rId38"/>
    <p:sldId id="381" r:id="rId39"/>
    <p:sldId id="382" r:id="rId40"/>
    <p:sldId id="329" r:id="rId41"/>
    <p:sldId id="383" r:id="rId42"/>
    <p:sldId id="384" r:id="rId43"/>
    <p:sldId id="385" r:id="rId44"/>
    <p:sldId id="386" r:id="rId45"/>
    <p:sldId id="387" r:id="rId46"/>
    <p:sldId id="388" r:id="rId47"/>
    <p:sldId id="389" r:id="rId48"/>
    <p:sldId id="390" r:id="rId49"/>
    <p:sldId id="391" r:id="rId50"/>
    <p:sldId id="392" r:id="rId51"/>
    <p:sldId id="393" r:id="rId52"/>
    <p:sldId id="394" r:id="rId53"/>
    <p:sldId id="395" r:id="rId54"/>
    <p:sldId id="397" r:id="rId55"/>
    <p:sldId id="396" r:id="rId56"/>
    <p:sldId id="398" r:id="rId57"/>
    <p:sldId id="401" r:id="rId58"/>
    <p:sldId id="399" r:id="rId59"/>
    <p:sldId id="400" r:id="rId60"/>
    <p:sldId id="402" r:id="rId61"/>
    <p:sldId id="404" r:id="rId62"/>
    <p:sldId id="405" r:id="rId63"/>
    <p:sldId id="406" r:id="rId64"/>
    <p:sldId id="407" r:id="rId65"/>
    <p:sldId id="408" r:id="rId66"/>
    <p:sldId id="411" r:id="rId67"/>
    <p:sldId id="412" r:id="rId68"/>
    <p:sldId id="410" r:id="rId69"/>
    <p:sldId id="413" r:id="rId70"/>
    <p:sldId id="414" r:id="rId71"/>
    <p:sldId id="415" r:id="rId72"/>
    <p:sldId id="416" r:id="rId73"/>
    <p:sldId id="417" r:id="rId74"/>
    <p:sldId id="418" r:id="rId75"/>
    <p:sldId id="419" r:id="rId76"/>
    <p:sldId id="420" r:id="rId77"/>
    <p:sldId id="421" r:id="rId78"/>
    <p:sldId id="422" r:id="rId79"/>
    <p:sldId id="423" r:id="rId80"/>
    <p:sldId id="424" r:id="rId81"/>
    <p:sldId id="425" r:id="rId82"/>
    <p:sldId id="426" r:id="rId83"/>
    <p:sldId id="427" r:id="rId84"/>
    <p:sldId id="428" r:id="rId85"/>
    <p:sldId id="429" r:id="rId86"/>
    <p:sldId id="430" r:id="rId87"/>
    <p:sldId id="431" r:id="rId88"/>
    <p:sldId id="432" r:id="rId89"/>
    <p:sldId id="433" r:id="rId90"/>
    <p:sldId id="434" r:id="rId91"/>
    <p:sldId id="435" r:id="rId92"/>
    <p:sldId id="436" r:id="rId93"/>
    <p:sldId id="437" r:id="rId94"/>
    <p:sldId id="438" r:id="rId95"/>
    <p:sldId id="439" r:id="rId96"/>
    <p:sldId id="443" r:id="rId97"/>
    <p:sldId id="440" r:id="rId98"/>
    <p:sldId id="442" r:id="rId99"/>
    <p:sldId id="444" r:id="rId100"/>
    <p:sldId id="445" r:id="rId101"/>
    <p:sldId id="446" r:id="rId102"/>
    <p:sldId id="447" r:id="rId103"/>
    <p:sldId id="448" r:id="rId104"/>
    <p:sldId id="449" r:id="rId105"/>
    <p:sldId id="450" r:id="rId106"/>
    <p:sldId id="451" r:id="rId107"/>
    <p:sldId id="452" r:id="rId108"/>
    <p:sldId id="453" r:id="rId109"/>
    <p:sldId id="454" r:id="rId110"/>
    <p:sldId id="455" r:id="rId111"/>
    <p:sldId id="456" r:id="rId112"/>
    <p:sldId id="457" r:id="rId113"/>
    <p:sldId id="458" r:id="rId114"/>
    <p:sldId id="459" r:id="rId115"/>
    <p:sldId id="460" r:id="rId116"/>
    <p:sldId id="461" r:id="rId117"/>
    <p:sldId id="462" r:id="rId118"/>
    <p:sldId id="463" r:id="rId119"/>
    <p:sldId id="464" r:id="rId120"/>
    <p:sldId id="465" r:id="rId121"/>
    <p:sldId id="466" r:id="rId122"/>
    <p:sldId id="467" r:id="rId123"/>
    <p:sldId id="468" r:id="rId124"/>
    <p:sldId id="469" r:id="rId125"/>
    <p:sldId id="470" r:id="rId126"/>
    <p:sldId id="471" r:id="rId127"/>
    <p:sldId id="472" r:id="rId128"/>
    <p:sldId id="473" r:id="rId129"/>
    <p:sldId id="474" r:id="rId130"/>
    <p:sldId id="475" r:id="rId131"/>
    <p:sldId id="476" r:id="rId132"/>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2" d="100"/>
          <a:sy n="62" d="100"/>
        </p:scale>
        <p:origin x="-1386" y="-7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B265BD3-A79E-4F4F-BA9F-C49AEDC6C450}" type="datetimeFigureOut">
              <a:rPr lang="zh-CN" altLang="en-US" smtClean="0"/>
              <a:pPr/>
              <a:t>2017/9/9 Saturday</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D082D4-20D3-41D8-B70D-778B1C40264D}"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i6.qhimg.com/t0133aef5429dfd70bc.jpg"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baike.haosou.com/doc/6656770-6870591.html"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baike.baidu.com/view/1723.htm" TargetMode="External"/><Relationship Id="rId2" Type="http://schemas.openxmlformats.org/officeDocument/2006/relationships/slide" Target="../slides/slide60.xml"/><Relationship Id="rId1" Type="http://schemas.openxmlformats.org/officeDocument/2006/relationships/notesMaster" Target="../notesMasters/notesMaster1.xml"/><Relationship Id="rId4" Type="http://schemas.openxmlformats.org/officeDocument/2006/relationships/hyperlink" Target="http://baike.baidu.com/view/20557.htm"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p:txBody>
          <a:bodyPr/>
          <a:lstStyle/>
          <a:p>
            <a:pPr>
              <a:defRPr/>
            </a:pPr>
            <a:fld id="{BAD8479D-45B9-4B56-822F-277EA41490D1}" type="slidenum">
              <a:rPr lang="zh-CN" altLang="en-US" smtClean="0">
                <a:latin typeface="Arial" pitchFamily="34" charset="0"/>
              </a:rPr>
              <a:pPr>
                <a:defRPr/>
              </a:pPr>
              <a:t>3</a:t>
            </a:fld>
            <a:endParaRPr lang="en-US" altLang="zh-CN" smtClean="0">
              <a:latin typeface="Arial" pitchFamily="34"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p:spPr>
        <p:txBody>
          <a:bodyPr/>
          <a:lstStyle/>
          <a:p>
            <a:pPr eaLnBrk="1" hangingPunct="1"/>
            <a:r>
              <a:rPr lang="zh-CN" altLang="en-US" smtClean="0">
                <a:latin typeface="Arial" pitchFamily="34" charset="0"/>
              </a:rPr>
              <a:t>太行山、秦岭、燕山、 华北平原 、关中平原 、山东丘陵                高原、山地、丘陵 平原</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6C2C148C-504E-4E5B-A7E5-789D513CE570}" type="slidenum">
              <a:rPr lang="zh-CN" altLang="en-US" smtClean="0"/>
              <a:pPr/>
              <a:t>66</a:t>
            </a:fld>
            <a:endParaRPr lang="zh-CN" altLang="en-US" smtClean="0"/>
          </a:p>
        </p:txBody>
      </p:sp>
      <p:sp>
        <p:nvSpPr>
          <p:cNvPr id="132099" name="Rectangle 2"/>
          <p:cNvSpPr>
            <a:spLocks noGrp="1" noRot="1" noChangeAspect="1" noChangeArrowheads="1" noTextEdit="1"/>
          </p:cNvSpPr>
          <p:nvPr>
            <p:ph type="sldImg"/>
          </p:nvPr>
        </p:nvSpPr>
        <p:spPr>
          <a:xfrm>
            <a:off x="1141413" y="754063"/>
            <a:ext cx="4391025" cy="3294062"/>
          </a:xfrm>
        </p:spPr>
      </p:sp>
      <p:sp>
        <p:nvSpPr>
          <p:cNvPr id="132100" name="Rectangle 3"/>
          <p:cNvSpPr>
            <a:spLocks noGrp="1" noChangeArrowheads="1"/>
          </p:cNvSpPr>
          <p:nvPr>
            <p:ph type="body" idx="1"/>
          </p:nvPr>
        </p:nvSpPr>
        <p:spPr>
          <a:noFill/>
          <a:ln/>
        </p:spPr>
        <p:txBody>
          <a:bodyPr/>
          <a:lstStyle/>
          <a:p>
            <a:pPr eaLnBrk="1" hangingPunct="1"/>
            <a:r>
              <a:rPr lang="zh-CN" altLang="en-US" smtClean="0"/>
              <a:t>“ 旭日东升 ” 、 “ 云海玉盘 ” 、“ 黄河金带 ” 、“ 晚霞夕照 ”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00A0283D-4AE1-4A1E-8CA5-406DDAEFF658}" type="slidenum">
              <a:rPr lang="en-US" altLang="zh-CN">
                <a:solidFill>
                  <a:prstClr val="black"/>
                </a:solidFill>
              </a:rPr>
              <a:pPr/>
              <a:t>99</a:t>
            </a:fld>
            <a:endParaRPr lang="en-US" altLang="zh-CN" dirty="0">
              <a:solidFill>
                <a:prstClr val="black"/>
              </a:solidFill>
            </a:endParaRPr>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p:spPr>
        <p:txBody>
          <a:bodyPr/>
          <a:lstStyle/>
          <a:p>
            <a:pPr eaLnBrk="1" hangingPunct="1"/>
            <a:endParaRPr lang="zh-CN" alt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幻灯片图像占位符 1"/>
          <p:cNvSpPr>
            <a:spLocks noGrp="1" noRot="1" noChangeAspect="1" noTextEdit="1"/>
          </p:cNvSpPr>
          <p:nvPr>
            <p:ph type="sldImg"/>
          </p:nvPr>
        </p:nvSpPr>
        <p:spPr>
          <a:ln/>
        </p:spPr>
      </p:sp>
      <p:sp>
        <p:nvSpPr>
          <p:cNvPr id="105475" name="备注占位符 2"/>
          <p:cNvSpPr>
            <a:spLocks noGrp="1"/>
          </p:cNvSpPr>
          <p:nvPr>
            <p:ph type="body" idx="1"/>
          </p:nvPr>
        </p:nvSpPr>
        <p:spPr>
          <a:noFill/>
          <a:ln/>
        </p:spPr>
        <p:txBody>
          <a:bodyPr/>
          <a:lstStyle/>
          <a:p>
            <a:r>
              <a:rPr lang="zh-CN" altLang="en-US" smtClean="0">
                <a:latin typeface="Arial" pitchFamily="34" charset="0"/>
              </a:rPr>
              <a:t>周口店猿人、蓝田猿人、半坡遗址、仰韶文化、大汶口遗址等。</a:t>
            </a:r>
          </a:p>
        </p:txBody>
      </p:sp>
      <p:sp>
        <p:nvSpPr>
          <p:cNvPr id="4" name="灯片编号占位符 3"/>
          <p:cNvSpPr>
            <a:spLocks noGrp="1"/>
          </p:cNvSpPr>
          <p:nvPr>
            <p:ph type="sldNum" sz="quarter" idx="5"/>
          </p:nvPr>
        </p:nvSpPr>
        <p:spPr/>
        <p:txBody>
          <a:bodyPr/>
          <a:lstStyle/>
          <a:p>
            <a:pPr>
              <a:defRPr/>
            </a:pPr>
            <a:fld id="{87C80CE2-CDD8-4A69-ACD4-25C67A80D1CD}" type="slidenum">
              <a:rPr lang="zh-CN" altLang="en-US" smtClean="0"/>
              <a:pPr>
                <a:defRPr/>
              </a:pPr>
              <a:t>5</a:t>
            </a:fld>
            <a:endParaRPr lang="en-US"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p:txBody>
          <a:bodyPr/>
          <a:lstStyle/>
          <a:p>
            <a:pPr>
              <a:defRPr/>
            </a:pPr>
            <a:fld id="{2986BBC1-F0F7-4590-990C-74FE815B0E4B}" type="slidenum">
              <a:rPr lang="zh-CN" altLang="en-US" smtClean="0">
                <a:latin typeface="Arial" pitchFamily="34" charset="0"/>
              </a:rPr>
              <a:pPr>
                <a:defRPr/>
              </a:pPr>
              <a:t>14</a:t>
            </a:fld>
            <a:endParaRPr lang="en-US" altLang="zh-CN" smtClean="0">
              <a:latin typeface="Arial" pitchFamily="34" charset="0"/>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r>
              <a:rPr lang="zh-CN" altLang="en-US" smtClean="0">
                <a:latin typeface="Arial" pitchFamily="34" charset="0"/>
              </a:rPr>
              <a:t>天安门，端门，午门，太和门，太和殿，外朝以太和、中和、保和三殿为主，前面有太和门，两侧又有文华、武英两组，，清代康熙皇帝以前，这里沿袭明制，清代顺治、康熙年间，乾清宫与政务关系相当密切，皇帝在这里读书学习、批阅奏章、召见官员、接见外国使节以及举行内廷典礼和家宴。自雍正皇帝移住养心殿以后，这里即作为皇帝召见廷臣、批阅奏章、处理日常政务、接见外藩属国陪臣和岁时受贺、举行宴筵的重要场所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幻灯片图像占位符 1"/>
          <p:cNvSpPr>
            <a:spLocks noGrp="1" noRot="1" noChangeAspect="1" noTextEdit="1"/>
          </p:cNvSpPr>
          <p:nvPr>
            <p:ph type="sldImg"/>
          </p:nvPr>
        </p:nvSpPr>
        <p:spPr>
          <a:ln/>
        </p:spPr>
      </p:sp>
      <p:sp>
        <p:nvSpPr>
          <p:cNvPr id="113667" name="备注占位符 2"/>
          <p:cNvSpPr>
            <a:spLocks noGrp="1"/>
          </p:cNvSpPr>
          <p:nvPr>
            <p:ph type="body" idx="1"/>
          </p:nvPr>
        </p:nvSpPr>
        <p:spPr>
          <a:noFill/>
          <a:ln/>
        </p:spPr>
        <p:txBody>
          <a:bodyPr/>
          <a:lstStyle/>
          <a:p>
            <a:r>
              <a:rPr lang="en-US" altLang="zh-CN" smtClean="0">
                <a:latin typeface="Arial" pitchFamily="34" charset="0"/>
              </a:rPr>
              <a:t>jiàn</a:t>
            </a:r>
            <a:r>
              <a:rPr lang="zh-CN" altLang="en-US" smtClean="0">
                <a:latin typeface="Arial" pitchFamily="34" charset="0"/>
              </a:rPr>
              <a:t>极：</a:t>
            </a:r>
            <a:r>
              <a:rPr lang="en-US" altLang="zh-CN" smtClean="0">
                <a:latin typeface="Arial" pitchFamily="34" charset="0"/>
              </a:rPr>
              <a:t>jí.</a:t>
            </a:r>
            <a:r>
              <a:rPr lang="zh-CN" altLang="en-US" smtClean="0">
                <a:latin typeface="Arial" pitchFamily="34" charset="0"/>
              </a:rPr>
              <a:t>绥：</a:t>
            </a:r>
            <a:r>
              <a:rPr lang="en-US" altLang="zh-CN" smtClean="0">
                <a:latin typeface="Arial" pitchFamily="34" charset="0"/>
              </a:rPr>
              <a:t>suí.</a:t>
            </a:r>
            <a:r>
              <a:rPr lang="zh-CN" altLang="en-US" smtClean="0">
                <a:latin typeface="Arial" pitchFamily="34" charset="0"/>
              </a:rPr>
              <a:t>猷：</a:t>
            </a:r>
            <a:r>
              <a:rPr lang="en-US" altLang="zh-CN" smtClean="0">
                <a:latin typeface="Arial" pitchFamily="34" charset="0"/>
              </a:rPr>
              <a:t>yóu,</a:t>
            </a:r>
            <a:r>
              <a:rPr lang="zh-CN" altLang="en-US" smtClean="0">
                <a:latin typeface="Arial" pitchFamily="34" charset="0"/>
              </a:rPr>
              <a:t>建极绥猷的含义：君临天下</a:t>
            </a:r>
            <a:r>
              <a:rPr lang="en-US" altLang="zh-CN" smtClean="0">
                <a:latin typeface="Arial" pitchFamily="34" charset="0"/>
              </a:rPr>
              <a:t>,</a:t>
            </a:r>
            <a:r>
              <a:rPr lang="zh-CN" altLang="en-US" smtClean="0">
                <a:latin typeface="Arial" pitchFamily="34" charset="0"/>
              </a:rPr>
              <a:t>建立雄伟强大的国家</a:t>
            </a:r>
            <a:r>
              <a:rPr lang="en-US" altLang="zh-CN" smtClean="0">
                <a:latin typeface="Arial" pitchFamily="34" charset="0"/>
              </a:rPr>
              <a:t>,</a:t>
            </a:r>
            <a:r>
              <a:rPr lang="zh-CN" altLang="en-US" smtClean="0">
                <a:latin typeface="Arial" pitchFamily="34" charset="0"/>
              </a:rPr>
              <a:t>安抚海内的藩属</a:t>
            </a:r>
            <a:r>
              <a:rPr lang="en-US" altLang="zh-CN" smtClean="0">
                <a:latin typeface="Arial" pitchFamily="34" charset="0"/>
              </a:rPr>
              <a:t>,</a:t>
            </a:r>
            <a:r>
              <a:rPr lang="zh-CN" altLang="en-US" smtClean="0">
                <a:latin typeface="Arial" pitchFamily="34" charset="0"/>
              </a:rPr>
              <a:t>创万世之功业</a:t>
            </a:r>
            <a:r>
              <a:rPr lang="en-US" altLang="zh-CN" smtClean="0">
                <a:latin typeface="Arial" pitchFamily="34" charset="0"/>
              </a:rPr>
              <a:t>.</a:t>
            </a:r>
            <a:endParaRPr lang="zh-CN" altLang="en-US" smtClean="0">
              <a:latin typeface="Arial" pitchFamily="34" charset="0"/>
            </a:endParaRPr>
          </a:p>
        </p:txBody>
      </p:sp>
      <p:sp>
        <p:nvSpPr>
          <p:cNvPr id="4" name="灯片编号占位符 3"/>
          <p:cNvSpPr>
            <a:spLocks noGrp="1"/>
          </p:cNvSpPr>
          <p:nvPr>
            <p:ph type="sldNum" sz="quarter" idx="5"/>
          </p:nvPr>
        </p:nvSpPr>
        <p:spPr/>
        <p:txBody>
          <a:bodyPr/>
          <a:lstStyle/>
          <a:p>
            <a:pPr>
              <a:defRPr/>
            </a:pPr>
            <a:fld id="{138B8295-E3EF-4DEC-8DBB-E500130748A2}" type="slidenum">
              <a:rPr lang="zh-CN" altLang="en-US" smtClean="0"/>
              <a:pPr>
                <a:defRPr/>
              </a:pPr>
              <a:t>15</a:t>
            </a:fld>
            <a:endParaRPr lang="en-US" altLang="zh-C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p:txBody>
          <a:bodyPr/>
          <a:lstStyle/>
          <a:p>
            <a:pPr>
              <a:defRPr/>
            </a:pPr>
            <a:fld id="{F628BD1E-6D8E-4409-950D-6C0D71BBB111}" type="slidenum">
              <a:rPr lang="zh-CN" altLang="en-US" smtClean="0">
                <a:latin typeface="Arial" pitchFamily="34" charset="0"/>
              </a:rPr>
              <a:pPr>
                <a:defRPr/>
              </a:pPr>
              <a:t>23</a:t>
            </a:fld>
            <a:endParaRPr lang="en-US" altLang="zh-CN" smtClean="0">
              <a:latin typeface="Arial" pitchFamily="34" charset="0"/>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pPr eaLnBrk="1" hangingPunct="1"/>
            <a:r>
              <a:rPr lang="zh-CN" altLang="en-US" smtClean="0">
                <a:latin typeface="Arial" pitchFamily="34" charset="0"/>
              </a:rPr>
              <a:t>故宫奉先殿为明清皇室祭祀祖先的家庙，始建于明初          慈宁宫 ，将其作为皇太后居住的正宫。寿宫区是乾隆皇帝为自己退位之后准备的太上皇宫殿 。甄嬛，开始在碎玉轩后来在永寿宫 。慈禧刚进宫被封 </a:t>
            </a:r>
            <a:r>
              <a:rPr lang="zh-CN" altLang="en-US" smtClean="0">
                <a:latin typeface="Arial" pitchFamily="34" charset="0"/>
                <a:hlinkClick r:id="rId3"/>
              </a:rPr>
              <a:t> 储秀宫</a:t>
            </a:r>
            <a:r>
              <a:rPr lang="zh-CN" altLang="en-US" smtClean="0">
                <a:latin typeface="Arial" pitchFamily="34" charset="0"/>
              </a:rPr>
              <a:t>为懿贵人</a:t>
            </a:r>
            <a:r>
              <a:rPr lang="en-US" altLang="zh-CN" smtClean="0">
                <a:latin typeface="Arial" pitchFamily="34" charset="0"/>
              </a:rPr>
              <a:t>(</a:t>
            </a:r>
            <a:r>
              <a:rPr lang="zh-CN" altLang="en-US" smtClean="0">
                <a:latin typeface="Arial" pitchFamily="34" charset="0"/>
              </a:rPr>
              <a:t>又说兰贵人</a:t>
            </a:r>
            <a:r>
              <a:rPr lang="en-US" altLang="zh-CN" smtClean="0">
                <a:latin typeface="Arial" pitchFamily="34" charset="0"/>
              </a:rPr>
              <a:t>)</a:t>
            </a:r>
            <a:r>
              <a:rPr lang="zh-CN" altLang="en-US" smtClean="0">
                <a:latin typeface="Arial" pitchFamily="34" charset="0"/>
              </a:rPr>
              <a:t>时，曾在储秀宫</a:t>
            </a:r>
            <a:r>
              <a:rPr lang="zh-CN" altLang="en-US" smtClean="0">
                <a:latin typeface="Arial" pitchFamily="34" charset="0"/>
                <a:hlinkClick r:id="rId4"/>
              </a:rPr>
              <a:t>丽景轩</a:t>
            </a:r>
            <a:r>
              <a:rPr lang="zh-CN" altLang="en-US" smtClean="0">
                <a:latin typeface="Arial" pitchFamily="34" charset="0"/>
              </a:rPr>
              <a:t>居住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p:txBody>
          <a:bodyPr/>
          <a:lstStyle/>
          <a:p>
            <a:pPr>
              <a:defRPr/>
            </a:pPr>
            <a:fld id="{BE36FE8F-F3E6-447A-B0B5-EEFB37C641A6}" type="slidenum">
              <a:rPr lang="zh-CN" altLang="en-US" smtClean="0">
                <a:latin typeface="Arial" pitchFamily="34" charset="0"/>
              </a:rPr>
              <a:pPr>
                <a:defRPr/>
              </a:pPr>
              <a:t>27</a:t>
            </a:fld>
            <a:endParaRPr lang="en-US" altLang="zh-CN" smtClean="0">
              <a:latin typeface="Arial" pitchFamily="34" charset="0"/>
            </a:endParaRPr>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p:spPr>
        <p:txBody>
          <a:bodyPr/>
          <a:lstStyle/>
          <a:p>
            <a:pPr eaLnBrk="1" hangingPunct="1"/>
            <a:r>
              <a:rPr lang="zh-CN" altLang="en-US" smtClean="0">
                <a:latin typeface="Arial" pitchFamily="34" charset="0"/>
              </a:rPr>
              <a:t>店主小名叫“狗子”，狗子卖包子顾不上与客人说话，人们取笑他“狗子卖包子，一概不理”，叫顺了就成了狗不理包子</a:t>
            </a:r>
            <a:r>
              <a:rPr lang="en-US" altLang="zh-CN" smtClean="0">
                <a:latin typeface="Arial" pitchFamily="34" charset="0"/>
              </a:rPr>
              <a:t>.er</a:t>
            </a:r>
            <a:r>
              <a:rPr lang="zh-CN" altLang="en-US" smtClean="0">
                <a:latin typeface="Arial" pitchFamily="34" charset="0"/>
              </a:rPr>
              <a:t>耳朵眼炸糕始创于清朝光绪年间（</a:t>
            </a:r>
            <a:r>
              <a:rPr lang="en-US" altLang="zh-CN" smtClean="0">
                <a:latin typeface="Arial" pitchFamily="34" charset="0"/>
              </a:rPr>
              <a:t>1900</a:t>
            </a:r>
            <a:r>
              <a:rPr lang="zh-CN" altLang="en-US" smtClean="0">
                <a:latin typeface="Arial" pitchFamily="34" charset="0"/>
              </a:rPr>
              <a:t>年），旧时因店铺紧靠耳朵眼胡同而得名。小小的麻花铺，字号唤作“桂发祥”</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幻灯片图像占位符 1"/>
          <p:cNvSpPr>
            <a:spLocks noGrp="1" noRot="1" noChangeAspect="1" noTextEdit="1"/>
          </p:cNvSpPr>
          <p:nvPr>
            <p:ph type="sldImg"/>
          </p:nvPr>
        </p:nvSpPr>
        <p:spPr>
          <a:xfrm>
            <a:off x="1141413" y="754063"/>
            <a:ext cx="4391025" cy="3294062"/>
          </a:xfrm>
        </p:spPr>
      </p:sp>
      <p:sp>
        <p:nvSpPr>
          <p:cNvPr id="122883" name="备注占位符 2"/>
          <p:cNvSpPr>
            <a:spLocks noGrp="1"/>
          </p:cNvSpPr>
          <p:nvPr>
            <p:ph type="body" idx="1"/>
          </p:nvPr>
        </p:nvSpPr>
        <p:spPr>
          <a:noFill/>
          <a:ln/>
        </p:spPr>
        <p:txBody>
          <a:bodyPr/>
          <a:lstStyle/>
          <a:p>
            <a:r>
              <a:rPr lang="zh-CN" altLang="en-US" smtClean="0"/>
              <a:t>两节课  </a:t>
            </a:r>
            <a:r>
              <a:rPr lang="en-US" altLang="zh-CN" smtClean="0"/>
              <a:t>56</a:t>
            </a:r>
            <a:r>
              <a:rPr lang="zh-CN" altLang="en-US" smtClean="0"/>
              <a:t>张</a:t>
            </a:r>
            <a:r>
              <a:rPr lang="en-US" altLang="zh-CN" smtClean="0"/>
              <a:t>PPT  </a:t>
            </a:r>
            <a:r>
              <a:rPr lang="zh-CN" altLang="en-US" smtClean="0"/>
              <a:t>两省共用</a:t>
            </a:r>
            <a:r>
              <a:rPr lang="en-US" altLang="zh-CN" smtClean="0"/>
              <a:t>4</a:t>
            </a:r>
            <a:r>
              <a:rPr lang="zh-CN" altLang="en-US" smtClean="0"/>
              <a:t>节课</a:t>
            </a:r>
          </a:p>
        </p:txBody>
      </p:sp>
      <p:sp>
        <p:nvSpPr>
          <p:cNvPr id="122884" name="灯片编号占位符 3"/>
          <p:cNvSpPr>
            <a:spLocks noGrp="1"/>
          </p:cNvSpPr>
          <p:nvPr>
            <p:ph type="sldNum" sz="quarter" idx="5"/>
          </p:nvPr>
        </p:nvSpPr>
        <p:spPr>
          <a:noFill/>
        </p:spPr>
        <p:txBody>
          <a:bodyPr/>
          <a:lstStyle/>
          <a:p>
            <a:fld id="{9F97B6B9-9682-4AC2-8E6E-D61131508494}" type="slidenum">
              <a:rPr lang="zh-CN" altLang="en-US" smtClean="0"/>
              <a:pPr/>
              <a:t>54</a:t>
            </a:fld>
            <a:endParaRPr lang="zh-CN"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42F2DFA7-4535-424D-B061-5C4C96FD5568}" type="slidenum">
              <a:rPr lang="zh-CN" altLang="en-US" smtClean="0"/>
              <a:pPr/>
              <a:t>57</a:t>
            </a:fld>
            <a:endParaRPr lang="zh-CN" altLang="en-US" smtClean="0"/>
          </a:p>
        </p:txBody>
      </p:sp>
      <p:sp>
        <p:nvSpPr>
          <p:cNvPr id="125955" name="Rectangle 2"/>
          <p:cNvSpPr>
            <a:spLocks noGrp="1" noRot="1" noChangeAspect="1" noChangeArrowheads="1" noTextEdit="1"/>
          </p:cNvSpPr>
          <p:nvPr>
            <p:ph type="sldImg"/>
          </p:nvPr>
        </p:nvSpPr>
        <p:spPr>
          <a:xfrm>
            <a:off x="1141413" y="754063"/>
            <a:ext cx="4391025" cy="3294062"/>
          </a:xfrm>
        </p:spPr>
      </p:sp>
      <p:sp>
        <p:nvSpPr>
          <p:cNvPr id="125956" name="Rectangle 3"/>
          <p:cNvSpPr>
            <a:spLocks noGrp="1" noChangeArrowheads="1"/>
          </p:cNvSpPr>
          <p:nvPr>
            <p:ph type="body" idx="1"/>
          </p:nvPr>
        </p:nvSpPr>
        <p:spPr>
          <a:noFill/>
          <a:ln/>
        </p:spPr>
        <p:txBody>
          <a:bodyPr/>
          <a:lstStyle/>
          <a:p>
            <a:pPr eaLnBrk="1" hangingPunct="1"/>
            <a:r>
              <a:rPr lang="zh-CN" altLang="en-US" smtClean="0"/>
              <a:t>九转大肠  、黄河鲤鱼  狮子头  德州扒鸡</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0CE5A33A-7101-4FA8-AC5D-42288626A7A3}" type="slidenum">
              <a:rPr lang="zh-CN" altLang="en-US" smtClean="0"/>
              <a:pPr/>
              <a:t>60</a:t>
            </a:fld>
            <a:endParaRPr lang="zh-CN" altLang="en-US" smtClean="0"/>
          </a:p>
        </p:txBody>
      </p:sp>
      <p:sp>
        <p:nvSpPr>
          <p:cNvPr id="126979" name="Rectangle 2"/>
          <p:cNvSpPr>
            <a:spLocks noGrp="1" noRot="1" noChangeAspect="1" noChangeArrowheads="1" noTextEdit="1"/>
          </p:cNvSpPr>
          <p:nvPr>
            <p:ph type="sldImg"/>
          </p:nvPr>
        </p:nvSpPr>
        <p:spPr>
          <a:xfrm>
            <a:off x="1141413" y="754063"/>
            <a:ext cx="4391025" cy="3294062"/>
          </a:xfrm>
        </p:spPr>
      </p:sp>
      <p:sp>
        <p:nvSpPr>
          <p:cNvPr id="126980" name="Rectangle 3"/>
          <p:cNvSpPr>
            <a:spLocks noGrp="1" noChangeArrowheads="1"/>
          </p:cNvSpPr>
          <p:nvPr>
            <p:ph type="body" idx="1"/>
          </p:nvPr>
        </p:nvSpPr>
        <p:spPr>
          <a:noFill/>
          <a:ln/>
        </p:spPr>
        <p:txBody>
          <a:bodyPr/>
          <a:lstStyle/>
          <a:p>
            <a:pPr eaLnBrk="1" hangingPunct="1"/>
            <a:r>
              <a:rPr lang="zh-CN" altLang="en-US" smtClean="0"/>
              <a:t>阿胶与</a:t>
            </a:r>
            <a:r>
              <a:rPr lang="zh-CN" altLang="en-US" smtClean="0">
                <a:hlinkClick r:id="rId3"/>
              </a:rPr>
              <a:t>人参</a:t>
            </a:r>
            <a:r>
              <a:rPr lang="zh-CN" altLang="en-US" smtClean="0"/>
              <a:t>、</a:t>
            </a:r>
            <a:r>
              <a:rPr lang="zh-CN" altLang="en-US" smtClean="0">
                <a:hlinkClick r:id="rId4"/>
              </a:rPr>
              <a:t>鹿茸</a:t>
            </a:r>
            <a:r>
              <a:rPr lang="zh-CN" altLang="en-US" smtClean="0"/>
              <a:t>并称“滋补三大宝”，滋阴补血，延年益寿，阿胶至今已有</a:t>
            </a:r>
            <a:r>
              <a:rPr lang="en-US" altLang="zh-CN" smtClean="0"/>
              <a:t>2500</a:t>
            </a:r>
            <a:r>
              <a:rPr lang="zh-CN" altLang="en-US" smtClean="0"/>
              <a:t>多年的历史。 </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4470401"/>
            <a:ext cx="6858000" cy="1176421"/>
          </a:xfrm>
        </p:spPr>
        <p:txBody>
          <a:bodyPr anchor="b">
            <a:normAutofit/>
          </a:bodyPr>
          <a:lstStyle>
            <a:lvl1pPr algn="ctr">
              <a:defRPr sz="5400">
                <a:solidFill>
                  <a:schemeClr val="accent1">
                    <a:lumMod val="50000"/>
                  </a:schemeClr>
                </a:solidFill>
              </a:defRPr>
            </a:lvl1p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1143000" y="5669006"/>
            <a:ext cx="6858000" cy="687344"/>
          </a:xfrm>
        </p:spPr>
        <p:txBody>
          <a:bodyPr>
            <a:normAutofit/>
          </a:bodyPr>
          <a:lstStyle>
            <a:lvl1pPr marL="0" indent="0" algn="ctr">
              <a:buNone/>
              <a:defRPr sz="3200">
                <a:solidFill>
                  <a:schemeClr val="accent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normAutofit/>
          </a:bodyPr>
          <a:lstStyle/>
          <a:p>
            <a:fld id="{15BB4C91-A4CA-4EBE-8AF8-1DBB3ECEA669}" type="datetimeFigureOut">
              <a:rPr lang="zh-CN" altLang="en-US" smtClean="0">
                <a:solidFill>
                  <a:prstClr val="black"/>
                </a:solidFill>
              </a:rPr>
              <a:pPr/>
              <a:t>2017/9/9 Saturday</a:t>
            </a:fld>
            <a:endParaRPr lang="zh-CN" altLang="en-US">
              <a:solidFill>
                <a:prstClr val="black"/>
              </a:solidFill>
            </a:endParaRPr>
          </a:p>
        </p:txBody>
      </p:sp>
      <p:sp>
        <p:nvSpPr>
          <p:cNvPr id="5" name="页脚占位符 4"/>
          <p:cNvSpPr>
            <a:spLocks noGrp="1"/>
          </p:cNvSpPr>
          <p:nvPr>
            <p:ph type="ftr" sz="quarter" idx="11"/>
          </p:nvPr>
        </p:nvSpPr>
        <p:spPr/>
        <p:txBody>
          <a:bodyPr>
            <a:normAutofit/>
          </a:bodyPr>
          <a:lstStyle/>
          <a:p>
            <a:endParaRPr lang="zh-CN" altLang="en-US">
              <a:solidFill>
                <a:prstClr val="black"/>
              </a:solidFill>
            </a:endParaRPr>
          </a:p>
        </p:txBody>
      </p:sp>
      <p:sp>
        <p:nvSpPr>
          <p:cNvPr id="6" name="灯片编号占位符 5"/>
          <p:cNvSpPr>
            <a:spLocks noGrp="1"/>
          </p:cNvSpPr>
          <p:nvPr>
            <p:ph type="sldNum" sz="quarter" idx="12"/>
          </p:nvPr>
        </p:nvSpPr>
        <p:spPr/>
        <p:txBody>
          <a:bodyPr>
            <a:normAutofit/>
          </a:bodyPr>
          <a:lstStyle/>
          <a:p>
            <a:fld id="{2654D154-DEB9-4DCD-801B-B3341D74A27F}" type="slidenum">
              <a:rPr lang="zh-CN" altLang="en-US" smtClean="0">
                <a:solidFill>
                  <a:prstClr val="black"/>
                </a:solidFill>
              </a:rPr>
              <a:pPr/>
              <a:t>‹#›</a:t>
            </a:fld>
            <a:endParaRPr lang="zh-CN" altLang="en-US">
              <a:solidFill>
                <a:prstClr val="black"/>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9EFD9D74-47D9-4702-A33C-335B63B48DBF}" type="datetimeFigureOut">
              <a:rPr lang="zh-CN" altLang="en-US" smtClean="0">
                <a:solidFill>
                  <a:prstClr val="black"/>
                </a:solidFill>
              </a:rPr>
              <a:pPr/>
              <a:t>2017/9/9 Saturday</a:t>
            </a:fld>
            <a:endParaRPr lang="zh-CN" altLang="en-US">
              <a:solidFill>
                <a:prstClr val="black"/>
              </a:solidFill>
            </a:endParaRPr>
          </a:p>
        </p:txBody>
      </p:sp>
      <p:sp>
        <p:nvSpPr>
          <p:cNvPr id="4" name="页脚占位符 3"/>
          <p:cNvSpPr>
            <a:spLocks noGrp="1"/>
          </p:cNvSpPr>
          <p:nvPr>
            <p:ph type="ftr" sz="quarter" idx="11"/>
          </p:nvPr>
        </p:nvSpPr>
        <p:spPr/>
        <p:txBody>
          <a:bodyPr/>
          <a:lstStyle/>
          <a:p>
            <a:endParaRPr lang="zh-CN" altLang="en-US">
              <a:solidFill>
                <a:prstClr val="black"/>
              </a:solidFill>
            </a:endParaRPr>
          </a:p>
        </p:txBody>
      </p:sp>
      <p:sp>
        <p:nvSpPr>
          <p:cNvPr id="5" name="灯片编号占位符 4"/>
          <p:cNvSpPr>
            <a:spLocks noGrp="1"/>
          </p:cNvSpPr>
          <p:nvPr>
            <p:ph type="sldNum" sz="quarter" idx="12"/>
          </p:nvPr>
        </p:nvSpPr>
        <p:spPr/>
        <p:txBody>
          <a:bodyPr/>
          <a:lstStyle/>
          <a:p>
            <a:fld id="{FABC47A4-756D-490B-A52F-7D9E2C9FC05F}" type="slidenum">
              <a:rPr lang="zh-CN" altLang="en-US" smtClean="0">
                <a:solidFill>
                  <a:prstClr val="black"/>
                </a:solidFill>
              </a:rPr>
              <a:pPr/>
              <a:t>‹#›</a:t>
            </a:fld>
            <a:endParaRPr lang="zh-CN" altLang="en-US">
              <a:solidFill>
                <a:prstClr val="black"/>
              </a:solidFill>
            </a:endParaRPr>
          </a:p>
        </p:txBody>
      </p:sp>
      <p:sp>
        <p:nvSpPr>
          <p:cNvPr id="7" name="内容占位符 6"/>
          <p:cNvSpPr>
            <a:spLocks noGrp="1"/>
          </p:cNvSpPr>
          <p:nvPr>
            <p:ph sz="quarter" idx="13"/>
          </p:nvPr>
        </p:nvSpPr>
        <p:spPr>
          <a:xfrm>
            <a:off x="1094874" y="673769"/>
            <a:ext cx="7420476" cy="5430394"/>
          </a:xfrm>
        </p:spPr>
        <p:txBody>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Obj">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457200" y="1600200"/>
            <a:ext cx="4038600" cy="45259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CBD0FC-D3EA-4261-ABF2-9E3824989F98}" type="slidenum">
              <a:rPr lang="en-US">
                <a:solidFill>
                  <a:srgbClr val="000000"/>
                </a:solidFill>
              </a:rPr>
              <a:pPr>
                <a:defRPr/>
              </a:pPr>
              <a:t>‹#›</a:t>
            </a:fld>
            <a:endParaRPr lang="en-US" dirty="0">
              <a:solidFill>
                <a:srgbClr val="000000"/>
              </a:solidFill>
            </a:endParaRP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1071562" y="1588169"/>
            <a:ext cx="7443788" cy="3352999"/>
          </a:xfrm>
        </p:spPr>
        <p:txBody>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10"/>
          </p:nvPr>
        </p:nvSpPr>
        <p:spPr/>
        <p:txBody>
          <a:bodyPr/>
          <a:lstStyle/>
          <a:p>
            <a:fld id="{15BB4C91-A4CA-4EBE-8AF8-1DBB3ECEA669}" type="datetimeFigureOut">
              <a:rPr lang="zh-CN" altLang="en-US" smtClean="0">
                <a:solidFill>
                  <a:prstClr val="black"/>
                </a:solidFill>
              </a:rPr>
              <a:pPr/>
              <a:t>2017/9/9 Saturday</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dirty="0">
              <a:solidFill>
                <a:prstClr val="black"/>
              </a:solidFill>
            </a:endParaRPr>
          </a:p>
        </p:txBody>
      </p:sp>
      <p:sp>
        <p:nvSpPr>
          <p:cNvPr id="6" name="灯片编号占位符 5"/>
          <p:cNvSpPr>
            <a:spLocks noGrp="1"/>
          </p:cNvSpPr>
          <p:nvPr>
            <p:ph type="sldNum" sz="quarter" idx="12"/>
          </p:nvPr>
        </p:nvSpPr>
        <p:spPr/>
        <p:txBody>
          <a:bodyPr/>
          <a:lstStyle/>
          <a:p>
            <a:fld id="{2654D154-DEB9-4DCD-801B-B3341D74A27F}" type="slidenum">
              <a:rPr lang="zh-CN" altLang="en-US" smtClean="0">
                <a:solidFill>
                  <a:prstClr val="black"/>
                </a:solidFill>
              </a:rPr>
              <a:pPr/>
              <a:t>‹#›</a:t>
            </a:fld>
            <a:endParaRPr lang="zh-CN" altLang="en-US">
              <a:solidFill>
                <a:prstClr val="black"/>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normAutofit/>
          </a:bodyPr>
          <a:lstStyle/>
          <a:p>
            <a:fld id="{15BB4C91-A4CA-4EBE-8AF8-1DBB3ECEA669}" type="datetimeFigureOut">
              <a:rPr lang="zh-CN" altLang="en-US" smtClean="0">
                <a:solidFill>
                  <a:prstClr val="black"/>
                </a:solidFill>
              </a:rPr>
              <a:pPr/>
              <a:t>2017/9/9 Saturday</a:t>
            </a:fld>
            <a:endParaRPr lang="zh-CN" altLang="en-US">
              <a:solidFill>
                <a:prstClr val="black"/>
              </a:solidFill>
            </a:endParaRPr>
          </a:p>
        </p:txBody>
      </p:sp>
      <p:sp>
        <p:nvSpPr>
          <p:cNvPr id="5" name="页脚占位符 4"/>
          <p:cNvSpPr>
            <a:spLocks noGrp="1"/>
          </p:cNvSpPr>
          <p:nvPr>
            <p:ph type="ftr" sz="quarter" idx="11"/>
          </p:nvPr>
        </p:nvSpPr>
        <p:spPr/>
        <p:txBody>
          <a:bodyPr>
            <a:normAutofit/>
          </a:bodyPr>
          <a:lstStyle/>
          <a:p>
            <a:endParaRPr lang="zh-CN" altLang="en-US" dirty="0">
              <a:solidFill>
                <a:prstClr val="black"/>
              </a:solidFill>
            </a:endParaRPr>
          </a:p>
        </p:txBody>
      </p:sp>
      <p:sp>
        <p:nvSpPr>
          <p:cNvPr id="6" name="灯片编号占位符 5"/>
          <p:cNvSpPr>
            <a:spLocks noGrp="1"/>
          </p:cNvSpPr>
          <p:nvPr>
            <p:ph type="sldNum" sz="quarter" idx="12"/>
          </p:nvPr>
        </p:nvSpPr>
        <p:spPr/>
        <p:txBody>
          <a:bodyPr>
            <a:normAutofit/>
          </a:bodyPr>
          <a:lstStyle/>
          <a:p>
            <a:fld id="{2654D154-DEB9-4DCD-801B-B3341D74A27F}" type="slidenum">
              <a:rPr lang="zh-CN" altLang="en-US" smtClean="0">
                <a:solidFill>
                  <a:prstClr val="black"/>
                </a:solidFill>
              </a:rPr>
              <a:pPr/>
              <a:t>‹#›</a:t>
            </a:fld>
            <a:endParaRPr lang="zh-CN" altLang="en-US">
              <a:solidFill>
                <a:prstClr val="black"/>
              </a:solidFill>
            </a:endParaRPr>
          </a:p>
        </p:txBody>
      </p:sp>
      <p:sp>
        <p:nvSpPr>
          <p:cNvPr id="7" name="矩形 6"/>
          <p:cNvSpPr/>
          <p:nvPr/>
        </p:nvSpPr>
        <p:spPr bwMode="auto">
          <a:xfrm>
            <a:off x="1924672" y="3162999"/>
            <a:ext cx="5339900" cy="925409"/>
          </a:xfrm>
          <a:prstGeom prst="rect">
            <a:avLst/>
          </a:prstGeom>
          <a:gradFill flip="none" rotWithShape="1">
            <a:gsLst>
              <a:gs pos="53000">
                <a:schemeClr val="accent2"/>
              </a:gs>
              <a:gs pos="100000">
                <a:schemeClr val="accent2">
                  <a:lumMod val="7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defRPr/>
            </a:pPr>
            <a:endParaRPr lang="zh-CN" altLang="en-US" sz="2000">
              <a:solidFill>
                <a:prstClr val="white"/>
              </a:solidFill>
            </a:endParaRPr>
          </a:p>
        </p:txBody>
      </p:sp>
      <p:sp>
        <p:nvSpPr>
          <p:cNvPr id="8" name="矩形 7"/>
          <p:cNvSpPr/>
          <p:nvPr/>
        </p:nvSpPr>
        <p:spPr bwMode="auto">
          <a:xfrm>
            <a:off x="1950700" y="3203486"/>
            <a:ext cx="5290015" cy="850219"/>
          </a:xfrm>
          <a:prstGeom prst="rect">
            <a:avLst/>
          </a:prstGeom>
          <a:gradFill flip="none" rotWithShape="1">
            <a:gsLst>
              <a:gs pos="100000">
                <a:schemeClr val="accent1"/>
              </a:gs>
              <a:gs pos="74000">
                <a:schemeClr val="accent1">
                  <a:lumMod val="75000"/>
                </a:schemeClr>
              </a:gs>
              <a:gs pos="0">
                <a:schemeClr val="accent1">
                  <a:lumMod val="60000"/>
                  <a:lumOff val="40000"/>
                </a:schemeClr>
              </a:gs>
              <a:gs pos="31000">
                <a:schemeClr val="accent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defRPr/>
            </a:pPr>
            <a:endParaRPr lang="zh-CN" altLang="en-US" sz="3600" b="1" dirty="0">
              <a:solidFill>
                <a:srgbClr val="D3A815"/>
              </a:solidFill>
            </a:endParaRPr>
          </a:p>
        </p:txBody>
      </p:sp>
      <p:sp>
        <p:nvSpPr>
          <p:cNvPr id="9" name="任意多边形 8"/>
          <p:cNvSpPr/>
          <p:nvPr/>
        </p:nvSpPr>
        <p:spPr bwMode="auto">
          <a:xfrm>
            <a:off x="1968051" y="3220837"/>
            <a:ext cx="321002" cy="428002"/>
          </a:xfrm>
          <a:custGeom>
            <a:avLst/>
            <a:gdLst>
              <a:gd name="connsiteX0" fmla="*/ 586469 w 5423364"/>
              <a:gd name="connsiteY0" fmla="*/ 3778531 h 5416741"/>
              <a:gd name="connsiteX1" fmla="*/ 586469 w 5423364"/>
              <a:gd name="connsiteY1" fmla="*/ 4093221 h 5416741"/>
              <a:gd name="connsiteX2" fmla="*/ 901159 w 5423364"/>
              <a:gd name="connsiteY2" fmla="*/ 4093221 h 5416741"/>
              <a:gd name="connsiteX3" fmla="*/ 901159 w 5423364"/>
              <a:gd name="connsiteY3" fmla="*/ 3778531 h 5416741"/>
              <a:gd name="connsiteX4" fmla="*/ 941931 w 5423364"/>
              <a:gd name="connsiteY4" fmla="*/ 1734100 h 5416741"/>
              <a:gd name="connsiteX5" fmla="*/ 941931 w 5423364"/>
              <a:gd name="connsiteY5" fmla="*/ 2362054 h 5416741"/>
              <a:gd name="connsiteX6" fmla="*/ 1569884 w 5423364"/>
              <a:gd name="connsiteY6" fmla="*/ 2362054 h 5416741"/>
              <a:gd name="connsiteX7" fmla="*/ 1569884 w 5423364"/>
              <a:gd name="connsiteY7" fmla="*/ 1734100 h 5416741"/>
              <a:gd name="connsiteX8" fmla="*/ 947912 w 5423364"/>
              <a:gd name="connsiteY8" fmla="*/ 945546 h 5416741"/>
              <a:gd name="connsiteX9" fmla="*/ 947912 w 5423364"/>
              <a:gd name="connsiteY9" fmla="*/ 1573498 h 5416741"/>
              <a:gd name="connsiteX10" fmla="*/ 1575865 w 5423364"/>
              <a:gd name="connsiteY10" fmla="*/ 1573498 h 5416741"/>
              <a:gd name="connsiteX11" fmla="*/ 1575865 w 5423364"/>
              <a:gd name="connsiteY11" fmla="*/ 945546 h 5416741"/>
              <a:gd name="connsiteX12" fmla="*/ 1738596 w 5423364"/>
              <a:gd name="connsiteY12" fmla="*/ 945546 h 5416741"/>
              <a:gd name="connsiteX13" fmla="*/ 1738596 w 5423364"/>
              <a:gd name="connsiteY13" fmla="*/ 1573498 h 5416741"/>
              <a:gd name="connsiteX14" fmla="*/ 2366549 w 5423364"/>
              <a:gd name="connsiteY14" fmla="*/ 1573498 h 5416741"/>
              <a:gd name="connsiteX15" fmla="*/ 2366549 w 5423364"/>
              <a:gd name="connsiteY15" fmla="*/ 945546 h 5416741"/>
              <a:gd name="connsiteX16" fmla="*/ 3785154 w 5423364"/>
              <a:gd name="connsiteY16" fmla="*/ 579766 h 5416741"/>
              <a:gd name="connsiteX17" fmla="*/ 3785154 w 5423364"/>
              <a:gd name="connsiteY17" fmla="*/ 894456 h 5416741"/>
              <a:gd name="connsiteX18" fmla="*/ 4099844 w 5423364"/>
              <a:gd name="connsiteY18" fmla="*/ 894456 h 5416741"/>
              <a:gd name="connsiteX19" fmla="*/ 4099844 w 5423364"/>
              <a:gd name="connsiteY19" fmla="*/ 579766 h 5416741"/>
              <a:gd name="connsiteX20" fmla="*/ 156988 w 5423364"/>
              <a:gd name="connsiteY20" fmla="*/ 156989 h 5416741"/>
              <a:gd name="connsiteX21" fmla="*/ 156988 w 5423364"/>
              <a:gd name="connsiteY21" fmla="*/ 784943 h 5416741"/>
              <a:gd name="connsiteX22" fmla="*/ 784942 w 5423364"/>
              <a:gd name="connsiteY22" fmla="*/ 784943 h 5416741"/>
              <a:gd name="connsiteX23" fmla="*/ 784942 w 5423364"/>
              <a:gd name="connsiteY23" fmla="*/ 156989 h 5416741"/>
              <a:gd name="connsiteX24" fmla="*/ 3314221 w 5423364"/>
              <a:gd name="connsiteY24" fmla="*/ 0 h 5416741"/>
              <a:gd name="connsiteX25" fmla="*/ 3471209 w 5423364"/>
              <a:gd name="connsiteY25" fmla="*/ 0 h 5416741"/>
              <a:gd name="connsiteX26" fmla="*/ 3471209 w 5423364"/>
              <a:gd name="connsiteY26" fmla="*/ 1287546 h 5416741"/>
              <a:gd name="connsiteX27" fmla="*/ 4102777 w 5423364"/>
              <a:gd name="connsiteY27" fmla="*/ 1287546 h 5416741"/>
              <a:gd name="connsiteX28" fmla="*/ 4102777 w 5423364"/>
              <a:gd name="connsiteY28" fmla="*/ 1054378 h 5416741"/>
              <a:gd name="connsiteX29" fmla="*/ 3625233 w 5423364"/>
              <a:gd name="connsiteY29" fmla="*/ 1054378 h 5416741"/>
              <a:gd name="connsiteX30" fmla="*/ 3625233 w 5423364"/>
              <a:gd name="connsiteY30" fmla="*/ 419845 h 5416741"/>
              <a:gd name="connsiteX31" fmla="*/ 4259765 w 5423364"/>
              <a:gd name="connsiteY31" fmla="*/ 419845 h 5416741"/>
              <a:gd name="connsiteX32" fmla="*/ 4259765 w 5423364"/>
              <a:gd name="connsiteY32" fmla="*/ 723813 h 5416741"/>
              <a:gd name="connsiteX33" fmla="*/ 4259765 w 5423364"/>
              <a:gd name="connsiteY33" fmla="*/ 897390 h 5416741"/>
              <a:gd name="connsiteX34" fmla="*/ 4474599 w 5423364"/>
              <a:gd name="connsiteY34" fmla="*/ 897390 h 5416741"/>
              <a:gd name="connsiteX35" fmla="*/ 4474599 w 5423364"/>
              <a:gd name="connsiteY35" fmla="*/ 10377 h 5416741"/>
              <a:gd name="connsiteX36" fmla="*/ 4480164 w 5423364"/>
              <a:gd name="connsiteY36" fmla="*/ 10377 h 5416741"/>
              <a:gd name="connsiteX37" fmla="*/ 4480164 w 5423364"/>
              <a:gd name="connsiteY37" fmla="*/ 1 h 5416741"/>
              <a:gd name="connsiteX38" fmla="*/ 5423364 w 5423364"/>
              <a:gd name="connsiteY38" fmla="*/ 1 h 5416741"/>
              <a:gd name="connsiteX39" fmla="*/ 5423364 w 5423364"/>
              <a:gd name="connsiteY39" fmla="*/ 156268 h 5416741"/>
              <a:gd name="connsiteX40" fmla="*/ 4631587 w 5423364"/>
              <a:gd name="connsiteY40" fmla="*/ 156268 h 5416741"/>
              <a:gd name="connsiteX41" fmla="*/ 4631587 w 5423364"/>
              <a:gd name="connsiteY41" fmla="*/ 1054377 h 5416741"/>
              <a:gd name="connsiteX42" fmla="*/ 4474599 w 5423364"/>
              <a:gd name="connsiteY42" fmla="*/ 1054377 h 5416741"/>
              <a:gd name="connsiteX43" fmla="*/ 4474599 w 5423364"/>
              <a:gd name="connsiteY43" fmla="*/ 1053657 h 5416741"/>
              <a:gd name="connsiteX44" fmla="*/ 4259765 w 5423364"/>
              <a:gd name="connsiteY44" fmla="*/ 1053657 h 5416741"/>
              <a:gd name="connsiteX45" fmla="*/ 4259765 w 5423364"/>
              <a:gd name="connsiteY45" fmla="*/ 1054378 h 5416741"/>
              <a:gd name="connsiteX46" fmla="*/ 4259765 w 5423364"/>
              <a:gd name="connsiteY46" fmla="*/ 1287546 h 5416741"/>
              <a:gd name="connsiteX47" fmla="*/ 4259766 w 5423364"/>
              <a:gd name="connsiteY47" fmla="*/ 1287546 h 5416741"/>
              <a:gd name="connsiteX48" fmla="*/ 4259766 w 5423364"/>
              <a:gd name="connsiteY48" fmla="*/ 1443813 h 5416741"/>
              <a:gd name="connsiteX49" fmla="*/ 3323766 w 5423364"/>
              <a:gd name="connsiteY49" fmla="*/ 1443813 h 5416741"/>
              <a:gd name="connsiteX50" fmla="*/ 3323766 w 5423364"/>
              <a:gd name="connsiteY50" fmla="*/ 1440000 h 5416741"/>
              <a:gd name="connsiteX51" fmla="*/ 3314221 w 5423364"/>
              <a:gd name="connsiteY51" fmla="*/ 1440000 h 5416741"/>
              <a:gd name="connsiteX52" fmla="*/ 3314221 w 5423364"/>
              <a:gd name="connsiteY52" fmla="*/ 156989 h 5416741"/>
              <a:gd name="connsiteX53" fmla="*/ 1737874 w 5423364"/>
              <a:gd name="connsiteY53" fmla="*/ 156989 h 5416741"/>
              <a:gd name="connsiteX54" fmla="*/ 1737874 w 5423364"/>
              <a:gd name="connsiteY54" fmla="*/ 788557 h 5416741"/>
              <a:gd name="connsiteX55" fmla="*/ 2523537 w 5423364"/>
              <a:gd name="connsiteY55" fmla="*/ 788557 h 5416741"/>
              <a:gd name="connsiteX56" fmla="*/ 2523537 w 5423364"/>
              <a:gd name="connsiteY56" fmla="*/ 1730486 h 5416741"/>
              <a:gd name="connsiteX57" fmla="*/ 1732853 w 5423364"/>
              <a:gd name="connsiteY57" fmla="*/ 1730486 h 5416741"/>
              <a:gd name="connsiteX58" fmla="*/ 1726872 w 5423364"/>
              <a:gd name="connsiteY58" fmla="*/ 1730486 h 5416741"/>
              <a:gd name="connsiteX59" fmla="*/ 1726872 w 5423364"/>
              <a:gd name="connsiteY59" fmla="*/ 2519042 h 5416741"/>
              <a:gd name="connsiteX60" fmla="*/ 784942 w 5423364"/>
              <a:gd name="connsiteY60" fmla="*/ 2519042 h 5416741"/>
              <a:gd name="connsiteX61" fmla="*/ 784942 w 5423364"/>
              <a:gd name="connsiteY61" fmla="*/ 1734100 h 5416741"/>
              <a:gd name="connsiteX62" fmla="*/ 162970 w 5423364"/>
              <a:gd name="connsiteY62" fmla="*/ 1734100 h 5416741"/>
              <a:gd name="connsiteX63" fmla="*/ 162970 w 5423364"/>
              <a:gd name="connsiteY63" fmla="*/ 3307598 h 5416741"/>
              <a:gd name="connsiteX64" fmla="*/ 1446703 w 5423364"/>
              <a:gd name="connsiteY64" fmla="*/ 3307598 h 5416741"/>
              <a:gd name="connsiteX65" fmla="*/ 1446703 w 5423364"/>
              <a:gd name="connsiteY65" fmla="*/ 3317142 h 5416741"/>
              <a:gd name="connsiteX66" fmla="*/ 1450516 w 5423364"/>
              <a:gd name="connsiteY66" fmla="*/ 3317142 h 5416741"/>
              <a:gd name="connsiteX67" fmla="*/ 1450516 w 5423364"/>
              <a:gd name="connsiteY67" fmla="*/ 4096154 h 5416741"/>
              <a:gd name="connsiteX68" fmla="*/ 1450516 w 5423364"/>
              <a:gd name="connsiteY68" fmla="*/ 4253142 h 5416741"/>
              <a:gd name="connsiteX69" fmla="*/ 1294249 w 5423364"/>
              <a:gd name="connsiteY69" fmla="*/ 4253142 h 5416741"/>
              <a:gd name="connsiteX70" fmla="*/ 1061080 w 5423364"/>
              <a:gd name="connsiteY70" fmla="*/ 4253142 h 5416741"/>
              <a:gd name="connsiteX71" fmla="*/ 1060359 w 5423364"/>
              <a:gd name="connsiteY71" fmla="*/ 4253142 h 5416741"/>
              <a:gd name="connsiteX72" fmla="*/ 1060359 w 5423364"/>
              <a:gd name="connsiteY72" fmla="*/ 4467976 h 5416741"/>
              <a:gd name="connsiteX73" fmla="*/ 1061080 w 5423364"/>
              <a:gd name="connsiteY73" fmla="*/ 4467976 h 5416741"/>
              <a:gd name="connsiteX74" fmla="*/ 1061080 w 5423364"/>
              <a:gd name="connsiteY74" fmla="*/ 4624964 h 5416741"/>
              <a:gd name="connsiteX75" fmla="*/ 162970 w 5423364"/>
              <a:gd name="connsiteY75" fmla="*/ 4624964 h 5416741"/>
              <a:gd name="connsiteX76" fmla="*/ 162970 w 5423364"/>
              <a:gd name="connsiteY76" fmla="*/ 5416741 h 5416741"/>
              <a:gd name="connsiteX77" fmla="*/ 6703 w 5423364"/>
              <a:gd name="connsiteY77" fmla="*/ 5416741 h 5416741"/>
              <a:gd name="connsiteX78" fmla="*/ 6703 w 5423364"/>
              <a:gd name="connsiteY78" fmla="*/ 4473541 h 5416741"/>
              <a:gd name="connsiteX79" fmla="*/ 17080 w 5423364"/>
              <a:gd name="connsiteY79" fmla="*/ 4473541 h 5416741"/>
              <a:gd name="connsiteX80" fmla="*/ 17080 w 5423364"/>
              <a:gd name="connsiteY80" fmla="*/ 4467976 h 5416741"/>
              <a:gd name="connsiteX81" fmla="*/ 904092 w 5423364"/>
              <a:gd name="connsiteY81" fmla="*/ 4467976 h 5416741"/>
              <a:gd name="connsiteX82" fmla="*/ 904092 w 5423364"/>
              <a:gd name="connsiteY82" fmla="*/ 4253142 h 5416741"/>
              <a:gd name="connsiteX83" fmla="*/ 730516 w 5423364"/>
              <a:gd name="connsiteY83" fmla="*/ 4253142 h 5416741"/>
              <a:gd name="connsiteX84" fmla="*/ 426548 w 5423364"/>
              <a:gd name="connsiteY84" fmla="*/ 4253142 h 5416741"/>
              <a:gd name="connsiteX85" fmla="*/ 426548 w 5423364"/>
              <a:gd name="connsiteY85" fmla="*/ 3618610 h 5416741"/>
              <a:gd name="connsiteX86" fmla="*/ 1061080 w 5423364"/>
              <a:gd name="connsiteY86" fmla="*/ 3618610 h 5416741"/>
              <a:gd name="connsiteX87" fmla="*/ 1061080 w 5423364"/>
              <a:gd name="connsiteY87" fmla="*/ 4096154 h 5416741"/>
              <a:gd name="connsiteX88" fmla="*/ 1294249 w 5423364"/>
              <a:gd name="connsiteY88" fmla="*/ 4096154 h 5416741"/>
              <a:gd name="connsiteX89" fmla="*/ 1294249 w 5423364"/>
              <a:gd name="connsiteY89" fmla="*/ 3464586 h 5416741"/>
              <a:gd name="connsiteX90" fmla="*/ 6703 w 5423364"/>
              <a:gd name="connsiteY90" fmla="*/ 3464586 h 5416741"/>
              <a:gd name="connsiteX91" fmla="*/ 6703 w 5423364"/>
              <a:gd name="connsiteY91" fmla="*/ 3449112 h 5416741"/>
              <a:gd name="connsiteX92" fmla="*/ 6703 w 5423364"/>
              <a:gd name="connsiteY92" fmla="*/ 3307598 h 5416741"/>
              <a:gd name="connsiteX93" fmla="*/ 6703 w 5423364"/>
              <a:gd name="connsiteY93" fmla="*/ 1734100 h 5416741"/>
              <a:gd name="connsiteX94" fmla="*/ 5981 w 5423364"/>
              <a:gd name="connsiteY94" fmla="*/ 1734100 h 5416741"/>
              <a:gd name="connsiteX95" fmla="*/ 5981 w 5423364"/>
              <a:gd name="connsiteY95" fmla="*/ 1577112 h 5416741"/>
              <a:gd name="connsiteX96" fmla="*/ 6703 w 5423364"/>
              <a:gd name="connsiteY96" fmla="*/ 1577112 h 5416741"/>
              <a:gd name="connsiteX97" fmla="*/ 162970 w 5423364"/>
              <a:gd name="connsiteY97" fmla="*/ 1577112 h 5416741"/>
              <a:gd name="connsiteX98" fmla="*/ 784942 w 5423364"/>
              <a:gd name="connsiteY98" fmla="*/ 1577112 h 5416741"/>
              <a:gd name="connsiteX99" fmla="*/ 790923 w 5423364"/>
              <a:gd name="connsiteY99" fmla="*/ 1577112 h 5416741"/>
              <a:gd name="connsiteX100" fmla="*/ 790923 w 5423364"/>
              <a:gd name="connsiteY100" fmla="*/ 941931 h 5416741"/>
              <a:gd name="connsiteX101" fmla="*/ 0 w 5423364"/>
              <a:gd name="connsiteY101" fmla="*/ 941931 h 5416741"/>
              <a:gd name="connsiteX102" fmla="*/ 0 w 5423364"/>
              <a:gd name="connsiteY102" fmla="*/ 1 h 5416741"/>
              <a:gd name="connsiteX103" fmla="*/ 941930 w 5423364"/>
              <a:gd name="connsiteY103" fmla="*/ 1 h 5416741"/>
              <a:gd name="connsiteX104" fmla="*/ 941930 w 5423364"/>
              <a:gd name="connsiteY104" fmla="*/ 788557 h 5416741"/>
              <a:gd name="connsiteX105" fmla="*/ 1581607 w 5423364"/>
              <a:gd name="connsiteY105" fmla="*/ 788557 h 5416741"/>
              <a:gd name="connsiteX106" fmla="*/ 1581607 w 5423364"/>
              <a:gd name="connsiteY106" fmla="*/ 156989 h 5416741"/>
              <a:gd name="connsiteX107" fmla="*/ 1581607 w 5423364"/>
              <a:gd name="connsiteY107" fmla="*/ 1 h 5416741"/>
              <a:gd name="connsiteX108" fmla="*/ 1581607 w 5423364"/>
              <a:gd name="connsiteY108" fmla="*/ 1 h 5416741"/>
              <a:gd name="connsiteX109" fmla="*/ 1737874 w 5423364"/>
              <a:gd name="connsiteY109" fmla="*/ 1 h 5416741"/>
              <a:gd name="connsiteX110" fmla="*/ 1737874 w 5423364"/>
              <a:gd name="connsiteY110" fmla="*/ 1 h 5416741"/>
              <a:gd name="connsiteX111" fmla="*/ 3314221 w 5423364"/>
              <a:gd name="connsiteY111" fmla="*/ 1 h 5416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5423364" h="5416741">
                <a:moveTo>
                  <a:pt x="586469" y="3778531"/>
                </a:moveTo>
                <a:lnTo>
                  <a:pt x="586469" y="4093221"/>
                </a:lnTo>
                <a:lnTo>
                  <a:pt x="901159" y="4093221"/>
                </a:lnTo>
                <a:lnTo>
                  <a:pt x="901159" y="3778531"/>
                </a:lnTo>
                <a:close/>
                <a:moveTo>
                  <a:pt x="941931" y="1734100"/>
                </a:moveTo>
                <a:lnTo>
                  <a:pt x="941931" y="2362054"/>
                </a:lnTo>
                <a:lnTo>
                  <a:pt x="1569884" y="2362054"/>
                </a:lnTo>
                <a:lnTo>
                  <a:pt x="1569884" y="1734100"/>
                </a:lnTo>
                <a:close/>
                <a:moveTo>
                  <a:pt x="947912" y="945546"/>
                </a:moveTo>
                <a:lnTo>
                  <a:pt x="947912" y="1573498"/>
                </a:lnTo>
                <a:lnTo>
                  <a:pt x="1575865" y="1573498"/>
                </a:lnTo>
                <a:lnTo>
                  <a:pt x="1575865" y="945546"/>
                </a:lnTo>
                <a:close/>
                <a:moveTo>
                  <a:pt x="1738596" y="945546"/>
                </a:moveTo>
                <a:lnTo>
                  <a:pt x="1738596" y="1573498"/>
                </a:lnTo>
                <a:lnTo>
                  <a:pt x="2366549" y="1573498"/>
                </a:lnTo>
                <a:lnTo>
                  <a:pt x="2366549" y="945546"/>
                </a:lnTo>
                <a:close/>
                <a:moveTo>
                  <a:pt x="3785154" y="579766"/>
                </a:moveTo>
                <a:lnTo>
                  <a:pt x="3785154" y="894456"/>
                </a:lnTo>
                <a:lnTo>
                  <a:pt x="4099844" y="894456"/>
                </a:lnTo>
                <a:lnTo>
                  <a:pt x="4099844" y="579766"/>
                </a:lnTo>
                <a:close/>
                <a:moveTo>
                  <a:pt x="156988" y="156989"/>
                </a:moveTo>
                <a:lnTo>
                  <a:pt x="156988" y="784943"/>
                </a:lnTo>
                <a:lnTo>
                  <a:pt x="784942" y="784943"/>
                </a:lnTo>
                <a:lnTo>
                  <a:pt x="784942" y="156989"/>
                </a:lnTo>
                <a:close/>
                <a:moveTo>
                  <a:pt x="3314221" y="0"/>
                </a:moveTo>
                <a:lnTo>
                  <a:pt x="3471209" y="0"/>
                </a:lnTo>
                <a:lnTo>
                  <a:pt x="3471209" y="1287546"/>
                </a:lnTo>
                <a:lnTo>
                  <a:pt x="4102777" y="1287546"/>
                </a:lnTo>
                <a:lnTo>
                  <a:pt x="4102777" y="1054378"/>
                </a:lnTo>
                <a:lnTo>
                  <a:pt x="3625233" y="1054378"/>
                </a:lnTo>
                <a:lnTo>
                  <a:pt x="3625233" y="419845"/>
                </a:lnTo>
                <a:lnTo>
                  <a:pt x="4259765" y="419845"/>
                </a:lnTo>
                <a:lnTo>
                  <a:pt x="4259765" y="723813"/>
                </a:lnTo>
                <a:lnTo>
                  <a:pt x="4259765" y="897390"/>
                </a:lnTo>
                <a:lnTo>
                  <a:pt x="4474599" y="897390"/>
                </a:lnTo>
                <a:lnTo>
                  <a:pt x="4474599" y="10377"/>
                </a:lnTo>
                <a:lnTo>
                  <a:pt x="4480164" y="10377"/>
                </a:lnTo>
                <a:lnTo>
                  <a:pt x="4480164" y="1"/>
                </a:lnTo>
                <a:lnTo>
                  <a:pt x="5423364" y="1"/>
                </a:lnTo>
                <a:lnTo>
                  <a:pt x="5423364" y="156268"/>
                </a:lnTo>
                <a:lnTo>
                  <a:pt x="4631587" y="156268"/>
                </a:lnTo>
                <a:lnTo>
                  <a:pt x="4631587" y="1054377"/>
                </a:lnTo>
                <a:lnTo>
                  <a:pt x="4474599" y="1054377"/>
                </a:lnTo>
                <a:lnTo>
                  <a:pt x="4474599" y="1053657"/>
                </a:lnTo>
                <a:lnTo>
                  <a:pt x="4259765" y="1053657"/>
                </a:lnTo>
                <a:lnTo>
                  <a:pt x="4259765" y="1054378"/>
                </a:lnTo>
                <a:lnTo>
                  <a:pt x="4259765" y="1287546"/>
                </a:lnTo>
                <a:lnTo>
                  <a:pt x="4259766" y="1287546"/>
                </a:lnTo>
                <a:lnTo>
                  <a:pt x="4259766" y="1443813"/>
                </a:lnTo>
                <a:lnTo>
                  <a:pt x="3323766" y="1443813"/>
                </a:lnTo>
                <a:lnTo>
                  <a:pt x="3323766" y="1440000"/>
                </a:lnTo>
                <a:lnTo>
                  <a:pt x="3314221" y="1440000"/>
                </a:lnTo>
                <a:lnTo>
                  <a:pt x="3314221" y="156989"/>
                </a:lnTo>
                <a:lnTo>
                  <a:pt x="1737874" y="156989"/>
                </a:lnTo>
                <a:lnTo>
                  <a:pt x="1737874" y="788557"/>
                </a:lnTo>
                <a:lnTo>
                  <a:pt x="2523537" y="788557"/>
                </a:lnTo>
                <a:lnTo>
                  <a:pt x="2523537" y="1730486"/>
                </a:lnTo>
                <a:lnTo>
                  <a:pt x="1732853" y="1730486"/>
                </a:lnTo>
                <a:lnTo>
                  <a:pt x="1726872" y="1730486"/>
                </a:lnTo>
                <a:lnTo>
                  <a:pt x="1726872" y="2519042"/>
                </a:lnTo>
                <a:lnTo>
                  <a:pt x="784942" y="2519042"/>
                </a:lnTo>
                <a:lnTo>
                  <a:pt x="784942" y="1734100"/>
                </a:lnTo>
                <a:lnTo>
                  <a:pt x="162970" y="1734100"/>
                </a:lnTo>
                <a:lnTo>
                  <a:pt x="162970" y="3307598"/>
                </a:lnTo>
                <a:lnTo>
                  <a:pt x="1446703" y="3307598"/>
                </a:lnTo>
                <a:lnTo>
                  <a:pt x="1446703" y="3317142"/>
                </a:lnTo>
                <a:lnTo>
                  <a:pt x="1450516" y="3317142"/>
                </a:lnTo>
                <a:lnTo>
                  <a:pt x="1450516" y="4096154"/>
                </a:lnTo>
                <a:lnTo>
                  <a:pt x="1450516" y="4253142"/>
                </a:lnTo>
                <a:lnTo>
                  <a:pt x="1294249" y="4253142"/>
                </a:lnTo>
                <a:lnTo>
                  <a:pt x="1061080" y="4253142"/>
                </a:lnTo>
                <a:lnTo>
                  <a:pt x="1060359" y="4253142"/>
                </a:lnTo>
                <a:lnTo>
                  <a:pt x="1060359" y="4467976"/>
                </a:lnTo>
                <a:lnTo>
                  <a:pt x="1061080" y="4467976"/>
                </a:lnTo>
                <a:lnTo>
                  <a:pt x="1061080" y="4624964"/>
                </a:lnTo>
                <a:lnTo>
                  <a:pt x="162970" y="4624964"/>
                </a:lnTo>
                <a:lnTo>
                  <a:pt x="162970" y="5416741"/>
                </a:lnTo>
                <a:lnTo>
                  <a:pt x="6703" y="5416741"/>
                </a:lnTo>
                <a:lnTo>
                  <a:pt x="6703" y="4473541"/>
                </a:lnTo>
                <a:lnTo>
                  <a:pt x="17080" y="4473541"/>
                </a:lnTo>
                <a:lnTo>
                  <a:pt x="17080" y="4467976"/>
                </a:lnTo>
                <a:lnTo>
                  <a:pt x="904092" y="4467976"/>
                </a:lnTo>
                <a:lnTo>
                  <a:pt x="904092" y="4253142"/>
                </a:lnTo>
                <a:lnTo>
                  <a:pt x="730516" y="4253142"/>
                </a:lnTo>
                <a:lnTo>
                  <a:pt x="426548" y="4253142"/>
                </a:lnTo>
                <a:lnTo>
                  <a:pt x="426548" y="3618610"/>
                </a:lnTo>
                <a:lnTo>
                  <a:pt x="1061080" y="3618610"/>
                </a:lnTo>
                <a:lnTo>
                  <a:pt x="1061080" y="4096154"/>
                </a:lnTo>
                <a:lnTo>
                  <a:pt x="1294249" y="4096154"/>
                </a:lnTo>
                <a:lnTo>
                  <a:pt x="1294249" y="3464586"/>
                </a:lnTo>
                <a:lnTo>
                  <a:pt x="6703" y="3464586"/>
                </a:lnTo>
                <a:lnTo>
                  <a:pt x="6703" y="3449112"/>
                </a:lnTo>
                <a:lnTo>
                  <a:pt x="6703" y="3307598"/>
                </a:lnTo>
                <a:lnTo>
                  <a:pt x="6703" y="1734100"/>
                </a:lnTo>
                <a:lnTo>
                  <a:pt x="5981" y="1734100"/>
                </a:lnTo>
                <a:lnTo>
                  <a:pt x="5981" y="1577112"/>
                </a:lnTo>
                <a:lnTo>
                  <a:pt x="6703" y="1577112"/>
                </a:lnTo>
                <a:lnTo>
                  <a:pt x="162970" y="1577112"/>
                </a:lnTo>
                <a:lnTo>
                  <a:pt x="784942" y="1577112"/>
                </a:lnTo>
                <a:lnTo>
                  <a:pt x="790923" y="1577112"/>
                </a:lnTo>
                <a:lnTo>
                  <a:pt x="790923" y="941931"/>
                </a:lnTo>
                <a:lnTo>
                  <a:pt x="0" y="941931"/>
                </a:lnTo>
                <a:lnTo>
                  <a:pt x="0" y="1"/>
                </a:lnTo>
                <a:lnTo>
                  <a:pt x="941930" y="1"/>
                </a:lnTo>
                <a:lnTo>
                  <a:pt x="941930" y="788557"/>
                </a:lnTo>
                <a:lnTo>
                  <a:pt x="1581607" y="788557"/>
                </a:lnTo>
                <a:lnTo>
                  <a:pt x="1581607" y="156989"/>
                </a:lnTo>
                <a:lnTo>
                  <a:pt x="1581607" y="1"/>
                </a:lnTo>
                <a:lnTo>
                  <a:pt x="1581607" y="1"/>
                </a:lnTo>
                <a:lnTo>
                  <a:pt x="1737874" y="1"/>
                </a:lnTo>
                <a:lnTo>
                  <a:pt x="1737874" y="1"/>
                </a:lnTo>
                <a:lnTo>
                  <a:pt x="3314221" y="1"/>
                </a:lnTo>
                <a:close/>
              </a:path>
            </a:pathLst>
          </a:custGeom>
          <a:gradFill>
            <a:gsLst>
              <a:gs pos="53000">
                <a:schemeClr val="accent2"/>
              </a:gs>
              <a:gs pos="100000">
                <a:schemeClr val="accent2">
                  <a:lumMod val="75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defRPr/>
            </a:pPr>
            <a:endParaRPr lang="zh-CN" altLang="en-US" sz="2000">
              <a:solidFill>
                <a:prstClr val="white"/>
              </a:solidFill>
            </a:endParaRPr>
          </a:p>
        </p:txBody>
      </p:sp>
      <p:sp>
        <p:nvSpPr>
          <p:cNvPr id="10" name="任意多边形 9"/>
          <p:cNvSpPr/>
          <p:nvPr/>
        </p:nvSpPr>
        <p:spPr bwMode="auto">
          <a:xfrm rot="10800000">
            <a:off x="6887179" y="3573651"/>
            <a:ext cx="336185" cy="445353"/>
          </a:xfrm>
          <a:custGeom>
            <a:avLst/>
            <a:gdLst>
              <a:gd name="connsiteX0" fmla="*/ 586469 w 5423364"/>
              <a:gd name="connsiteY0" fmla="*/ 3778531 h 5416741"/>
              <a:gd name="connsiteX1" fmla="*/ 586469 w 5423364"/>
              <a:gd name="connsiteY1" fmla="*/ 4093221 h 5416741"/>
              <a:gd name="connsiteX2" fmla="*/ 901159 w 5423364"/>
              <a:gd name="connsiteY2" fmla="*/ 4093221 h 5416741"/>
              <a:gd name="connsiteX3" fmla="*/ 901159 w 5423364"/>
              <a:gd name="connsiteY3" fmla="*/ 3778531 h 5416741"/>
              <a:gd name="connsiteX4" fmla="*/ 941931 w 5423364"/>
              <a:gd name="connsiteY4" fmla="*/ 1734100 h 5416741"/>
              <a:gd name="connsiteX5" fmla="*/ 941931 w 5423364"/>
              <a:gd name="connsiteY5" fmla="*/ 2362054 h 5416741"/>
              <a:gd name="connsiteX6" fmla="*/ 1569884 w 5423364"/>
              <a:gd name="connsiteY6" fmla="*/ 2362054 h 5416741"/>
              <a:gd name="connsiteX7" fmla="*/ 1569884 w 5423364"/>
              <a:gd name="connsiteY7" fmla="*/ 1734100 h 5416741"/>
              <a:gd name="connsiteX8" fmla="*/ 947912 w 5423364"/>
              <a:gd name="connsiteY8" fmla="*/ 945546 h 5416741"/>
              <a:gd name="connsiteX9" fmla="*/ 947912 w 5423364"/>
              <a:gd name="connsiteY9" fmla="*/ 1573498 h 5416741"/>
              <a:gd name="connsiteX10" fmla="*/ 1575865 w 5423364"/>
              <a:gd name="connsiteY10" fmla="*/ 1573498 h 5416741"/>
              <a:gd name="connsiteX11" fmla="*/ 1575865 w 5423364"/>
              <a:gd name="connsiteY11" fmla="*/ 945546 h 5416741"/>
              <a:gd name="connsiteX12" fmla="*/ 1738596 w 5423364"/>
              <a:gd name="connsiteY12" fmla="*/ 945546 h 5416741"/>
              <a:gd name="connsiteX13" fmla="*/ 1738596 w 5423364"/>
              <a:gd name="connsiteY13" fmla="*/ 1573498 h 5416741"/>
              <a:gd name="connsiteX14" fmla="*/ 2366549 w 5423364"/>
              <a:gd name="connsiteY14" fmla="*/ 1573498 h 5416741"/>
              <a:gd name="connsiteX15" fmla="*/ 2366549 w 5423364"/>
              <a:gd name="connsiteY15" fmla="*/ 945546 h 5416741"/>
              <a:gd name="connsiteX16" fmla="*/ 3785154 w 5423364"/>
              <a:gd name="connsiteY16" fmla="*/ 579766 h 5416741"/>
              <a:gd name="connsiteX17" fmla="*/ 3785154 w 5423364"/>
              <a:gd name="connsiteY17" fmla="*/ 894456 h 5416741"/>
              <a:gd name="connsiteX18" fmla="*/ 4099844 w 5423364"/>
              <a:gd name="connsiteY18" fmla="*/ 894456 h 5416741"/>
              <a:gd name="connsiteX19" fmla="*/ 4099844 w 5423364"/>
              <a:gd name="connsiteY19" fmla="*/ 579766 h 5416741"/>
              <a:gd name="connsiteX20" fmla="*/ 156988 w 5423364"/>
              <a:gd name="connsiteY20" fmla="*/ 156989 h 5416741"/>
              <a:gd name="connsiteX21" fmla="*/ 156988 w 5423364"/>
              <a:gd name="connsiteY21" fmla="*/ 784943 h 5416741"/>
              <a:gd name="connsiteX22" fmla="*/ 784942 w 5423364"/>
              <a:gd name="connsiteY22" fmla="*/ 784943 h 5416741"/>
              <a:gd name="connsiteX23" fmla="*/ 784942 w 5423364"/>
              <a:gd name="connsiteY23" fmla="*/ 156989 h 5416741"/>
              <a:gd name="connsiteX24" fmla="*/ 3314221 w 5423364"/>
              <a:gd name="connsiteY24" fmla="*/ 0 h 5416741"/>
              <a:gd name="connsiteX25" fmla="*/ 3471209 w 5423364"/>
              <a:gd name="connsiteY25" fmla="*/ 0 h 5416741"/>
              <a:gd name="connsiteX26" fmla="*/ 3471209 w 5423364"/>
              <a:gd name="connsiteY26" fmla="*/ 1287546 h 5416741"/>
              <a:gd name="connsiteX27" fmla="*/ 4102777 w 5423364"/>
              <a:gd name="connsiteY27" fmla="*/ 1287546 h 5416741"/>
              <a:gd name="connsiteX28" fmla="*/ 4102777 w 5423364"/>
              <a:gd name="connsiteY28" fmla="*/ 1054378 h 5416741"/>
              <a:gd name="connsiteX29" fmla="*/ 3625233 w 5423364"/>
              <a:gd name="connsiteY29" fmla="*/ 1054378 h 5416741"/>
              <a:gd name="connsiteX30" fmla="*/ 3625233 w 5423364"/>
              <a:gd name="connsiteY30" fmla="*/ 419845 h 5416741"/>
              <a:gd name="connsiteX31" fmla="*/ 4259765 w 5423364"/>
              <a:gd name="connsiteY31" fmla="*/ 419845 h 5416741"/>
              <a:gd name="connsiteX32" fmla="*/ 4259765 w 5423364"/>
              <a:gd name="connsiteY32" fmla="*/ 723813 h 5416741"/>
              <a:gd name="connsiteX33" fmla="*/ 4259765 w 5423364"/>
              <a:gd name="connsiteY33" fmla="*/ 897390 h 5416741"/>
              <a:gd name="connsiteX34" fmla="*/ 4474599 w 5423364"/>
              <a:gd name="connsiteY34" fmla="*/ 897390 h 5416741"/>
              <a:gd name="connsiteX35" fmla="*/ 4474599 w 5423364"/>
              <a:gd name="connsiteY35" fmla="*/ 10377 h 5416741"/>
              <a:gd name="connsiteX36" fmla="*/ 4480164 w 5423364"/>
              <a:gd name="connsiteY36" fmla="*/ 10377 h 5416741"/>
              <a:gd name="connsiteX37" fmla="*/ 4480164 w 5423364"/>
              <a:gd name="connsiteY37" fmla="*/ 1 h 5416741"/>
              <a:gd name="connsiteX38" fmla="*/ 5423364 w 5423364"/>
              <a:gd name="connsiteY38" fmla="*/ 1 h 5416741"/>
              <a:gd name="connsiteX39" fmla="*/ 5423364 w 5423364"/>
              <a:gd name="connsiteY39" fmla="*/ 156268 h 5416741"/>
              <a:gd name="connsiteX40" fmla="*/ 4631587 w 5423364"/>
              <a:gd name="connsiteY40" fmla="*/ 156268 h 5416741"/>
              <a:gd name="connsiteX41" fmla="*/ 4631587 w 5423364"/>
              <a:gd name="connsiteY41" fmla="*/ 1054377 h 5416741"/>
              <a:gd name="connsiteX42" fmla="*/ 4474599 w 5423364"/>
              <a:gd name="connsiteY42" fmla="*/ 1054377 h 5416741"/>
              <a:gd name="connsiteX43" fmla="*/ 4474599 w 5423364"/>
              <a:gd name="connsiteY43" fmla="*/ 1053657 h 5416741"/>
              <a:gd name="connsiteX44" fmla="*/ 4259765 w 5423364"/>
              <a:gd name="connsiteY44" fmla="*/ 1053657 h 5416741"/>
              <a:gd name="connsiteX45" fmla="*/ 4259765 w 5423364"/>
              <a:gd name="connsiteY45" fmla="*/ 1054378 h 5416741"/>
              <a:gd name="connsiteX46" fmla="*/ 4259765 w 5423364"/>
              <a:gd name="connsiteY46" fmla="*/ 1287546 h 5416741"/>
              <a:gd name="connsiteX47" fmla="*/ 4259766 w 5423364"/>
              <a:gd name="connsiteY47" fmla="*/ 1287546 h 5416741"/>
              <a:gd name="connsiteX48" fmla="*/ 4259766 w 5423364"/>
              <a:gd name="connsiteY48" fmla="*/ 1443813 h 5416741"/>
              <a:gd name="connsiteX49" fmla="*/ 3323766 w 5423364"/>
              <a:gd name="connsiteY49" fmla="*/ 1443813 h 5416741"/>
              <a:gd name="connsiteX50" fmla="*/ 3323766 w 5423364"/>
              <a:gd name="connsiteY50" fmla="*/ 1440000 h 5416741"/>
              <a:gd name="connsiteX51" fmla="*/ 3314221 w 5423364"/>
              <a:gd name="connsiteY51" fmla="*/ 1440000 h 5416741"/>
              <a:gd name="connsiteX52" fmla="*/ 3314221 w 5423364"/>
              <a:gd name="connsiteY52" fmla="*/ 156989 h 5416741"/>
              <a:gd name="connsiteX53" fmla="*/ 1737874 w 5423364"/>
              <a:gd name="connsiteY53" fmla="*/ 156989 h 5416741"/>
              <a:gd name="connsiteX54" fmla="*/ 1737874 w 5423364"/>
              <a:gd name="connsiteY54" fmla="*/ 788557 h 5416741"/>
              <a:gd name="connsiteX55" fmla="*/ 2523537 w 5423364"/>
              <a:gd name="connsiteY55" fmla="*/ 788557 h 5416741"/>
              <a:gd name="connsiteX56" fmla="*/ 2523537 w 5423364"/>
              <a:gd name="connsiteY56" fmla="*/ 1730486 h 5416741"/>
              <a:gd name="connsiteX57" fmla="*/ 1732853 w 5423364"/>
              <a:gd name="connsiteY57" fmla="*/ 1730486 h 5416741"/>
              <a:gd name="connsiteX58" fmla="*/ 1726872 w 5423364"/>
              <a:gd name="connsiteY58" fmla="*/ 1730486 h 5416741"/>
              <a:gd name="connsiteX59" fmla="*/ 1726872 w 5423364"/>
              <a:gd name="connsiteY59" fmla="*/ 2519042 h 5416741"/>
              <a:gd name="connsiteX60" fmla="*/ 784942 w 5423364"/>
              <a:gd name="connsiteY60" fmla="*/ 2519042 h 5416741"/>
              <a:gd name="connsiteX61" fmla="*/ 784942 w 5423364"/>
              <a:gd name="connsiteY61" fmla="*/ 1734100 h 5416741"/>
              <a:gd name="connsiteX62" fmla="*/ 162970 w 5423364"/>
              <a:gd name="connsiteY62" fmla="*/ 1734100 h 5416741"/>
              <a:gd name="connsiteX63" fmla="*/ 162970 w 5423364"/>
              <a:gd name="connsiteY63" fmla="*/ 3307598 h 5416741"/>
              <a:gd name="connsiteX64" fmla="*/ 1446703 w 5423364"/>
              <a:gd name="connsiteY64" fmla="*/ 3307598 h 5416741"/>
              <a:gd name="connsiteX65" fmla="*/ 1446703 w 5423364"/>
              <a:gd name="connsiteY65" fmla="*/ 3317142 h 5416741"/>
              <a:gd name="connsiteX66" fmla="*/ 1450516 w 5423364"/>
              <a:gd name="connsiteY66" fmla="*/ 3317142 h 5416741"/>
              <a:gd name="connsiteX67" fmla="*/ 1450516 w 5423364"/>
              <a:gd name="connsiteY67" fmla="*/ 4096154 h 5416741"/>
              <a:gd name="connsiteX68" fmla="*/ 1450516 w 5423364"/>
              <a:gd name="connsiteY68" fmla="*/ 4253142 h 5416741"/>
              <a:gd name="connsiteX69" fmla="*/ 1294249 w 5423364"/>
              <a:gd name="connsiteY69" fmla="*/ 4253142 h 5416741"/>
              <a:gd name="connsiteX70" fmla="*/ 1061080 w 5423364"/>
              <a:gd name="connsiteY70" fmla="*/ 4253142 h 5416741"/>
              <a:gd name="connsiteX71" fmla="*/ 1060359 w 5423364"/>
              <a:gd name="connsiteY71" fmla="*/ 4253142 h 5416741"/>
              <a:gd name="connsiteX72" fmla="*/ 1060359 w 5423364"/>
              <a:gd name="connsiteY72" fmla="*/ 4467976 h 5416741"/>
              <a:gd name="connsiteX73" fmla="*/ 1061080 w 5423364"/>
              <a:gd name="connsiteY73" fmla="*/ 4467976 h 5416741"/>
              <a:gd name="connsiteX74" fmla="*/ 1061080 w 5423364"/>
              <a:gd name="connsiteY74" fmla="*/ 4624964 h 5416741"/>
              <a:gd name="connsiteX75" fmla="*/ 162970 w 5423364"/>
              <a:gd name="connsiteY75" fmla="*/ 4624964 h 5416741"/>
              <a:gd name="connsiteX76" fmla="*/ 162970 w 5423364"/>
              <a:gd name="connsiteY76" fmla="*/ 5416741 h 5416741"/>
              <a:gd name="connsiteX77" fmla="*/ 6703 w 5423364"/>
              <a:gd name="connsiteY77" fmla="*/ 5416741 h 5416741"/>
              <a:gd name="connsiteX78" fmla="*/ 6703 w 5423364"/>
              <a:gd name="connsiteY78" fmla="*/ 4473541 h 5416741"/>
              <a:gd name="connsiteX79" fmla="*/ 17080 w 5423364"/>
              <a:gd name="connsiteY79" fmla="*/ 4473541 h 5416741"/>
              <a:gd name="connsiteX80" fmla="*/ 17080 w 5423364"/>
              <a:gd name="connsiteY80" fmla="*/ 4467976 h 5416741"/>
              <a:gd name="connsiteX81" fmla="*/ 904092 w 5423364"/>
              <a:gd name="connsiteY81" fmla="*/ 4467976 h 5416741"/>
              <a:gd name="connsiteX82" fmla="*/ 904092 w 5423364"/>
              <a:gd name="connsiteY82" fmla="*/ 4253142 h 5416741"/>
              <a:gd name="connsiteX83" fmla="*/ 730516 w 5423364"/>
              <a:gd name="connsiteY83" fmla="*/ 4253142 h 5416741"/>
              <a:gd name="connsiteX84" fmla="*/ 426548 w 5423364"/>
              <a:gd name="connsiteY84" fmla="*/ 4253142 h 5416741"/>
              <a:gd name="connsiteX85" fmla="*/ 426548 w 5423364"/>
              <a:gd name="connsiteY85" fmla="*/ 3618610 h 5416741"/>
              <a:gd name="connsiteX86" fmla="*/ 1061080 w 5423364"/>
              <a:gd name="connsiteY86" fmla="*/ 3618610 h 5416741"/>
              <a:gd name="connsiteX87" fmla="*/ 1061080 w 5423364"/>
              <a:gd name="connsiteY87" fmla="*/ 4096154 h 5416741"/>
              <a:gd name="connsiteX88" fmla="*/ 1294249 w 5423364"/>
              <a:gd name="connsiteY88" fmla="*/ 4096154 h 5416741"/>
              <a:gd name="connsiteX89" fmla="*/ 1294249 w 5423364"/>
              <a:gd name="connsiteY89" fmla="*/ 3464586 h 5416741"/>
              <a:gd name="connsiteX90" fmla="*/ 6703 w 5423364"/>
              <a:gd name="connsiteY90" fmla="*/ 3464586 h 5416741"/>
              <a:gd name="connsiteX91" fmla="*/ 6703 w 5423364"/>
              <a:gd name="connsiteY91" fmla="*/ 3449112 h 5416741"/>
              <a:gd name="connsiteX92" fmla="*/ 6703 w 5423364"/>
              <a:gd name="connsiteY92" fmla="*/ 3307598 h 5416741"/>
              <a:gd name="connsiteX93" fmla="*/ 6703 w 5423364"/>
              <a:gd name="connsiteY93" fmla="*/ 1734100 h 5416741"/>
              <a:gd name="connsiteX94" fmla="*/ 5981 w 5423364"/>
              <a:gd name="connsiteY94" fmla="*/ 1734100 h 5416741"/>
              <a:gd name="connsiteX95" fmla="*/ 5981 w 5423364"/>
              <a:gd name="connsiteY95" fmla="*/ 1577112 h 5416741"/>
              <a:gd name="connsiteX96" fmla="*/ 6703 w 5423364"/>
              <a:gd name="connsiteY96" fmla="*/ 1577112 h 5416741"/>
              <a:gd name="connsiteX97" fmla="*/ 162970 w 5423364"/>
              <a:gd name="connsiteY97" fmla="*/ 1577112 h 5416741"/>
              <a:gd name="connsiteX98" fmla="*/ 784942 w 5423364"/>
              <a:gd name="connsiteY98" fmla="*/ 1577112 h 5416741"/>
              <a:gd name="connsiteX99" fmla="*/ 790923 w 5423364"/>
              <a:gd name="connsiteY99" fmla="*/ 1577112 h 5416741"/>
              <a:gd name="connsiteX100" fmla="*/ 790923 w 5423364"/>
              <a:gd name="connsiteY100" fmla="*/ 941931 h 5416741"/>
              <a:gd name="connsiteX101" fmla="*/ 0 w 5423364"/>
              <a:gd name="connsiteY101" fmla="*/ 941931 h 5416741"/>
              <a:gd name="connsiteX102" fmla="*/ 0 w 5423364"/>
              <a:gd name="connsiteY102" fmla="*/ 1 h 5416741"/>
              <a:gd name="connsiteX103" fmla="*/ 941930 w 5423364"/>
              <a:gd name="connsiteY103" fmla="*/ 1 h 5416741"/>
              <a:gd name="connsiteX104" fmla="*/ 941930 w 5423364"/>
              <a:gd name="connsiteY104" fmla="*/ 788557 h 5416741"/>
              <a:gd name="connsiteX105" fmla="*/ 1581607 w 5423364"/>
              <a:gd name="connsiteY105" fmla="*/ 788557 h 5416741"/>
              <a:gd name="connsiteX106" fmla="*/ 1581607 w 5423364"/>
              <a:gd name="connsiteY106" fmla="*/ 156989 h 5416741"/>
              <a:gd name="connsiteX107" fmla="*/ 1581607 w 5423364"/>
              <a:gd name="connsiteY107" fmla="*/ 1 h 5416741"/>
              <a:gd name="connsiteX108" fmla="*/ 1581607 w 5423364"/>
              <a:gd name="connsiteY108" fmla="*/ 1 h 5416741"/>
              <a:gd name="connsiteX109" fmla="*/ 1737874 w 5423364"/>
              <a:gd name="connsiteY109" fmla="*/ 1 h 5416741"/>
              <a:gd name="connsiteX110" fmla="*/ 1737874 w 5423364"/>
              <a:gd name="connsiteY110" fmla="*/ 1 h 5416741"/>
              <a:gd name="connsiteX111" fmla="*/ 3314221 w 5423364"/>
              <a:gd name="connsiteY111" fmla="*/ 1 h 5416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5423364" h="5416741">
                <a:moveTo>
                  <a:pt x="586469" y="3778531"/>
                </a:moveTo>
                <a:lnTo>
                  <a:pt x="586469" y="4093221"/>
                </a:lnTo>
                <a:lnTo>
                  <a:pt x="901159" y="4093221"/>
                </a:lnTo>
                <a:lnTo>
                  <a:pt x="901159" y="3778531"/>
                </a:lnTo>
                <a:close/>
                <a:moveTo>
                  <a:pt x="941931" y="1734100"/>
                </a:moveTo>
                <a:lnTo>
                  <a:pt x="941931" y="2362054"/>
                </a:lnTo>
                <a:lnTo>
                  <a:pt x="1569884" y="2362054"/>
                </a:lnTo>
                <a:lnTo>
                  <a:pt x="1569884" y="1734100"/>
                </a:lnTo>
                <a:close/>
                <a:moveTo>
                  <a:pt x="947912" y="945546"/>
                </a:moveTo>
                <a:lnTo>
                  <a:pt x="947912" y="1573498"/>
                </a:lnTo>
                <a:lnTo>
                  <a:pt x="1575865" y="1573498"/>
                </a:lnTo>
                <a:lnTo>
                  <a:pt x="1575865" y="945546"/>
                </a:lnTo>
                <a:close/>
                <a:moveTo>
                  <a:pt x="1738596" y="945546"/>
                </a:moveTo>
                <a:lnTo>
                  <a:pt x="1738596" y="1573498"/>
                </a:lnTo>
                <a:lnTo>
                  <a:pt x="2366549" y="1573498"/>
                </a:lnTo>
                <a:lnTo>
                  <a:pt x="2366549" y="945546"/>
                </a:lnTo>
                <a:close/>
                <a:moveTo>
                  <a:pt x="3785154" y="579766"/>
                </a:moveTo>
                <a:lnTo>
                  <a:pt x="3785154" y="894456"/>
                </a:lnTo>
                <a:lnTo>
                  <a:pt x="4099844" y="894456"/>
                </a:lnTo>
                <a:lnTo>
                  <a:pt x="4099844" y="579766"/>
                </a:lnTo>
                <a:close/>
                <a:moveTo>
                  <a:pt x="156988" y="156989"/>
                </a:moveTo>
                <a:lnTo>
                  <a:pt x="156988" y="784943"/>
                </a:lnTo>
                <a:lnTo>
                  <a:pt x="784942" y="784943"/>
                </a:lnTo>
                <a:lnTo>
                  <a:pt x="784942" y="156989"/>
                </a:lnTo>
                <a:close/>
                <a:moveTo>
                  <a:pt x="3314221" y="0"/>
                </a:moveTo>
                <a:lnTo>
                  <a:pt x="3471209" y="0"/>
                </a:lnTo>
                <a:lnTo>
                  <a:pt x="3471209" y="1287546"/>
                </a:lnTo>
                <a:lnTo>
                  <a:pt x="4102777" y="1287546"/>
                </a:lnTo>
                <a:lnTo>
                  <a:pt x="4102777" y="1054378"/>
                </a:lnTo>
                <a:lnTo>
                  <a:pt x="3625233" y="1054378"/>
                </a:lnTo>
                <a:lnTo>
                  <a:pt x="3625233" y="419845"/>
                </a:lnTo>
                <a:lnTo>
                  <a:pt x="4259765" y="419845"/>
                </a:lnTo>
                <a:lnTo>
                  <a:pt x="4259765" y="723813"/>
                </a:lnTo>
                <a:lnTo>
                  <a:pt x="4259765" y="897390"/>
                </a:lnTo>
                <a:lnTo>
                  <a:pt x="4474599" y="897390"/>
                </a:lnTo>
                <a:lnTo>
                  <a:pt x="4474599" y="10377"/>
                </a:lnTo>
                <a:lnTo>
                  <a:pt x="4480164" y="10377"/>
                </a:lnTo>
                <a:lnTo>
                  <a:pt x="4480164" y="1"/>
                </a:lnTo>
                <a:lnTo>
                  <a:pt x="5423364" y="1"/>
                </a:lnTo>
                <a:lnTo>
                  <a:pt x="5423364" y="156268"/>
                </a:lnTo>
                <a:lnTo>
                  <a:pt x="4631587" y="156268"/>
                </a:lnTo>
                <a:lnTo>
                  <a:pt x="4631587" y="1054377"/>
                </a:lnTo>
                <a:lnTo>
                  <a:pt x="4474599" y="1054377"/>
                </a:lnTo>
                <a:lnTo>
                  <a:pt x="4474599" y="1053657"/>
                </a:lnTo>
                <a:lnTo>
                  <a:pt x="4259765" y="1053657"/>
                </a:lnTo>
                <a:lnTo>
                  <a:pt x="4259765" y="1054378"/>
                </a:lnTo>
                <a:lnTo>
                  <a:pt x="4259765" y="1287546"/>
                </a:lnTo>
                <a:lnTo>
                  <a:pt x="4259766" y="1287546"/>
                </a:lnTo>
                <a:lnTo>
                  <a:pt x="4259766" y="1443813"/>
                </a:lnTo>
                <a:lnTo>
                  <a:pt x="3323766" y="1443813"/>
                </a:lnTo>
                <a:lnTo>
                  <a:pt x="3323766" y="1440000"/>
                </a:lnTo>
                <a:lnTo>
                  <a:pt x="3314221" y="1440000"/>
                </a:lnTo>
                <a:lnTo>
                  <a:pt x="3314221" y="156989"/>
                </a:lnTo>
                <a:lnTo>
                  <a:pt x="1737874" y="156989"/>
                </a:lnTo>
                <a:lnTo>
                  <a:pt x="1737874" y="788557"/>
                </a:lnTo>
                <a:lnTo>
                  <a:pt x="2523537" y="788557"/>
                </a:lnTo>
                <a:lnTo>
                  <a:pt x="2523537" y="1730486"/>
                </a:lnTo>
                <a:lnTo>
                  <a:pt x="1732853" y="1730486"/>
                </a:lnTo>
                <a:lnTo>
                  <a:pt x="1726872" y="1730486"/>
                </a:lnTo>
                <a:lnTo>
                  <a:pt x="1726872" y="2519042"/>
                </a:lnTo>
                <a:lnTo>
                  <a:pt x="784942" y="2519042"/>
                </a:lnTo>
                <a:lnTo>
                  <a:pt x="784942" y="1734100"/>
                </a:lnTo>
                <a:lnTo>
                  <a:pt x="162970" y="1734100"/>
                </a:lnTo>
                <a:lnTo>
                  <a:pt x="162970" y="3307598"/>
                </a:lnTo>
                <a:lnTo>
                  <a:pt x="1446703" y="3307598"/>
                </a:lnTo>
                <a:lnTo>
                  <a:pt x="1446703" y="3317142"/>
                </a:lnTo>
                <a:lnTo>
                  <a:pt x="1450516" y="3317142"/>
                </a:lnTo>
                <a:lnTo>
                  <a:pt x="1450516" y="4096154"/>
                </a:lnTo>
                <a:lnTo>
                  <a:pt x="1450516" y="4253142"/>
                </a:lnTo>
                <a:lnTo>
                  <a:pt x="1294249" y="4253142"/>
                </a:lnTo>
                <a:lnTo>
                  <a:pt x="1061080" y="4253142"/>
                </a:lnTo>
                <a:lnTo>
                  <a:pt x="1060359" y="4253142"/>
                </a:lnTo>
                <a:lnTo>
                  <a:pt x="1060359" y="4467976"/>
                </a:lnTo>
                <a:lnTo>
                  <a:pt x="1061080" y="4467976"/>
                </a:lnTo>
                <a:lnTo>
                  <a:pt x="1061080" y="4624964"/>
                </a:lnTo>
                <a:lnTo>
                  <a:pt x="162970" y="4624964"/>
                </a:lnTo>
                <a:lnTo>
                  <a:pt x="162970" y="5416741"/>
                </a:lnTo>
                <a:lnTo>
                  <a:pt x="6703" y="5416741"/>
                </a:lnTo>
                <a:lnTo>
                  <a:pt x="6703" y="4473541"/>
                </a:lnTo>
                <a:lnTo>
                  <a:pt x="17080" y="4473541"/>
                </a:lnTo>
                <a:lnTo>
                  <a:pt x="17080" y="4467976"/>
                </a:lnTo>
                <a:lnTo>
                  <a:pt x="904092" y="4467976"/>
                </a:lnTo>
                <a:lnTo>
                  <a:pt x="904092" y="4253142"/>
                </a:lnTo>
                <a:lnTo>
                  <a:pt x="730516" y="4253142"/>
                </a:lnTo>
                <a:lnTo>
                  <a:pt x="426548" y="4253142"/>
                </a:lnTo>
                <a:lnTo>
                  <a:pt x="426548" y="3618610"/>
                </a:lnTo>
                <a:lnTo>
                  <a:pt x="1061080" y="3618610"/>
                </a:lnTo>
                <a:lnTo>
                  <a:pt x="1061080" y="4096154"/>
                </a:lnTo>
                <a:lnTo>
                  <a:pt x="1294249" y="4096154"/>
                </a:lnTo>
                <a:lnTo>
                  <a:pt x="1294249" y="3464586"/>
                </a:lnTo>
                <a:lnTo>
                  <a:pt x="6703" y="3464586"/>
                </a:lnTo>
                <a:lnTo>
                  <a:pt x="6703" y="3449112"/>
                </a:lnTo>
                <a:lnTo>
                  <a:pt x="6703" y="3307598"/>
                </a:lnTo>
                <a:lnTo>
                  <a:pt x="6703" y="1734100"/>
                </a:lnTo>
                <a:lnTo>
                  <a:pt x="5981" y="1734100"/>
                </a:lnTo>
                <a:lnTo>
                  <a:pt x="5981" y="1577112"/>
                </a:lnTo>
                <a:lnTo>
                  <a:pt x="6703" y="1577112"/>
                </a:lnTo>
                <a:lnTo>
                  <a:pt x="162970" y="1577112"/>
                </a:lnTo>
                <a:lnTo>
                  <a:pt x="784942" y="1577112"/>
                </a:lnTo>
                <a:lnTo>
                  <a:pt x="790923" y="1577112"/>
                </a:lnTo>
                <a:lnTo>
                  <a:pt x="790923" y="941931"/>
                </a:lnTo>
                <a:lnTo>
                  <a:pt x="0" y="941931"/>
                </a:lnTo>
                <a:lnTo>
                  <a:pt x="0" y="1"/>
                </a:lnTo>
                <a:lnTo>
                  <a:pt x="941930" y="1"/>
                </a:lnTo>
                <a:lnTo>
                  <a:pt x="941930" y="788557"/>
                </a:lnTo>
                <a:lnTo>
                  <a:pt x="1581607" y="788557"/>
                </a:lnTo>
                <a:lnTo>
                  <a:pt x="1581607" y="156989"/>
                </a:lnTo>
                <a:lnTo>
                  <a:pt x="1581607" y="1"/>
                </a:lnTo>
                <a:lnTo>
                  <a:pt x="1581607" y="1"/>
                </a:lnTo>
                <a:lnTo>
                  <a:pt x="1737874" y="1"/>
                </a:lnTo>
                <a:lnTo>
                  <a:pt x="1737874" y="1"/>
                </a:lnTo>
                <a:lnTo>
                  <a:pt x="3314221" y="1"/>
                </a:lnTo>
                <a:close/>
              </a:path>
            </a:pathLst>
          </a:custGeom>
          <a:gradFill flip="none" rotWithShape="1">
            <a:gsLst>
              <a:gs pos="53000">
                <a:schemeClr val="accent2"/>
              </a:gs>
              <a:gs pos="100000">
                <a:schemeClr val="accent2">
                  <a:lumMod val="7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defRPr/>
            </a:pPr>
            <a:endParaRPr lang="zh-CN" altLang="en-US" sz="2000">
              <a:solidFill>
                <a:prstClr val="white"/>
              </a:solidFill>
            </a:endParaRPr>
          </a:p>
        </p:txBody>
      </p:sp>
      <p:sp>
        <p:nvSpPr>
          <p:cNvPr id="11" name="椭圆 10"/>
          <p:cNvSpPr/>
          <p:nvPr/>
        </p:nvSpPr>
        <p:spPr bwMode="auto">
          <a:xfrm>
            <a:off x="3608031" y="3024189"/>
            <a:ext cx="2095529" cy="162107"/>
          </a:xfrm>
          <a:prstGeom prst="ellipse">
            <a:avLst/>
          </a:prstGeom>
          <a:gradFill flip="none" rotWithShape="1">
            <a:gsLst>
              <a:gs pos="35000">
                <a:srgbClr val="FEF6E2">
                  <a:alpha val="60000"/>
                </a:srgbClr>
              </a:gs>
              <a:gs pos="100000">
                <a:srgbClr val="E1F8F6">
                  <a:alpha val="0"/>
                </a:srgbClr>
              </a:gs>
              <a:gs pos="0">
                <a:schemeClr val="bg1"/>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a:defRPr/>
            </a:pPr>
            <a:endParaRPr lang="zh-CN" altLang="en-US" sz="2000">
              <a:solidFill>
                <a:prstClr val="white"/>
              </a:solidFill>
            </a:endParaRPr>
          </a:p>
        </p:txBody>
      </p:sp>
      <p:sp>
        <p:nvSpPr>
          <p:cNvPr id="12" name="椭圆 11"/>
          <p:cNvSpPr/>
          <p:nvPr/>
        </p:nvSpPr>
        <p:spPr bwMode="auto">
          <a:xfrm>
            <a:off x="2542527" y="4009568"/>
            <a:ext cx="3780509" cy="295732"/>
          </a:xfrm>
          <a:prstGeom prst="ellipse">
            <a:avLst/>
          </a:prstGeom>
          <a:gradFill flip="none" rotWithShape="1">
            <a:gsLst>
              <a:gs pos="35000">
                <a:srgbClr val="FEF6E2">
                  <a:alpha val="60000"/>
                </a:srgbClr>
              </a:gs>
              <a:gs pos="100000">
                <a:srgbClr val="E1F8F6">
                  <a:alpha val="0"/>
                </a:srgbClr>
              </a:gs>
              <a:gs pos="0">
                <a:schemeClr val="bg1"/>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40000" lnSpcReduction="20000"/>
          </a:bodyPr>
          <a:lstStyle/>
          <a:p>
            <a:pPr algn="ctr">
              <a:defRPr/>
            </a:pPr>
            <a:endParaRPr lang="zh-CN" altLang="en-US" sz="2000">
              <a:solidFill>
                <a:prstClr val="white"/>
              </a:solidFill>
            </a:endParaRPr>
          </a:p>
        </p:txBody>
      </p:sp>
      <p:sp>
        <p:nvSpPr>
          <p:cNvPr id="2" name="标题 1"/>
          <p:cNvSpPr>
            <a:spLocks noGrp="1"/>
          </p:cNvSpPr>
          <p:nvPr>
            <p:ph type="title"/>
          </p:nvPr>
        </p:nvSpPr>
        <p:spPr>
          <a:xfrm>
            <a:off x="1924672" y="3186295"/>
            <a:ext cx="5339900" cy="867410"/>
          </a:xfrm>
        </p:spPr>
        <p:txBody>
          <a:bodyPr anchor="ctr" anchorCtr="0">
            <a:normAutofit/>
          </a:bodyPr>
          <a:lstStyle>
            <a:lvl1pPr algn="ctr">
              <a:defRPr sz="3600">
                <a:solidFill>
                  <a:schemeClr val="accent2"/>
                </a:solidFill>
              </a:defRPr>
            </a:lvl1pPr>
          </a:lstStyle>
          <a:p>
            <a:r>
              <a:rPr lang="zh-CN" altLang="en-US" dirty="0" smtClean="0"/>
              <a:t>单击此处编辑母版标题样式</a:t>
            </a:r>
            <a:endParaRPr lang="zh-CN" altLang="en-US" dirty="0"/>
          </a:p>
        </p:txBody>
      </p:sp>
      <p:sp>
        <p:nvSpPr>
          <p:cNvPr id="3" name="文本占位符 2"/>
          <p:cNvSpPr>
            <a:spLocks noGrp="1"/>
          </p:cNvSpPr>
          <p:nvPr>
            <p:ph type="body" idx="1"/>
          </p:nvPr>
        </p:nvSpPr>
        <p:spPr>
          <a:xfrm>
            <a:off x="1924672" y="4105600"/>
            <a:ext cx="5339900" cy="754188"/>
          </a:xfrm>
        </p:spPr>
        <p:txBody>
          <a:bodyPr>
            <a:normAutofit/>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825625"/>
            <a:ext cx="38862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29150" y="1825625"/>
            <a:ext cx="3886200" cy="4351338"/>
          </a:xfrm>
        </p:spPr>
        <p:txBody>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5" name="日期占位符 4"/>
          <p:cNvSpPr>
            <a:spLocks noGrp="1"/>
          </p:cNvSpPr>
          <p:nvPr>
            <p:ph type="dt" sz="half" idx="10"/>
          </p:nvPr>
        </p:nvSpPr>
        <p:spPr/>
        <p:txBody>
          <a:bodyPr/>
          <a:lstStyle/>
          <a:p>
            <a:fld id="{15BB4C91-A4CA-4EBE-8AF8-1DBB3ECEA669}" type="datetimeFigureOut">
              <a:rPr lang="zh-CN" altLang="en-US" smtClean="0">
                <a:solidFill>
                  <a:prstClr val="black"/>
                </a:solidFill>
              </a:rPr>
              <a:pPr/>
              <a:t>2017/9/9 Saturday</a:t>
            </a:fld>
            <a:endParaRPr lang="zh-CN" altLang="en-US">
              <a:solidFill>
                <a:prstClr val="black"/>
              </a:solidFill>
            </a:endParaRPr>
          </a:p>
        </p:txBody>
      </p:sp>
      <p:sp>
        <p:nvSpPr>
          <p:cNvPr id="6" name="页脚占位符 5"/>
          <p:cNvSpPr>
            <a:spLocks noGrp="1"/>
          </p:cNvSpPr>
          <p:nvPr>
            <p:ph type="ftr" sz="quarter" idx="11"/>
          </p:nvPr>
        </p:nvSpPr>
        <p:spPr/>
        <p:txBody>
          <a:bodyPr/>
          <a:lstStyle/>
          <a:p>
            <a:endParaRPr lang="zh-CN" altLang="en-US">
              <a:solidFill>
                <a:prstClr val="black"/>
              </a:solidFill>
            </a:endParaRPr>
          </a:p>
        </p:txBody>
      </p:sp>
      <p:sp>
        <p:nvSpPr>
          <p:cNvPr id="7" name="灯片编号占位符 6"/>
          <p:cNvSpPr>
            <a:spLocks noGrp="1"/>
          </p:cNvSpPr>
          <p:nvPr>
            <p:ph type="sldNum" sz="quarter" idx="12"/>
          </p:nvPr>
        </p:nvSpPr>
        <p:spPr/>
        <p:txBody>
          <a:bodyPr/>
          <a:lstStyle/>
          <a:p>
            <a:fld id="{2654D154-DEB9-4DCD-801B-B3341D74A27F}" type="slidenum">
              <a:rPr lang="zh-CN" altLang="en-US" smtClean="0">
                <a:solidFill>
                  <a:prstClr val="black"/>
                </a:solidFill>
              </a:rPr>
              <a:pPr/>
              <a:t>‹#›</a:t>
            </a:fld>
            <a:endParaRPr lang="zh-CN" altLang="en-US">
              <a:solidFill>
                <a:prstClr val="black"/>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文本占位符 2"/>
          <p:cNvSpPr>
            <a:spLocks noGrp="1"/>
          </p:cNvSpPr>
          <p:nvPr>
            <p:ph type="body" idx="1"/>
          </p:nvPr>
        </p:nvSpPr>
        <p:spPr>
          <a:xfrm>
            <a:off x="629842" y="1681163"/>
            <a:ext cx="3868340" cy="823912"/>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29842" y="2505075"/>
            <a:ext cx="3868340" cy="3684588"/>
          </a:xfrm>
        </p:spPr>
        <p:txBody>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5" name="文本占位符 4"/>
          <p:cNvSpPr>
            <a:spLocks noGrp="1"/>
          </p:cNvSpPr>
          <p:nvPr>
            <p:ph type="body" sz="quarter" idx="3"/>
          </p:nvPr>
        </p:nvSpPr>
        <p:spPr>
          <a:xfrm>
            <a:off x="4629150" y="1681163"/>
            <a:ext cx="3887391" cy="823912"/>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29150" y="2505075"/>
            <a:ext cx="3887391"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15BB4C91-A4CA-4EBE-8AF8-1DBB3ECEA669}" type="datetimeFigureOut">
              <a:rPr lang="zh-CN" altLang="en-US" smtClean="0">
                <a:solidFill>
                  <a:prstClr val="black"/>
                </a:solidFill>
              </a:rPr>
              <a:pPr/>
              <a:t>2017/9/9 Saturday</a:t>
            </a:fld>
            <a:endParaRPr lang="zh-CN" altLang="en-US">
              <a:solidFill>
                <a:prstClr val="black"/>
              </a:solidFill>
            </a:endParaRPr>
          </a:p>
        </p:txBody>
      </p:sp>
      <p:sp>
        <p:nvSpPr>
          <p:cNvPr id="8" name="页脚占位符 7"/>
          <p:cNvSpPr>
            <a:spLocks noGrp="1"/>
          </p:cNvSpPr>
          <p:nvPr>
            <p:ph type="ftr" sz="quarter" idx="11"/>
          </p:nvPr>
        </p:nvSpPr>
        <p:spPr/>
        <p:txBody>
          <a:bodyPr/>
          <a:lstStyle/>
          <a:p>
            <a:endParaRPr lang="zh-CN" altLang="en-US">
              <a:solidFill>
                <a:prstClr val="black"/>
              </a:solidFill>
            </a:endParaRPr>
          </a:p>
        </p:txBody>
      </p:sp>
      <p:sp>
        <p:nvSpPr>
          <p:cNvPr id="9" name="灯片编号占位符 8"/>
          <p:cNvSpPr>
            <a:spLocks noGrp="1"/>
          </p:cNvSpPr>
          <p:nvPr>
            <p:ph type="sldNum" sz="quarter" idx="12"/>
          </p:nvPr>
        </p:nvSpPr>
        <p:spPr/>
        <p:txBody>
          <a:bodyPr/>
          <a:lstStyle/>
          <a:p>
            <a:fld id="{2654D154-DEB9-4DCD-801B-B3341D74A27F}" type="slidenum">
              <a:rPr lang="zh-CN" altLang="en-US" smtClean="0">
                <a:solidFill>
                  <a:prstClr val="black"/>
                </a:solidFill>
              </a:rPr>
              <a:pPr/>
              <a:t>‹#›</a:t>
            </a:fld>
            <a:endParaRPr lang="zh-CN" altLang="en-US">
              <a:solidFill>
                <a:prstClr val="black"/>
              </a:solidFill>
            </a:endParaRPr>
          </a:p>
        </p:txBody>
      </p:sp>
      <p:sp>
        <p:nvSpPr>
          <p:cNvPr id="10" name="标题 9"/>
          <p:cNvSpPr>
            <a:spLocks noGrp="1"/>
          </p:cNvSpPr>
          <p:nvPr>
            <p:ph type="title"/>
          </p:nvPr>
        </p:nvSpPr>
        <p:spPr/>
        <p:txBody>
          <a:bodyPr/>
          <a:lstStyle/>
          <a:p>
            <a:r>
              <a:rPr lang="zh-CN" altLang="en-US" smtClean="0"/>
              <a:t>单击此处编辑母版标题样式</a:t>
            </a:r>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1251660" y="4430044"/>
            <a:ext cx="6640680" cy="1329072"/>
          </a:xfrm>
        </p:spPr>
        <p:txBody>
          <a:bodyPr anchor="b" anchorCtr="0">
            <a:normAutofit/>
          </a:bodyPr>
          <a:lstStyle>
            <a:lvl1pPr algn="ctr">
              <a:defRPr sz="5400"/>
            </a:lvl1p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15BB4C91-A4CA-4EBE-8AF8-1DBB3ECEA669}" type="datetimeFigureOut">
              <a:rPr lang="zh-CN" altLang="en-US" smtClean="0">
                <a:solidFill>
                  <a:prstClr val="black"/>
                </a:solidFill>
              </a:rPr>
              <a:pPr/>
              <a:t>2017/9/9 Saturday</a:t>
            </a:fld>
            <a:endParaRPr lang="zh-CN" altLang="en-US">
              <a:solidFill>
                <a:prstClr val="black"/>
              </a:solidFill>
            </a:endParaRPr>
          </a:p>
        </p:txBody>
      </p:sp>
      <p:sp>
        <p:nvSpPr>
          <p:cNvPr id="4" name="页脚占位符 3"/>
          <p:cNvSpPr>
            <a:spLocks noGrp="1"/>
          </p:cNvSpPr>
          <p:nvPr>
            <p:ph type="ftr" sz="quarter" idx="11"/>
          </p:nvPr>
        </p:nvSpPr>
        <p:spPr/>
        <p:txBody>
          <a:bodyPr/>
          <a:lstStyle/>
          <a:p>
            <a:endParaRPr lang="zh-CN" altLang="en-US">
              <a:solidFill>
                <a:prstClr val="black"/>
              </a:solidFill>
            </a:endParaRPr>
          </a:p>
        </p:txBody>
      </p:sp>
      <p:sp>
        <p:nvSpPr>
          <p:cNvPr id="5" name="灯片编号占位符 4"/>
          <p:cNvSpPr>
            <a:spLocks noGrp="1"/>
          </p:cNvSpPr>
          <p:nvPr>
            <p:ph type="sldNum" sz="quarter" idx="12"/>
          </p:nvPr>
        </p:nvSpPr>
        <p:spPr/>
        <p:txBody>
          <a:bodyPr/>
          <a:lstStyle/>
          <a:p>
            <a:fld id="{2654D154-DEB9-4DCD-801B-B3341D74A27F}" type="slidenum">
              <a:rPr lang="zh-CN" altLang="en-US" smtClean="0">
                <a:solidFill>
                  <a:prstClr val="black"/>
                </a:solidFill>
              </a:rPr>
              <a:pPr/>
              <a:t>‹#›</a:t>
            </a:fld>
            <a:endParaRPr lang="zh-CN" altLang="en-US">
              <a:solidFill>
                <a:prstClr val="black"/>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5BB4C91-A4CA-4EBE-8AF8-1DBB3ECEA669}" type="datetimeFigureOut">
              <a:rPr lang="zh-CN" altLang="en-US" smtClean="0">
                <a:solidFill>
                  <a:prstClr val="black"/>
                </a:solidFill>
              </a:rPr>
              <a:pPr/>
              <a:t>2017/9/9 Saturday</a:t>
            </a:fld>
            <a:endParaRPr lang="zh-CN" altLang="en-US">
              <a:solidFill>
                <a:prstClr val="black"/>
              </a:solidFill>
            </a:endParaRPr>
          </a:p>
        </p:txBody>
      </p:sp>
      <p:sp>
        <p:nvSpPr>
          <p:cNvPr id="3" name="页脚占位符 2"/>
          <p:cNvSpPr>
            <a:spLocks noGrp="1"/>
          </p:cNvSpPr>
          <p:nvPr>
            <p:ph type="ftr" sz="quarter" idx="11"/>
          </p:nvPr>
        </p:nvSpPr>
        <p:spPr/>
        <p:txBody>
          <a:bodyPr/>
          <a:lstStyle/>
          <a:p>
            <a:endParaRPr lang="zh-CN" altLang="en-US">
              <a:solidFill>
                <a:prstClr val="black"/>
              </a:solidFill>
            </a:endParaRPr>
          </a:p>
        </p:txBody>
      </p:sp>
      <p:sp>
        <p:nvSpPr>
          <p:cNvPr id="4" name="灯片编号占位符 3"/>
          <p:cNvSpPr>
            <a:spLocks noGrp="1"/>
          </p:cNvSpPr>
          <p:nvPr>
            <p:ph type="sldNum" sz="quarter" idx="12"/>
          </p:nvPr>
        </p:nvSpPr>
        <p:spPr/>
        <p:txBody>
          <a:bodyPr/>
          <a:lstStyle/>
          <a:p>
            <a:fld id="{2654D154-DEB9-4DCD-801B-B3341D74A27F}" type="slidenum">
              <a:rPr lang="zh-CN" altLang="en-US" smtClean="0">
                <a:solidFill>
                  <a:prstClr val="black"/>
                </a:solidFill>
              </a:rPr>
              <a:pPr/>
              <a:t>‹#›</a:t>
            </a:fld>
            <a:endParaRPr lang="zh-CN" altLang="en-US">
              <a:solidFill>
                <a:prstClr val="black"/>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18937" y="709362"/>
            <a:ext cx="3123900" cy="1518902"/>
          </a:xfrm>
        </p:spPr>
        <p:txBody>
          <a:bodyPr anchor="t" anchorCtr="0"/>
          <a:lstStyle>
            <a:lvl1pPr>
              <a:defRPr sz="3200"/>
            </a:lvl1pPr>
          </a:lstStyle>
          <a:p>
            <a:r>
              <a:rPr lang="zh-CN" altLang="en-US" dirty="0" smtClean="0"/>
              <a:t>单击此处编辑母版标题样式</a:t>
            </a:r>
            <a:endParaRPr lang="zh-CN" altLang="en-US" dirty="0"/>
          </a:p>
        </p:txBody>
      </p:sp>
      <p:sp>
        <p:nvSpPr>
          <p:cNvPr id="3" name="图片占位符 2"/>
          <p:cNvSpPr>
            <a:spLocks noGrp="1" noChangeAspect="1"/>
          </p:cNvSpPr>
          <p:nvPr>
            <p:ph type="pic" idx="1"/>
          </p:nvPr>
        </p:nvSpPr>
        <p:spPr>
          <a:xfrm>
            <a:off x="4378287" y="709362"/>
            <a:ext cx="4137063" cy="48305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120127" y="2232108"/>
            <a:ext cx="3123900" cy="331603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smtClean="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solidFill>
                  <a:prstClr val="black"/>
                </a:solidFill>
              </a:rPr>
              <a:pPr/>
              <a:t>2017/9/9 Saturday</a:t>
            </a:fld>
            <a:endParaRPr lang="zh-CN" altLang="en-US">
              <a:solidFill>
                <a:prstClr val="black"/>
              </a:solidFill>
            </a:endParaRPr>
          </a:p>
        </p:txBody>
      </p:sp>
      <p:sp>
        <p:nvSpPr>
          <p:cNvPr id="6" name="页脚占位符 5"/>
          <p:cNvSpPr>
            <a:spLocks noGrp="1"/>
          </p:cNvSpPr>
          <p:nvPr>
            <p:ph type="ftr" sz="quarter" idx="11"/>
          </p:nvPr>
        </p:nvSpPr>
        <p:spPr/>
        <p:txBody>
          <a:bodyPr/>
          <a:lstStyle/>
          <a:p>
            <a:endParaRPr lang="zh-CN" altLang="en-US">
              <a:solidFill>
                <a:prstClr val="black"/>
              </a:solidFill>
            </a:endParaRPr>
          </a:p>
        </p:txBody>
      </p:sp>
      <p:sp>
        <p:nvSpPr>
          <p:cNvPr id="7" name="灯片编号占位符 6"/>
          <p:cNvSpPr>
            <a:spLocks noGrp="1"/>
          </p:cNvSpPr>
          <p:nvPr>
            <p:ph type="sldNum" sz="quarter" idx="12"/>
          </p:nvPr>
        </p:nvSpPr>
        <p:spPr/>
        <p:txBody>
          <a:bodyPr/>
          <a:lstStyle/>
          <a:p>
            <a:fld id="{FABC47A4-756D-490B-A52F-7D9E2C9FC05F}" type="slidenum">
              <a:rPr lang="zh-CN" altLang="en-US" smtClean="0">
                <a:solidFill>
                  <a:prstClr val="black"/>
                </a:solidFill>
              </a:rPr>
              <a:pPr/>
              <a:t>‹#›</a:t>
            </a:fld>
            <a:endParaRPr lang="zh-CN" altLang="en-US">
              <a:solidFill>
                <a:prstClr val="black"/>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082842" y="657726"/>
            <a:ext cx="1308434" cy="5519237"/>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2559718" y="657726"/>
            <a:ext cx="5955632" cy="5519237"/>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15BB4C91-A4CA-4EBE-8AF8-1DBB3ECEA669}" type="datetimeFigureOut">
              <a:rPr lang="zh-CN" altLang="en-US" smtClean="0">
                <a:solidFill>
                  <a:prstClr val="black"/>
                </a:solidFill>
              </a:rPr>
              <a:pPr/>
              <a:t>2017/9/9 Saturday</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
        <p:nvSpPr>
          <p:cNvPr id="6" name="灯片编号占位符 5"/>
          <p:cNvSpPr>
            <a:spLocks noGrp="1"/>
          </p:cNvSpPr>
          <p:nvPr>
            <p:ph type="sldNum" sz="quarter" idx="12"/>
          </p:nvPr>
        </p:nvSpPr>
        <p:spPr/>
        <p:txBody>
          <a:bodyPr/>
          <a:lstStyle/>
          <a:p>
            <a:fld id="{2654D154-DEB9-4DCD-801B-B3341D74A27F}" type="slidenum">
              <a:rPr lang="zh-CN" altLang="en-US" smtClean="0">
                <a:solidFill>
                  <a:prstClr val="black"/>
                </a:solidFill>
              </a:rPr>
              <a:pPr/>
              <a:t>‹#›</a:t>
            </a:fld>
            <a:endParaRPr lang="zh-CN" altLang="en-US">
              <a:solidFill>
                <a:prstClr val="black"/>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3.jpeg"/><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1071562" y="451603"/>
            <a:ext cx="7443788" cy="928019"/>
          </a:xfrm>
          <a:prstGeom prst="rect">
            <a:avLst/>
          </a:prstGeom>
        </p:spPr>
        <p:txBody>
          <a:bodyPr vert="horz" lIns="91440" tIns="45720" rIns="91440" bIns="45720" rtlCol="0" anchor="ctr">
            <a:normAutofit/>
          </a:bodyPr>
          <a:lstStyle/>
          <a:p>
            <a:r>
              <a:rPr lang="zh-CN" altLang="en-US" dirty="0" smtClean="0"/>
              <a:t>单击此处编辑母版标题样式</a:t>
            </a:r>
            <a:endParaRPr lang="zh-CN" altLang="en-US" dirty="0"/>
          </a:p>
        </p:txBody>
      </p:sp>
      <p:sp>
        <p:nvSpPr>
          <p:cNvPr id="3" name="文本占位符 2"/>
          <p:cNvSpPr>
            <a:spLocks noGrp="1"/>
          </p:cNvSpPr>
          <p:nvPr>
            <p:ph type="body" idx="1"/>
            <p:custDataLst>
              <p:tags r:id="rId14"/>
            </p:custDataLst>
          </p:nvPr>
        </p:nvSpPr>
        <p:spPr>
          <a:xfrm>
            <a:off x="1071562" y="1588169"/>
            <a:ext cx="7443788" cy="4588795"/>
          </a:xfrm>
          <a:prstGeom prst="rect">
            <a:avLst/>
          </a:prstGeom>
        </p:spPr>
        <p:txBody>
          <a:bodyPr vert="horz" lIns="91440" tIns="45720" rIns="91440" bIns="45720" rtlCol="0">
            <a:normAutofit/>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2"/>
          </p:nvPr>
        </p:nvSpPr>
        <p:spPr>
          <a:xfrm>
            <a:off x="628650" y="6356351"/>
            <a:ext cx="2057400" cy="365125"/>
          </a:xfrm>
          <a:prstGeom prst="rect">
            <a:avLst/>
          </a:prstGeom>
        </p:spPr>
        <p:txBody>
          <a:bodyPr vert="horz" lIns="91440" tIns="45720" rIns="91440" bIns="45720" rtlCol="0" anchor="ctr">
            <a:normAutofit/>
          </a:bodyPr>
          <a:lstStyle>
            <a:lvl1pPr algn="l">
              <a:defRPr sz="1200">
                <a:solidFill>
                  <a:schemeClr val="tx1"/>
                </a:solidFill>
              </a:defRPr>
            </a:lvl1pPr>
          </a:lstStyle>
          <a:p>
            <a:fld id="{15BB4C91-A4CA-4EBE-8AF8-1DBB3ECEA669}" type="datetimeFigureOut">
              <a:rPr lang="zh-CN" altLang="en-US" smtClean="0">
                <a:solidFill>
                  <a:prstClr val="black"/>
                </a:solidFill>
              </a:rPr>
              <a:pPr/>
              <a:t>2017/9/9 Saturday</a:t>
            </a:fld>
            <a:endParaRPr lang="zh-CN" altLang="en-US" dirty="0">
              <a:solidFill>
                <a:prstClr val="black"/>
              </a:solidFill>
            </a:endParaRPr>
          </a:p>
        </p:txBody>
      </p:sp>
      <p:sp>
        <p:nvSpPr>
          <p:cNvPr id="5" name="页脚占位符 4"/>
          <p:cNvSpPr>
            <a:spLocks noGrp="1"/>
          </p:cNvSpPr>
          <p:nvPr>
            <p:ph type="ftr" sz="quarter" idx="3"/>
          </p:nvPr>
        </p:nvSpPr>
        <p:spPr>
          <a:xfrm>
            <a:off x="3028950" y="6356351"/>
            <a:ext cx="3086100" cy="365125"/>
          </a:xfrm>
          <a:prstGeom prst="rect">
            <a:avLst/>
          </a:prstGeom>
        </p:spPr>
        <p:txBody>
          <a:bodyPr vert="horz" lIns="91440" tIns="45720" rIns="91440" bIns="45720" rtlCol="0" anchor="ctr">
            <a:normAutofit/>
          </a:bodyPr>
          <a:lstStyle>
            <a:lvl1pPr algn="ctr">
              <a:defRPr sz="1200">
                <a:solidFill>
                  <a:schemeClr val="tx1"/>
                </a:solidFill>
              </a:defRPr>
            </a:lvl1pPr>
          </a:lstStyle>
          <a:p>
            <a:endParaRPr lang="zh-CN" altLang="en-US">
              <a:solidFill>
                <a:prstClr val="black"/>
              </a:solidFill>
            </a:endParaRPr>
          </a:p>
        </p:txBody>
      </p:sp>
      <p:sp>
        <p:nvSpPr>
          <p:cNvPr id="6" name="灯片编号占位符 5"/>
          <p:cNvSpPr>
            <a:spLocks noGrp="1"/>
          </p:cNvSpPr>
          <p:nvPr>
            <p:ph type="sldNum" sz="quarter" idx="4"/>
          </p:nvPr>
        </p:nvSpPr>
        <p:spPr>
          <a:xfrm>
            <a:off x="6457950" y="6356351"/>
            <a:ext cx="2057400" cy="365125"/>
          </a:xfrm>
          <a:prstGeom prst="rect">
            <a:avLst/>
          </a:prstGeom>
        </p:spPr>
        <p:txBody>
          <a:bodyPr vert="horz" lIns="91440" tIns="45720" rIns="91440" bIns="45720" rtlCol="0" anchor="ctr">
            <a:normAutofit/>
          </a:bodyPr>
          <a:lstStyle>
            <a:lvl1pPr algn="r">
              <a:defRPr sz="1200">
                <a:solidFill>
                  <a:schemeClr val="tx1"/>
                </a:solidFill>
              </a:defRPr>
            </a:lvl1pPr>
          </a:lstStyle>
          <a:p>
            <a:fld id="{2654D154-DEB9-4DCD-801B-B3341D74A27F}" type="slidenum">
              <a:rPr lang="zh-CN" altLang="en-US" smtClean="0">
                <a:solidFill>
                  <a:prstClr val="black"/>
                </a:solidFill>
              </a:rPr>
              <a:pPr/>
              <a:t>‹#›</a:t>
            </a:fld>
            <a:endParaRPr lang="zh-CN" altLang="en-US">
              <a:solidFill>
                <a:prstClr val="black"/>
              </a:solidFill>
            </a:endParaRPr>
          </a:p>
        </p:txBody>
      </p:sp>
      <p:grpSp>
        <p:nvGrpSpPr>
          <p:cNvPr id="7" name="组合 6"/>
          <p:cNvGrpSpPr/>
          <p:nvPr userDrawn="1"/>
        </p:nvGrpSpPr>
        <p:grpSpPr>
          <a:xfrm>
            <a:off x="0" y="5517232"/>
            <a:ext cx="8780774" cy="913042"/>
            <a:chOff x="-10751" y="5900568"/>
            <a:chExt cx="8780774" cy="913042"/>
          </a:xfrm>
        </p:grpSpPr>
        <p:pic>
          <p:nvPicPr>
            <p:cNvPr id="8" name="图片 7" descr="广告标准字"/>
            <p:cNvPicPr>
              <a:picLocks noChangeAspect="1"/>
            </p:cNvPicPr>
            <p:nvPr userDrawn="1"/>
          </p:nvPicPr>
          <p:blipFill>
            <a:blip r:embed="rId16" cstate="print"/>
            <a:stretch>
              <a:fillRect/>
            </a:stretch>
          </p:blipFill>
          <p:spPr>
            <a:xfrm>
              <a:off x="379736" y="6412067"/>
              <a:ext cx="3040961" cy="401543"/>
            </a:xfrm>
            <a:prstGeom prst="rect">
              <a:avLst/>
            </a:prstGeom>
          </p:spPr>
        </p:pic>
        <p:sp>
          <p:nvSpPr>
            <p:cNvPr id="9" name="矩形 8"/>
            <p:cNvSpPr/>
            <p:nvPr userDrawn="1"/>
          </p:nvSpPr>
          <p:spPr>
            <a:xfrm>
              <a:off x="-10751" y="6227547"/>
              <a:ext cx="7924357" cy="138543"/>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lIns="56675" tIns="28337" rIns="56675" bIns="28337" rtlCol="0" anchor="ctr"/>
            <a:lstStyle/>
            <a:p>
              <a:pPr algn="ctr" defTabSz="914270"/>
              <a:endParaRPr lang="zh-CN" altLang="en-US">
                <a:solidFill>
                  <a:prstClr val="white"/>
                </a:solidFill>
              </a:endParaRPr>
            </a:p>
          </p:txBody>
        </p:sp>
        <p:pic>
          <p:nvPicPr>
            <p:cNvPr id="10" name="图片 9" descr="旅游服务礼仪"/>
            <p:cNvPicPr>
              <a:picLocks noChangeAspect="1"/>
            </p:cNvPicPr>
            <p:nvPr userDrawn="1"/>
          </p:nvPicPr>
          <p:blipFill>
            <a:blip r:embed="rId17" cstate="print"/>
            <a:stretch>
              <a:fillRect/>
            </a:stretch>
          </p:blipFill>
          <p:spPr>
            <a:xfrm>
              <a:off x="8022837" y="5900568"/>
              <a:ext cx="747186" cy="792498"/>
            </a:xfrm>
            <a:prstGeom prst="rect">
              <a:avLst/>
            </a:prstGeom>
          </p:spPr>
        </p:pic>
        <p:sp>
          <p:nvSpPr>
            <p:cNvPr id="11" name="文本框 7"/>
            <p:cNvSpPr txBox="1"/>
            <p:nvPr userDrawn="1"/>
          </p:nvSpPr>
          <p:spPr>
            <a:xfrm>
              <a:off x="3790450" y="6466231"/>
              <a:ext cx="4123343" cy="293216"/>
            </a:xfrm>
            <a:prstGeom prst="rect">
              <a:avLst/>
            </a:prstGeom>
            <a:noFill/>
          </p:spPr>
          <p:txBody>
            <a:bodyPr wrap="square" lIns="56675" tIns="28337" rIns="56675" bIns="28337" rtlCol="0">
              <a:spAutoFit/>
            </a:bodyPr>
            <a:lstStyle/>
            <a:p>
              <a:pPr defTabSz="914270"/>
              <a:r>
                <a:rPr lang="zh-CN" altLang="en-US" sz="1500" dirty="0">
                  <a:solidFill>
                    <a:prstClr val="black"/>
                  </a:solidFill>
                  <a:latin typeface="华文行楷" panose="02010800040101010101" charset="-122"/>
                  <a:ea typeface="华文行楷" panose="02010800040101010101" charset="-122"/>
                </a:rPr>
                <a:t>全国高等职业教育旅游大类“十三五”规划教材</a:t>
              </a:r>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ct val="90000"/>
        </a:lnSpc>
        <a:spcBef>
          <a:spcPct val="0"/>
        </a:spcBef>
        <a:buNone/>
        <a:defRPr sz="3200" b="1" kern="1200">
          <a:solidFill>
            <a:schemeClr val="accent1">
              <a:lumMod val="50000"/>
            </a:schemeClr>
          </a:solidFill>
          <a:latin typeface="宋体" pitchFamily="2" charset="-122"/>
          <a:ea typeface="宋体" pitchFamily="2" charset="-122"/>
          <a:cs typeface="+mj-cs"/>
        </a:defRPr>
      </a:lvl1pPr>
    </p:titleStyle>
    <p:bodyStyle>
      <a:lvl1pPr marL="228600" indent="-228600" algn="just" defTabSz="914400" rtl="0" eaLnBrk="1" latinLnBrk="0" hangingPunct="1">
        <a:lnSpc>
          <a:spcPct val="130000"/>
        </a:lnSpc>
        <a:spcBef>
          <a:spcPts val="1000"/>
        </a:spcBef>
        <a:buFont typeface="Arial" pitchFamily="34" charset="0"/>
        <a:buChar char="•"/>
        <a:defRPr sz="2400" b="0" kern="1200">
          <a:solidFill>
            <a:schemeClr val="tx1"/>
          </a:solidFill>
          <a:latin typeface="宋体" pitchFamily="2" charset="-122"/>
          <a:ea typeface="宋体" pitchFamily="2" charset="-122"/>
          <a:cs typeface="+mn-cs"/>
        </a:defRPr>
      </a:lvl1pPr>
      <a:lvl2pPr marL="685800" indent="-228600" algn="just" defTabSz="914400" rtl="0" eaLnBrk="1" latinLnBrk="0" hangingPunct="1">
        <a:lnSpc>
          <a:spcPct val="130000"/>
        </a:lnSpc>
        <a:spcBef>
          <a:spcPts val="500"/>
        </a:spcBef>
        <a:buFont typeface="Arial" pitchFamily="34" charset="0"/>
        <a:buChar char="•"/>
        <a:defRPr sz="2400" kern="1200">
          <a:solidFill>
            <a:schemeClr val="tx1"/>
          </a:solidFill>
          <a:latin typeface="宋体" pitchFamily="2" charset="-122"/>
          <a:ea typeface="宋体" pitchFamily="2" charset="-122"/>
          <a:cs typeface="+mn-cs"/>
        </a:defRPr>
      </a:lvl2pPr>
      <a:lvl3pPr marL="1143000" indent="-228600" algn="just" defTabSz="914400" rtl="0" eaLnBrk="1" latinLnBrk="0" hangingPunct="1">
        <a:lnSpc>
          <a:spcPct val="130000"/>
        </a:lnSpc>
        <a:spcBef>
          <a:spcPts val="500"/>
        </a:spcBef>
        <a:buFont typeface="Arial" pitchFamily="34" charset="0"/>
        <a:buChar char="•"/>
        <a:defRPr sz="2400" kern="1200">
          <a:solidFill>
            <a:schemeClr val="tx1"/>
          </a:solidFill>
          <a:latin typeface="宋体" pitchFamily="2" charset="-122"/>
          <a:ea typeface="宋体" pitchFamily="2" charset="-122"/>
          <a:cs typeface="+mn-cs"/>
        </a:defRPr>
      </a:lvl3pPr>
      <a:lvl4pPr marL="1600200" indent="-228600" algn="just" defTabSz="914400" rtl="0" eaLnBrk="1" latinLnBrk="0" hangingPunct="1">
        <a:lnSpc>
          <a:spcPct val="130000"/>
        </a:lnSpc>
        <a:spcBef>
          <a:spcPts val="500"/>
        </a:spcBef>
        <a:buFont typeface="Arial" pitchFamily="34" charset="0"/>
        <a:buChar char="•"/>
        <a:defRPr sz="2400" kern="1200">
          <a:solidFill>
            <a:schemeClr val="tx1"/>
          </a:solidFill>
          <a:latin typeface="宋体" pitchFamily="2" charset="-122"/>
          <a:ea typeface="宋体" pitchFamily="2" charset="-122"/>
          <a:cs typeface="+mn-cs"/>
        </a:defRPr>
      </a:lvl4pPr>
      <a:lvl5pPr marL="2057400" indent="-228600" algn="just" defTabSz="914400" rtl="0" eaLnBrk="1" latinLnBrk="0" hangingPunct="1">
        <a:lnSpc>
          <a:spcPct val="130000"/>
        </a:lnSpc>
        <a:spcBef>
          <a:spcPts val="500"/>
        </a:spcBef>
        <a:buFont typeface="Arial" pitchFamily="34" charset="0"/>
        <a:buChar char="•"/>
        <a:defRPr sz="2400" kern="1200">
          <a:solidFill>
            <a:schemeClr val="tx1"/>
          </a:solidFill>
          <a:latin typeface="宋体" pitchFamily="2" charset="-122"/>
          <a:ea typeface="宋体" pitchFamily="2" charset="-122"/>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2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 Target="slide51.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11.xml"/><Relationship Id="rId4" Type="http://schemas.openxmlformats.org/officeDocument/2006/relationships/image" Target="../media/image46.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43608" y="548680"/>
            <a:ext cx="7443788" cy="928019"/>
          </a:xfrm>
        </p:spPr>
        <p:txBody>
          <a:bodyPr>
            <a:normAutofit/>
          </a:bodyPr>
          <a:lstStyle/>
          <a:p>
            <a:r>
              <a:rPr lang="zh-CN" altLang="en-US" dirty="0" smtClean="0">
                <a:solidFill>
                  <a:schemeClr val="tx1"/>
                </a:solidFill>
              </a:rPr>
              <a:t>项目六  华北旅游区</a:t>
            </a:r>
            <a:endParaRPr lang="zh-CN" altLang="en-US" dirty="0"/>
          </a:p>
        </p:txBody>
      </p:sp>
      <p:sp>
        <p:nvSpPr>
          <p:cNvPr id="4" name="内容占位符 3"/>
          <p:cNvSpPr>
            <a:spLocks noGrp="1"/>
          </p:cNvSpPr>
          <p:nvPr>
            <p:ph idx="1"/>
          </p:nvPr>
        </p:nvSpPr>
        <p:spPr>
          <a:xfrm>
            <a:off x="2411760" y="1556792"/>
            <a:ext cx="5743550" cy="4608512"/>
          </a:xfrm>
        </p:spPr>
        <p:txBody>
          <a:bodyPr>
            <a:normAutofit fontScale="92500" lnSpcReduction="20000"/>
          </a:bodyPr>
          <a:lstStyle/>
          <a:p>
            <a:r>
              <a:rPr lang="zh-CN" altLang="zh-CN" sz="2800" b="1" dirty="0" smtClean="0"/>
              <a:t>任务一</a:t>
            </a:r>
            <a:r>
              <a:rPr lang="en-US" altLang="zh-CN" sz="2800" b="1" dirty="0" smtClean="0"/>
              <a:t>  </a:t>
            </a:r>
            <a:r>
              <a:rPr lang="zh-CN" altLang="zh-CN" sz="2800" b="1" dirty="0" smtClean="0"/>
              <a:t>华北旅游区概况</a:t>
            </a:r>
            <a:endParaRPr lang="en-US" altLang="zh-CN" sz="2800" b="1" dirty="0" smtClean="0"/>
          </a:p>
          <a:p>
            <a:r>
              <a:rPr lang="zh-CN" altLang="zh-CN" sz="2800" b="1" dirty="0" smtClean="0"/>
              <a:t>任务二 </a:t>
            </a:r>
            <a:r>
              <a:rPr lang="en-US" altLang="zh-CN" sz="2800" b="1" dirty="0" smtClean="0"/>
              <a:t>  </a:t>
            </a:r>
            <a:r>
              <a:rPr lang="zh-CN" altLang="zh-CN" sz="2800" b="1" dirty="0" smtClean="0"/>
              <a:t>北京市</a:t>
            </a:r>
            <a:endParaRPr lang="zh-CN" altLang="zh-CN" sz="2800" dirty="0" smtClean="0"/>
          </a:p>
          <a:p>
            <a:r>
              <a:rPr lang="zh-CN" altLang="zh-CN" sz="2800" b="1" dirty="0" smtClean="0"/>
              <a:t>任务三</a:t>
            </a:r>
            <a:r>
              <a:rPr lang="en-US" altLang="zh-CN" sz="2800" b="1" dirty="0" smtClean="0"/>
              <a:t>   </a:t>
            </a:r>
            <a:r>
              <a:rPr lang="zh-CN" altLang="zh-CN" sz="2800" b="1" dirty="0" smtClean="0"/>
              <a:t>天津市</a:t>
            </a:r>
            <a:endParaRPr lang="zh-CN" altLang="zh-CN" sz="2800" dirty="0" smtClean="0"/>
          </a:p>
          <a:p>
            <a:r>
              <a:rPr lang="en-US" altLang="zh-CN" sz="2800" b="1" dirty="0" err="1" smtClean="0"/>
              <a:t>任务四</a:t>
            </a:r>
            <a:r>
              <a:rPr lang="en-US" altLang="zh-CN" sz="2800" b="1" dirty="0" smtClean="0"/>
              <a:t>   </a:t>
            </a:r>
            <a:r>
              <a:rPr lang="en-US" altLang="zh-CN" sz="2800" b="1" dirty="0" err="1" smtClean="0"/>
              <a:t>河北省</a:t>
            </a:r>
            <a:endParaRPr lang="en-US" altLang="zh-CN" sz="2800" b="1" dirty="0" smtClean="0"/>
          </a:p>
          <a:p>
            <a:r>
              <a:rPr lang="zh-CN" altLang="en-US" sz="2800" b="1" dirty="0" smtClean="0"/>
              <a:t>任务五   山东省</a:t>
            </a:r>
            <a:endParaRPr lang="en-US" altLang="zh-CN" sz="2800" b="1" dirty="0" smtClean="0"/>
          </a:p>
          <a:p>
            <a:r>
              <a:rPr lang="zh-CN" altLang="en-US" sz="2800" b="1" dirty="0" smtClean="0"/>
              <a:t>任务六   河南省   </a:t>
            </a:r>
            <a:endParaRPr lang="en-US" altLang="zh-CN" sz="2800" b="1" dirty="0" smtClean="0"/>
          </a:p>
          <a:p>
            <a:r>
              <a:rPr lang="zh-CN" altLang="en-US" sz="2800" b="1" dirty="0" smtClean="0"/>
              <a:t>任务七   山西省</a:t>
            </a:r>
            <a:endParaRPr lang="en-US" altLang="zh-CN" sz="2800" b="1" dirty="0" smtClean="0"/>
          </a:p>
          <a:p>
            <a:r>
              <a:rPr lang="zh-CN" altLang="en-US" sz="2800" b="1" dirty="0" smtClean="0"/>
              <a:t>任务八   陕西省</a:t>
            </a:r>
            <a:endParaRPr lang="zh-CN" altLang="zh-CN" sz="2800"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a:xfrm>
            <a:off x="827584" y="1268760"/>
            <a:ext cx="7615758" cy="4073079"/>
          </a:xfrm>
        </p:spPr>
        <p:txBody>
          <a:bodyPr/>
          <a:lstStyle/>
          <a:p>
            <a:r>
              <a:rPr lang="zh-CN" altLang="zh-CN" sz="2800" b="1" dirty="0" smtClean="0"/>
              <a:t>（三）地方特产</a:t>
            </a:r>
            <a:endParaRPr lang="zh-CN" altLang="zh-CN" sz="2800" dirty="0" smtClean="0"/>
          </a:p>
          <a:p>
            <a:r>
              <a:rPr lang="zh-CN" altLang="zh-CN" dirty="0" smtClean="0"/>
              <a:t>北京的地方特产丰富多样。有工艺类的景泰蓝、牙雕、玉器、雕漆以及金石篆刻、文房四宝、古玩字画、丝绸刺绣、珠宝翠钻、北京织毯、内画壶、鼻烟壶、仿古宫灯、桃补花等。</a:t>
            </a:r>
            <a:endParaRPr lang="zh-CN" altLang="en-US" dirty="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7443788" cy="385109"/>
          </a:xfrm>
        </p:spPr>
        <p:txBody>
          <a:bodyPr>
            <a:normAutofit fontScale="90000"/>
          </a:bodyPr>
          <a:lstStyle/>
          <a:p>
            <a:endParaRPr lang="zh-CN" altLang="en-US" dirty="0"/>
          </a:p>
        </p:txBody>
      </p:sp>
      <p:sp>
        <p:nvSpPr>
          <p:cNvPr id="3" name="内容占位符 2"/>
          <p:cNvSpPr>
            <a:spLocks noGrp="1"/>
          </p:cNvSpPr>
          <p:nvPr>
            <p:ph idx="1"/>
          </p:nvPr>
        </p:nvSpPr>
        <p:spPr>
          <a:xfrm>
            <a:off x="755576" y="1196752"/>
            <a:ext cx="8072438" cy="3857055"/>
          </a:xfrm>
        </p:spPr>
        <p:txBody>
          <a:bodyPr>
            <a:normAutofit/>
          </a:bodyPr>
          <a:lstStyle/>
          <a:p>
            <a:r>
              <a:rPr lang="zh-CN" altLang="zh-CN" sz="2800" b="1" dirty="0" smtClean="0"/>
              <a:t>（三）地方特产</a:t>
            </a:r>
            <a:endParaRPr lang="zh-CN" altLang="zh-CN" sz="2800" dirty="0" smtClean="0"/>
          </a:p>
          <a:p>
            <a:r>
              <a:rPr lang="zh-CN" altLang="zh-CN" dirty="0" smtClean="0"/>
              <a:t>在山西，名产以汾酒、竹叶青最为有名。此外，五台山</a:t>
            </a:r>
            <a:r>
              <a:rPr lang="en-US" altLang="zh-CN" dirty="0" smtClean="0"/>
              <a:t>“</a:t>
            </a:r>
            <a:r>
              <a:rPr lang="zh-CN" altLang="zh-CN" dirty="0" smtClean="0"/>
              <a:t>台砚</a:t>
            </a:r>
            <a:r>
              <a:rPr lang="en-US" altLang="zh-CN" dirty="0" smtClean="0"/>
              <a:t>”</a:t>
            </a:r>
            <a:r>
              <a:rPr lang="zh-CN" altLang="zh-CN" dirty="0" smtClean="0"/>
              <a:t>、大同黄花、恒山黄芪、 </a:t>
            </a:r>
            <a:r>
              <a:rPr lang="en-US" altLang="zh-CN" dirty="0" smtClean="0"/>
              <a:t>“</a:t>
            </a:r>
            <a:r>
              <a:rPr lang="zh-CN" altLang="zh-CN" dirty="0" smtClean="0"/>
              <a:t>沁州黄</a:t>
            </a:r>
            <a:r>
              <a:rPr lang="en-US" altLang="zh-CN" dirty="0" smtClean="0"/>
              <a:t>”</a:t>
            </a:r>
            <a:r>
              <a:rPr lang="zh-CN" altLang="zh-CN" dirty="0" smtClean="0"/>
              <a:t>小米、晋祠大米、黄河鲤鱼、玉堂春酒、平遥牛肉、平阳木板年画、大同艺术瓷、铜器、平遥推光漆具均属山西名产。</a:t>
            </a:r>
          </a:p>
          <a:p>
            <a:endParaRPr lang="zh-CN" altLang="en-US"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5876702" cy="928019"/>
          </a:xfrm>
        </p:spPr>
        <p:txBody>
          <a:bodyPr>
            <a:normAutofit/>
          </a:bodyPr>
          <a:lstStyle/>
          <a:p>
            <a:r>
              <a:rPr lang="en-US" altLang="zh-CN" dirty="0" err="1" smtClean="0">
                <a:solidFill>
                  <a:schemeClr val="tx1"/>
                </a:solidFill>
              </a:rPr>
              <a:t>三、主要旅游城市及景区</a:t>
            </a:r>
            <a:endParaRPr lang="zh-CN" altLang="en-US" dirty="0">
              <a:solidFill>
                <a:schemeClr val="tx1"/>
              </a:solidFill>
            </a:endParaRPr>
          </a:p>
        </p:txBody>
      </p:sp>
      <p:sp>
        <p:nvSpPr>
          <p:cNvPr id="3" name="内容占位符 2"/>
          <p:cNvSpPr>
            <a:spLocks noGrp="1"/>
          </p:cNvSpPr>
          <p:nvPr>
            <p:ph idx="1"/>
          </p:nvPr>
        </p:nvSpPr>
        <p:spPr>
          <a:xfrm>
            <a:off x="971600" y="1556792"/>
            <a:ext cx="7443788" cy="4433119"/>
          </a:xfrm>
        </p:spPr>
        <p:txBody>
          <a:bodyPr>
            <a:normAutofit fontScale="77500" lnSpcReduction="20000"/>
          </a:bodyPr>
          <a:lstStyle/>
          <a:p>
            <a:r>
              <a:rPr lang="zh-CN" altLang="zh-CN" sz="3300" b="1" dirty="0" smtClean="0"/>
              <a:t>（一）晋祠</a:t>
            </a:r>
            <a:endParaRPr lang="zh-CN" altLang="zh-CN" sz="3300" dirty="0" smtClean="0"/>
          </a:p>
          <a:p>
            <a:r>
              <a:rPr lang="zh-CN" altLang="zh-CN" sz="2800" dirty="0" smtClean="0"/>
              <a:t>晋祠，位于太原市区西南</a:t>
            </a:r>
            <a:r>
              <a:rPr lang="en-US" altLang="zh-CN" sz="2800" dirty="0" smtClean="0"/>
              <a:t>25</a:t>
            </a:r>
            <a:r>
              <a:rPr lang="zh-CN" altLang="zh-CN" sz="2800" dirty="0" smtClean="0"/>
              <a:t>公里处的悬瓮山麓，始建于北魏，是后人为纪念周武王次子叔虞而建。这里殿宇、亭台、楼阁、桥树互相映衬，山环水绕，文物荟萃，古木参天，是一处少有的大型祠堂式古典园林，被誉为山西的</a:t>
            </a:r>
            <a:r>
              <a:rPr lang="en-US" altLang="zh-CN" sz="2800" dirty="0" smtClean="0"/>
              <a:t>“</a:t>
            </a:r>
            <a:r>
              <a:rPr lang="zh-CN" altLang="zh-CN" sz="2800" dirty="0" smtClean="0"/>
              <a:t>小江南</a:t>
            </a:r>
            <a:r>
              <a:rPr lang="en-US" altLang="zh-CN" sz="2800" dirty="0" smtClean="0"/>
              <a:t>”</a:t>
            </a:r>
            <a:r>
              <a:rPr lang="zh-CN" altLang="zh-CN" sz="2800" dirty="0" smtClean="0"/>
              <a:t>。</a:t>
            </a:r>
            <a:r>
              <a:rPr lang="zh-CN" altLang="zh-CN" sz="2800" b="1" dirty="0" smtClean="0"/>
              <a:t> </a:t>
            </a:r>
            <a:endParaRPr lang="zh-CN" altLang="zh-CN" sz="2800" dirty="0" smtClean="0"/>
          </a:p>
          <a:p>
            <a:r>
              <a:rPr lang="zh-CN" altLang="zh-CN" sz="2800" dirty="0" smtClean="0"/>
              <a:t>圣母殿、侍女像、鱼沼飞梁、难老泉等景点是晋祠的精华。祠内的周柏、</a:t>
            </a:r>
            <a:r>
              <a:rPr lang="en-US" altLang="zh-CN" sz="2800" dirty="0" smtClean="0"/>
              <a:t>“</a:t>
            </a:r>
            <a:r>
              <a:rPr lang="zh-CN" altLang="zh-CN" sz="2800" dirty="0" smtClean="0"/>
              <a:t>难老泉</a:t>
            </a:r>
            <a:r>
              <a:rPr lang="en-US" altLang="zh-CN" sz="2800" dirty="0" smtClean="0"/>
              <a:t>”</a:t>
            </a:r>
            <a:r>
              <a:rPr lang="zh-CN" altLang="zh-CN" sz="2800" dirty="0" smtClean="0"/>
              <a:t>、宋塑侍女像被誉为</a:t>
            </a:r>
            <a:r>
              <a:rPr lang="en-US" altLang="zh-CN" sz="2800" dirty="0" smtClean="0"/>
              <a:t>“</a:t>
            </a:r>
            <a:r>
              <a:rPr lang="zh-CN" altLang="zh-CN" sz="2800" dirty="0" smtClean="0"/>
              <a:t>晋祠三绝</a:t>
            </a:r>
            <a:r>
              <a:rPr lang="en-US" altLang="zh-CN" sz="2800" dirty="0" smtClean="0"/>
              <a:t>”</a:t>
            </a:r>
            <a:r>
              <a:rPr lang="zh-CN" altLang="zh-CN" sz="2800" dirty="0" smtClean="0"/>
              <a:t>，具有很高的历史价值、科学价值和艺术价值。</a:t>
            </a:r>
            <a:endParaRPr lang="zh-CN" altLang="en-US" sz="2800"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2924374" cy="928019"/>
          </a:xfrm>
        </p:spPr>
        <p:txBody>
          <a:bodyPr>
            <a:normAutofit/>
          </a:bodyPr>
          <a:lstStyle/>
          <a:p>
            <a:r>
              <a:rPr lang="en-US" altLang="zh-CN" sz="2800" dirty="0" smtClean="0">
                <a:solidFill>
                  <a:schemeClr val="tx1"/>
                </a:solidFill>
              </a:rPr>
              <a:t>（</a:t>
            </a:r>
            <a:r>
              <a:rPr lang="en-US" altLang="zh-CN" sz="2800" dirty="0" err="1" smtClean="0">
                <a:solidFill>
                  <a:schemeClr val="tx1"/>
                </a:solidFill>
              </a:rPr>
              <a:t>二）晋中市</a:t>
            </a:r>
            <a:endParaRPr lang="zh-CN" altLang="en-US" sz="2800" dirty="0">
              <a:solidFill>
                <a:schemeClr val="tx1"/>
              </a:solidFill>
            </a:endParaRPr>
          </a:p>
        </p:txBody>
      </p:sp>
      <p:sp>
        <p:nvSpPr>
          <p:cNvPr id="3" name="内容占位符 2"/>
          <p:cNvSpPr>
            <a:spLocks noGrp="1"/>
          </p:cNvSpPr>
          <p:nvPr>
            <p:ph idx="1"/>
          </p:nvPr>
        </p:nvSpPr>
        <p:spPr>
          <a:xfrm>
            <a:off x="1071562" y="1588169"/>
            <a:ext cx="7604894" cy="4145087"/>
          </a:xfrm>
        </p:spPr>
        <p:txBody>
          <a:bodyPr>
            <a:normAutofit/>
          </a:bodyPr>
          <a:lstStyle/>
          <a:p>
            <a:r>
              <a:rPr lang="en-US" altLang="zh-CN" b="1" dirty="0" smtClean="0"/>
              <a:t>1.平遥古城</a:t>
            </a:r>
            <a:endParaRPr lang="zh-CN" altLang="zh-CN" dirty="0" smtClean="0"/>
          </a:p>
          <a:p>
            <a:r>
              <a:rPr lang="en-US" altLang="zh-CN" dirty="0" smtClean="0">
                <a:latin typeface="宋体"/>
                <a:cs typeface="宋体"/>
              </a:rPr>
              <a:t>平遥古城位于山西省中部晋中市的平遥县内，是一座具有2700多年历史的文化名城。</a:t>
            </a:r>
            <a:r>
              <a:rPr lang="zh-CN" altLang="zh-CN" dirty="0" smtClean="0">
                <a:ea typeface="宋体"/>
                <a:cs typeface="宋体"/>
              </a:rPr>
              <a:t>迄今为止，它较为完好地保留着明、清时期县城的基本风貌，堪称中国汉民族地区现存最为完整的古城。山西平遥古城与</a:t>
            </a:r>
            <a:r>
              <a:rPr lang="en-US" altLang="zh-CN" dirty="0" smtClean="0">
                <a:latin typeface="宋体"/>
                <a:ea typeface="宋体"/>
                <a:cs typeface="宋体"/>
              </a:rPr>
              <a:t>四川阆中</a:t>
            </a:r>
            <a:r>
              <a:rPr lang="zh-CN" altLang="zh-CN" dirty="0" smtClean="0">
                <a:ea typeface="宋体"/>
                <a:cs typeface="宋体"/>
              </a:rPr>
              <a:t>古城、</a:t>
            </a:r>
            <a:r>
              <a:rPr lang="en-US" altLang="zh-CN" dirty="0" smtClean="0">
                <a:latin typeface="宋体"/>
                <a:ea typeface="宋体"/>
                <a:cs typeface="宋体"/>
              </a:rPr>
              <a:t>云南丽江</a:t>
            </a:r>
            <a:r>
              <a:rPr lang="zh-CN" altLang="zh-CN" dirty="0" smtClean="0">
                <a:ea typeface="宋体"/>
                <a:cs typeface="宋体"/>
              </a:rPr>
              <a:t>古城、</a:t>
            </a:r>
            <a:r>
              <a:rPr lang="en-US" altLang="zh-CN" dirty="0" smtClean="0">
                <a:latin typeface="宋体"/>
                <a:ea typeface="宋体"/>
                <a:cs typeface="宋体"/>
              </a:rPr>
              <a:t>安徽歙县</a:t>
            </a:r>
            <a:r>
              <a:rPr lang="zh-CN" altLang="zh-CN" dirty="0" smtClean="0">
                <a:ea typeface="宋体"/>
                <a:cs typeface="宋体"/>
              </a:rPr>
              <a:t>并称为</a:t>
            </a:r>
            <a:r>
              <a:rPr lang="en-US" altLang="zh-CN" dirty="0" smtClean="0">
                <a:ea typeface="宋体"/>
                <a:cs typeface="宋体"/>
              </a:rPr>
              <a:t>“</a:t>
            </a:r>
            <a:r>
              <a:rPr lang="zh-CN" altLang="zh-CN" dirty="0" smtClean="0">
                <a:ea typeface="宋体"/>
                <a:cs typeface="宋体"/>
              </a:rPr>
              <a:t>保存最为完好的四大古城</a:t>
            </a:r>
            <a:r>
              <a:rPr lang="en-US" altLang="zh-CN" dirty="0" smtClean="0">
                <a:ea typeface="宋体"/>
                <a:cs typeface="宋体"/>
              </a:rPr>
              <a:t>”</a:t>
            </a:r>
            <a:r>
              <a:rPr lang="zh-CN" altLang="zh-CN" dirty="0" smtClean="0">
                <a:ea typeface="宋体"/>
                <a:cs typeface="宋体"/>
              </a:rPr>
              <a:t>。</a:t>
            </a:r>
            <a:endParaRPr lang="zh-CN" altLang="en-US" dirty="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7443788" cy="313101"/>
          </a:xfrm>
        </p:spPr>
        <p:txBody>
          <a:bodyPr>
            <a:normAutofit fontScale="90000"/>
          </a:bodyPr>
          <a:lstStyle/>
          <a:p>
            <a:endParaRPr lang="zh-CN" altLang="en-US" dirty="0"/>
          </a:p>
        </p:txBody>
      </p:sp>
      <p:sp>
        <p:nvSpPr>
          <p:cNvPr id="3" name="内容占位符 2"/>
          <p:cNvSpPr>
            <a:spLocks noGrp="1"/>
          </p:cNvSpPr>
          <p:nvPr>
            <p:ph idx="1"/>
          </p:nvPr>
        </p:nvSpPr>
        <p:spPr>
          <a:xfrm>
            <a:off x="1043608" y="1268760"/>
            <a:ext cx="7443788" cy="3352999"/>
          </a:xfrm>
        </p:spPr>
        <p:txBody>
          <a:bodyPr>
            <a:normAutofit lnSpcReduction="10000"/>
          </a:bodyPr>
          <a:lstStyle/>
          <a:p>
            <a:r>
              <a:rPr lang="en-US" altLang="zh-CN" b="1" dirty="0" smtClean="0"/>
              <a:t>2.</a:t>
            </a:r>
            <a:r>
              <a:rPr lang="zh-CN" altLang="en-US" b="1" dirty="0" smtClean="0"/>
              <a:t>乔家大院</a:t>
            </a:r>
          </a:p>
          <a:p>
            <a:r>
              <a:rPr lang="zh-CN" altLang="en-US" dirty="0" smtClean="0"/>
              <a:t>乔家大院位于祁县乔家堡村，是清末华北民居建筑的典型，被称为“华北第一民俗博物馆”。它被誉为北方民居建筑史上一颗罕见的明珠，有“皇家看故宫，民宅看乔家”一说。乔家大院是一座雄伟壮观的建筑群体，从高空俯视院落布局，很似一个象征大吉大利的双“喜”字。</a:t>
            </a:r>
            <a:endParaRPr lang="zh-CN" altLang="en-US" dirty="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182274" name="图片 48" descr="121011164256_4225"/>
          <p:cNvPicPr>
            <a:picLocks noChangeAspect="1" noChangeArrowheads="1"/>
          </p:cNvPicPr>
          <p:nvPr/>
        </p:nvPicPr>
        <p:blipFill>
          <a:blip r:embed="rId2" cstate="print"/>
          <a:srcRect/>
          <a:stretch>
            <a:fillRect/>
          </a:stretch>
        </p:blipFill>
        <p:spPr bwMode="auto">
          <a:xfrm>
            <a:off x="0" y="0"/>
            <a:ext cx="9083087" cy="5877272"/>
          </a:xfrm>
          <a:prstGeom prst="rect">
            <a:avLst/>
          </a:prstGeom>
          <a:noFill/>
          <a:ln w="9525">
            <a:noFill/>
            <a:miter lim="800000"/>
            <a:headEnd/>
            <a:tailEnd/>
          </a:ln>
          <a:effec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3428430" cy="928019"/>
          </a:xfrm>
        </p:spPr>
        <p:txBody>
          <a:bodyPr>
            <a:normAutofit/>
          </a:bodyPr>
          <a:lstStyle/>
          <a:p>
            <a:r>
              <a:rPr lang="en-US" altLang="zh-CN" sz="2800" dirty="0" smtClean="0">
                <a:solidFill>
                  <a:schemeClr val="tx1"/>
                </a:solidFill>
              </a:rPr>
              <a:t>（</a:t>
            </a:r>
            <a:r>
              <a:rPr lang="en-US" altLang="zh-CN" sz="2800" dirty="0" err="1" smtClean="0">
                <a:solidFill>
                  <a:schemeClr val="tx1"/>
                </a:solidFill>
              </a:rPr>
              <a:t>三）大同市</a:t>
            </a:r>
            <a:endParaRPr lang="zh-CN" altLang="en-US" sz="2800" dirty="0">
              <a:solidFill>
                <a:schemeClr val="tx1"/>
              </a:solidFill>
            </a:endParaRPr>
          </a:p>
        </p:txBody>
      </p:sp>
      <p:sp>
        <p:nvSpPr>
          <p:cNvPr id="3" name="内容占位符 2"/>
          <p:cNvSpPr>
            <a:spLocks noGrp="1"/>
          </p:cNvSpPr>
          <p:nvPr>
            <p:ph idx="1"/>
          </p:nvPr>
        </p:nvSpPr>
        <p:spPr>
          <a:xfrm>
            <a:off x="899592" y="1556792"/>
            <a:ext cx="7443788" cy="4073079"/>
          </a:xfrm>
        </p:spPr>
        <p:txBody>
          <a:bodyPr>
            <a:normAutofit/>
          </a:bodyPr>
          <a:lstStyle/>
          <a:p>
            <a:r>
              <a:rPr lang="en-US" altLang="zh-CN" dirty="0" smtClean="0"/>
              <a:t>大同市位于山西省最北端，</a:t>
            </a:r>
            <a:r>
              <a:rPr lang="zh-CN" altLang="zh-CN" dirty="0" smtClean="0"/>
              <a:t>是晋北著名的煤城。</a:t>
            </a:r>
            <a:r>
              <a:rPr lang="en-US" altLang="zh-CN" dirty="0" smtClean="0"/>
              <a:t>在大同的历史上，曾创造了许多灿烂的文化艺术，留下了众多闻名中外的名胜古迹。</a:t>
            </a:r>
            <a:r>
              <a:rPr lang="zh-CN" altLang="zh-CN" dirty="0" smtClean="0"/>
              <a:t>云岗石窟，是世界文明的艺术宝库，华严寺、善化寺、恒山悬空寺、九龙壁殿宇嵯峨，金碧辉煌。</a:t>
            </a:r>
          </a:p>
          <a:p>
            <a:endParaRPr lang="zh-CN" altLang="en-US" dirty="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7443788" cy="385109"/>
          </a:xfrm>
        </p:spPr>
        <p:txBody>
          <a:bodyPr>
            <a:normAutofit fontScale="90000"/>
          </a:bodyPr>
          <a:lstStyle/>
          <a:p>
            <a:endParaRPr lang="zh-CN" altLang="en-US" dirty="0"/>
          </a:p>
        </p:txBody>
      </p:sp>
      <p:sp>
        <p:nvSpPr>
          <p:cNvPr id="3" name="内容占位符 2"/>
          <p:cNvSpPr>
            <a:spLocks noGrp="1"/>
          </p:cNvSpPr>
          <p:nvPr>
            <p:ph idx="1"/>
          </p:nvPr>
        </p:nvSpPr>
        <p:spPr>
          <a:xfrm>
            <a:off x="899592" y="1340768"/>
            <a:ext cx="7443788" cy="3352999"/>
          </a:xfrm>
        </p:spPr>
        <p:txBody>
          <a:bodyPr/>
          <a:lstStyle/>
          <a:p>
            <a:r>
              <a:rPr lang="en-US" altLang="zh-CN" b="1" dirty="0" smtClean="0"/>
              <a:t>1.云冈石窟</a:t>
            </a:r>
            <a:endParaRPr lang="zh-CN" altLang="zh-CN" dirty="0" smtClean="0"/>
          </a:p>
          <a:p>
            <a:r>
              <a:rPr lang="en-US" altLang="zh-CN" dirty="0" smtClean="0"/>
              <a:t>云冈石窟位于大同市西16公里的武周山麓。</a:t>
            </a:r>
            <a:r>
              <a:rPr lang="en-US" altLang="zh-CN" dirty="0" err="1" smtClean="0"/>
              <a:t>石窟依山开凿，东西绵延一公里</a:t>
            </a:r>
            <a:r>
              <a:rPr lang="en-US" altLang="zh-CN" dirty="0" smtClean="0"/>
              <a:t>。现存主要洞窟45个，计1100多个小龛，大小造像 51000余尊，它是我国规模最大的石窟群之一，也是世界闻名的艺术宝库。</a:t>
            </a:r>
            <a:endParaRPr lang="zh-CN" altLang="zh-CN" dirty="0" smtClean="0"/>
          </a:p>
          <a:p>
            <a:endParaRPr lang="zh-CN" altLang="en-US" dirty="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7443788" cy="313101"/>
          </a:xfrm>
        </p:spPr>
        <p:txBody>
          <a:bodyPr>
            <a:normAutofit fontScale="90000"/>
          </a:bodyPr>
          <a:lstStyle/>
          <a:p>
            <a:endParaRPr lang="zh-CN" altLang="en-US" dirty="0"/>
          </a:p>
        </p:txBody>
      </p:sp>
      <p:sp>
        <p:nvSpPr>
          <p:cNvPr id="3" name="内容占位符 2"/>
          <p:cNvSpPr>
            <a:spLocks noGrp="1"/>
          </p:cNvSpPr>
          <p:nvPr>
            <p:ph idx="1"/>
          </p:nvPr>
        </p:nvSpPr>
        <p:spPr>
          <a:xfrm>
            <a:off x="899592" y="1268760"/>
            <a:ext cx="7443788" cy="4001071"/>
          </a:xfrm>
        </p:spPr>
        <p:txBody>
          <a:bodyPr/>
          <a:lstStyle/>
          <a:p>
            <a:r>
              <a:rPr lang="en-US" altLang="zh-CN" b="1" dirty="0" smtClean="0"/>
              <a:t>2.</a:t>
            </a:r>
            <a:r>
              <a:rPr lang="zh-CN" altLang="zh-CN" b="1" dirty="0" smtClean="0"/>
              <a:t>恒山</a:t>
            </a:r>
            <a:endParaRPr lang="zh-CN" altLang="zh-CN" dirty="0" smtClean="0"/>
          </a:p>
          <a:p>
            <a:r>
              <a:rPr lang="zh-CN" altLang="zh-CN" dirty="0" smtClean="0"/>
              <a:t>北岳恒山位于大同市东南方，主峰玄武峰海</a:t>
            </a:r>
            <a:r>
              <a:rPr lang="en-US" altLang="zh-CN" dirty="0" smtClean="0"/>
              <a:t>2016.8</a:t>
            </a:r>
            <a:r>
              <a:rPr lang="zh-CN" altLang="zh-CN" dirty="0" smtClean="0"/>
              <a:t>米，海拔高度为五岳之冠。相传四千年前，舜巡狩四方，北到恒山，见这里山势雄险，遂封恒山为</a:t>
            </a:r>
            <a:r>
              <a:rPr lang="en-US" altLang="zh-CN" dirty="0" smtClean="0"/>
              <a:t>“</a:t>
            </a:r>
            <a:r>
              <a:rPr lang="zh-CN" altLang="zh-CN" dirty="0" smtClean="0"/>
              <a:t>北岳</a:t>
            </a:r>
            <a:r>
              <a:rPr lang="en-US" altLang="zh-CN" dirty="0" smtClean="0"/>
              <a:t>”</a:t>
            </a:r>
            <a:r>
              <a:rPr lang="zh-CN" altLang="zh-CN" dirty="0" smtClean="0"/>
              <a:t>。</a:t>
            </a:r>
          </a:p>
          <a:p>
            <a:r>
              <a:rPr lang="zh-CN" altLang="zh-CN" dirty="0" smtClean="0"/>
              <a:t>悬空寺被称为恒山第一胜景。</a:t>
            </a:r>
            <a:endParaRPr lang="zh-CN" altLang="en-US" dirty="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183298" name="图片 42" descr="1451337d513dssu45tszu2"/>
          <p:cNvPicPr>
            <a:picLocks noChangeAspect="1" noChangeArrowheads="1"/>
          </p:cNvPicPr>
          <p:nvPr/>
        </p:nvPicPr>
        <p:blipFill>
          <a:blip r:embed="rId2" cstate="print"/>
          <a:srcRect/>
          <a:stretch>
            <a:fillRect/>
          </a:stretch>
        </p:blipFill>
        <p:spPr bwMode="auto">
          <a:xfrm>
            <a:off x="0" y="0"/>
            <a:ext cx="9144000" cy="5978078"/>
          </a:xfrm>
          <a:prstGeom prst="rect">
            <a:avLst/>
          </a:prstGeom>
          <a:noFill/>
          <a:ln w="9525">
            <a:noFill/>
            <a:miter lim="800000"/>
            <a:headEnd/>
            <a:tailEnd/>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a:xfrm>
            <a:off x="1043608" y="1484784"/>
            <a:ext cx="7443788" cy="3352999"/>
          </a:xfrm>
        </p:spPr>
        <p:txBody>
          <a:bodyPr/>
          <a:lstStyle/>
          <a:p>
            <a:r>
              <a:rPr lang="zh-CN" altLang="en-US" b="1" dirty="0" smtClean="0"/>
              <a:t>（四）五台山</a:t>
            </a:r>
          </a:p>
          <a:p>
            <a:r>
              <a:rPr lang="zh-CN" altLang="en-US" dirty="0" smtClean="0"/>
              <a:t>五台山位于山西省忻州市五台县境内。五台山是驰名中外的佛教圣地，与四川峨嵋山、安徽九华山、浙江普陀山，并称为我国佛教四大名山。五台山以其建寺历史悠久和规模宏大，居于佛教四大名山之首。</a:t>
            </a:r>
            <a:endParaRPr lang="zh-CN" alt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99592" y="620688"/>
            <a:ext cx="4292526" cy="928019"/>
          </a:xfrm>
        </p:spPr>
        <p:txBody>
          <a:bodyPr>
            <a:normAutofit/>
          </a:bodyPr>
          <a:lstStyle/>
          <a:p>
            <a:r>
              <a:rPr lang="zh-CN" altLang="zh-CN" sz="2800" dirty="0" smtClean="0">
                <a:solidFill>
                  <a:schemeClr val="tx1"/>
                </a:solidFill>
              </a:rPr>
              <a:t>三、主要景区</a:t>
            </a:r>
            <a:endParaRPr lang="zh-CN" altLang="en-US" sz="2800" dirty="0">
              <a:solidFill>
                <a:schemeClr val="tx1"/>
              </a:solidFill>
            </a:endParaRPr>
          </a:p>
        </p:txBody>
      </p:sp>
      <p:sp>
        <p:nvSpPr>
          <p:cNvPr id="3" name="内容占位符 2"/>
          <p:cNvSpPr>
            <a:spLocks noGrp="1"/>
          </p:cNvSpPr>
          <p:nvPr>
            <p:ph idx="1"/>
          </p:nvPr>
        </p:nvSpPr>
        <p:spPr>
          <a:xfrm>
            <a:off x="1115616" y="1844824"/>
            <a:ext cx="7399734" cy="4145087"/>
          </a:xfrm>
        </p:spPr>
        <p:txBody>
          <a:bodyPr/>
          <a:lstStyle/>
          <a:p>
            <a:r>
              <a:rPr lang="zh-CN" altLang="zh-CN" b="1" dirty="0" smtClean="0"/>
              <a:t>（一）天安门广场</a:t>
            </a:r>
            <a:endParaRPr lang="zh-CN" altLang="zh-CN" dirty="0" smtClean="0"/>
          </a:p>
          <a:p>
            <a:r>
              <a:rPr lang="zh-CN" altLang="zh-CN" dirty="0" smtClean="0"/>
              <a:t>天安门广场位于北京市中心，是世界上最大的广场，面积有</a:t>
            </a:r>
            <a:r>
              <a:rPr lang="en-US" altLang="zh-CN" dirty="0" smtClean="0"/>
              <a:t>50</a:t>
            </a:r>
            <a:r>
              <a:rPr lang="zh-CN" altLang="zh-CN" dirty="0" smtClean="0"/>
              <a:t>万平方米。广场西面是人民大会堂，东面是中国革命博物馆和中国历史博物馆。在广场中央矗立着人民英雄纪念碑，在纪念碑南面是毛主席纪念堂。</a:t>
            </a:r>
            <a:endParaRPr lang="zh-CN" altLang="en-US" dirty="0"/>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7443788" cy="457117"/>
          </a:xfrm>
        </p:spPr>
        <p:txBody>
          <a:bodyPr>
            <a:normAutofit fontScale="90000"/>
          </a:bodyPr>
          <a:lstStyle/>
          <a:p>
            <a:endParaRPr lang="zh-CN" altLang="en-US" dirty="0"/>
          </a:p>
        </p:txBody>
      </p:sp>
      <p:sp>
        <p:nvSpPr>
          <p:cNvPr id="3" name="内容占位符 2"/>
          <p:cNvSpPr>
            <a:spLocks noGrp="1"/>
          </p:cNvSpPr>
          <p:nvPr>
            <p:ph idx="1"/>
          </p:nvPr>
        </p:nvSpPr>
        <p:spPr>
          <a:xfrm>
            <a:off x="755576" y="1268760"/>
            <a:ext cx="7776864" cy="4145087"/>
          </a:xfrm>
        </p:spPr>
        <p:txBody>
          <a:bodyPr>
            <a:normAutofit/>
          </a:bodyPr>
          <a:lstStyle/>
          <a:p>
            <a:r>
              <a:rPr lang="en-US" altLang="zh-CN" sz="2800" b="1" dirty="0" smtClean="0"/>
              <a:t>（</a:t>
            </a:r>
            <a:r>
              <a:rPr lang="en-US" altLang="zh-CN" sz="2800" b="1" dirty="0" err="1" smtClean="0"/>
              <a:t>五）壶口瀑布</a:t>
            </a:r>
            <a:endParaRPr lang="zh-CN" altLang="zh-CN" sz="2800" dirty="0" smtClean="0"/>
          </a:p>
          <a:p>
            <a:r>
              <a:rPr lang="en-US" altLang="zh-CN" dirty="0" smtClean="0"/>
              <a:t>壶口瀑布，位于吉县城西45公里、距临汾市165公里处的晋陕峡谷黄河河床中，为世界上最大的黄色瀑布，因其气势雄浑而享誉中外。此地两岸夹山，河底石岩上冲刷成一巨沟，宽达30米，深约50米。</a:t>
            </a:r>
            <a:r>
              <a:rPr lang="en-US" altLang="zh-CN" dirty="0" err="1" smtClean="0"/>
              <a:t>黄河本来在宽阔的河槽中奔流，突然从束窄到深槽之中，不禁倾泻而下，形成瀑布。“悬注潆旋，有若壶然”，壶口之名由此而来</a:t>
            </a:r>
            <a:r>
              <a:rPr lang="en-US" altLang="zh-CN" dirty="0" smtClean="0"/>
              <a:t>。</a:t>
            </a:r>
            <a:endParaRPr lang="zh-CN" altLang="en-US" dirty="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184322" name="Picture 2" descr="20140522101823-939331801"/>
          <p:cNvPicPr>
            <a:picLocks noChangeAspect="1" noChangeArrowheads="1"/>
          </p:cNvPicPr>
          <p:nvPr/>
        </p:nvPicPr>
        <p:blipFill>
          <a:blip r:embed="rId2" cstate="print"/>
          <a:srcRect/>
          <a:stretch>
            <a:fillRect/>
          </a:stretch>
        </p:blipFill>
        <p:spPr bwMode="auto">
          <a:xfrm>
            <a:off x="0" y="-1"/>
            <a:ext cx="9144000" cy="6029277"/>
          </a:xfrm>
          <a:prstGeom prst="rect">
            <a:avLst/>
          </a:prstGeom>
          <a:noFill/>
          <a:ln w="9525">
            <a:noFill/>
            <a:miter lim="800000"/>
            <a:headEnd/>
            <a:tailEnd/>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11560" y="548680"/>
            <a:ext cx="5156622" cy="928019"/>
          </a:xfrm>
        </p:spPr>
        <p:txBody>
          <a:bodyPr>
            <a:normAutofit/>
          </a:bodyPr>
          <a:lstStyle/>
          <a:p>
            <a:r>
              <a:rPr lang="en-US" altLang="zh-CN" sz="2800" dirty="0" err="1" smtClean="0"/>
              <a:t>四、主要旅游线路</a:t>
            </a:r>
            <a:endParaRPr lang="zh-CN" altLang="en-US" sz="2800" dirty="0"/>
          </a:p>
        </p:txBody>
      </p:sp>
      <p:sp>
        <p:nvSpPr>
          <p:cNvPr id="3" name="内容占位符 2"/>
          <p:cNvSpPr>
            <a:spLocks noGrp="1"/>
          </p:cNvSpPr>
          <p:nvPr>
            <p:ph idx="1"/>
          </p:nvPr>
        </p:nvSpPr>
        <p:spPr>
          <a:xfrm>
            <a:off x="1403648" y="1844824"/>
            <a:ext cx="6624736" cy="3528392"/>
          </a:xfrm>
        </p:spPr>
        <p:txBody>
          <a:bodyPr>
            <a:normAutofit/>
          </a:bodyPr>
          <a:lstStyle/>
          <a:p>
            <a:r>
              <a:rPr lang="zh-CN" altLang="en-US" dirty="0" smtClean="0"/>
              <a:t>（一）山西精华全景游</a:t>
            </a:r>
          </a:p>
          <a:p>
            <a:r>
              <a:rPr lang="zh-CN" altLang="en-US" dirty="0" smtClean="0"/>
              <a:t>（二）佛教名山朝圣旅游路线</a:t>
            </a:r>
          </a:p>
          <a:p>
            <a:r>
              <a:rPr lang="zh-CN" altLang="en-US" dirty="0" smtClean="0"/>
              <a:t>（三）晋商民俗旅游路线</a:t>
            </a:r>
          </a:p>
          <a:p>
            <a:r>
              <a:rPr lang="zh-CN" altLang="en-US" dirty="0" smtClean="0"/>
              <a:t>（四）黄河文明旅游路线</a:t>
            </a:r>
          </a:p>
          <a:p>
            <a:r>
              <a:rPr lang="zh-CN" altLang="en-US" dirty="0" smtClean="0"/>
              <a:t>（五）太行山水旅游路线</a:t>
            </a:r>
          </a:p>
          <a:p>
            <a:endParaRPr lang="zh-CN" altLang="en-US" dirty="0"/>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err="1" smtClean="0">
                <a:solidFill>
                  <a:schemeClr val="tx1"/>
                </a:solidFill>
              </a:rPr>
              <a:t>任务八</a:t>
            </a:r>
            <a:r>
              <a:rPr lang="en-US" altLang="zh-CN" dirty="0" smtClean="0">
                <a:solidFill>
                  <a:schemeClr val="tx1"/>
                </a:solidFill>
              </a:rPr>
              <a:t>   </a:t>
            </a:r>
            <a:r>
              <a:rPr lang="en-US" altLang="zh-CN" dirty="0" err="1" smtClean="0">
                <a:solidFill>
                  <a:schemeClr val="tx1"/>
                </a:solidFill>
              </a:rPr>
              <a:t>陕西省</a:t>
            </a:r>
            <a:endParaRPr lang="zh-CN" altLang="en-US" dirty="0">
              <a:solidFill>
                <a:schemeClr val="tx1"/>
              </a:solidFill>
            </a:endParaRPr>
          </a:p>
        </p:txBody>
      </p:sp>
      <p:sp>
        <p:nvSpPr>
          <p:cNvPr id="3" name="内容占位符 2"/>
          <p:cNvSpPr>
            <a:spLocks noGrp="1"/>
          </p:cNvSpPr>
          <p:nvPr>
            <p:ph idx="1"/>
          </p:nvPr>
        </p:nvSpPr>
        <p:spPr>
          <a:xfrm>
            <a:off x="899592" y="1700808"/>
            <a:ext cx="7820918" cy="4001071"/>
          </a:xfrm>
        </p:spPr>
        <p:txBody>
          <a:bodyPr>
            <a:normAutofit/>
          </a:bodyPr>
          <a:lstStyle/>
          <a:p>
            <a:r>
              <a:rPr lang="zh-CN" altLang="en-US" sz="2800" b="1" dirty="0" smtClean="0"/>
              <a:t>一、旅游概况</a:t>
            </a:r>
          </a:p>
          <a:p>
            <a:r>
              <a:rPr lang="zh-CN" altLang="en-US" dirty="0" smtClean="0"/>
              <a:t>陕西是中国古人类和中华民族文化重要的发祥地之一，是中国历史上多个朝代政治、经济、文化的中心，也是现代中国革命的圣地。</a:t>
            </a:r>
          </a:p>
          <a:p>
            <a:r>
              <a:rPr lang="zh-CN" altLang="en-US" dirty="0" smtClean="0"/>
              <a:t>陕西是中国旅游资源最富集的省份之一，资源品位高、存量大、种类多、文化积淀深厚，地上地下文物遗存极为丰富，被誉为“天然的历史博物馆”。</a:t>
            </a:r>
            <a:endParaRPr lang="zh-CN" altLang="en-US" dirty="0"/>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dirty="0"/>
          </a:p>
        </p:txBody>
      </p:sp>
      <p:pic>
        <p:nvPicPr>
          <p:cNvPr id="185347" name="Picture 3" descr="F:\学习工作\科研\教材\各省市旅游分布图\陕西.jpg"/>
          <p:cNvPicPr>
            <a:picLocks noChangeAspect="1" noChangeArrowheads="1"/>
          </p:cNvPicPr>
          <p:nvPr/>
        </p:nvPicPr>
        <p:blipFill>
          <a:blip r:embed="rId2" cstate="print"/>
          <a:srcRect/>
          <a:stretch>
            <a:fillRect/>
          </a:stretch>
        </p:blipFill>
        <p:spPr bwMode="auto">
          <a:xfrm>
            <a:off x="1835696" y="-1251520"/>
            <a:ext cx="5619750" cy="10058400"/>
          </a:xfrm>
          <a:prstGeom prst="rect">
            <a:avLst/>
          </a:prstGeom>
          <a:noFill/>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55576" y="476672"/>
            <a:ext cx="3932486" cy="928019"/>
          </a:xfrm>
        </p:spPr>
        <p:txBody>
          <a:bodyPr>
            <a:normAutofit/>
          </a:bodyPr>
          <a:lstStyle/>
          <a:p>
            <a:r>
              <a:rPr lang="zh-CN" altLang="en-US" sz="2800" dirty="0" smtClean="0"/>
              <a:t>二、民俗风情</a:t>
            </a:r>
            <a:endParaRPr lang="zh-CN" altLang="en-US" sz="2800" dirty="0"/>
          </a:p>
        </p:txBody>
      </p:sp>
      <p:sp>
        <p:nvSpPr>
          <p:cNvPr id="3" name="内容占位符 2"/>
          <p:cNvSpPr>
            <a:spLocks noGrp="1"/>
          </p:cNvSpPr>
          <p:nvPr>
            <p:ph idx="1"/>
          </p:nvPr>
        </p:nvSpPr>
        <p:spPr>
          <a:xfrm>
            <a:off x="755576" y="1484784"/>
            <a:ext cx="7776864" cy="3888432"/>
          </a:xfrm>
        </p:spPr>
        <p:txBody>
          <a:bodyPr>
            <a:normAutofit/>
          </a:bodyPr>
          <a:lstStyle/>
          <a:p>
            <a:r>
              <a:rPr lang="zh-CN" altLang="en-US" sz="2800" b="1" dirty="0" smtClean="0"/>
              <a:t>（一）饮食文化</a:t>
            </a:r>
          </a:p>
          <a:p>
            <a:r>
              <a:rPr lang="zh-CN" altLang="en-US" dirty="0" smtClean="0"/>
              <a:t>陕西菜又称秦菜，以关中菜、陕南菜、陕北菜为其代表。总的特色是“三突出”。一为主料突出：以牛羊肉为主，以山珍野味为辅；二为主味突出：一个菜肴所用的调味品虽多，但每个菜肴的主味却只有一个，其它味居从属地位；三为香味突出：除多用香菜作配料外，还常选干辣椒、陈醋和花椒等。</a:t>
            </a:r>
            <a:endParaRPr lang="zh-CN" altLang="en-US" dirty="0"/>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27584" y="476672"/>
            <a:ext cx="3716462" cy="928019"/>
          </a:xfrm>
        </p:spPr>
        <p:txBody>
          <a:bodyPr>
            <a:normAutofit/>
          </a:bodyPr>
          <a:lstStyle/>
          <a:p>
            <a:r>
              <a:rPr lang="en-US" altLang="zh-CN" sz="2800" dirty="0" smtClean="0">
                <a:solidFill>
                  <a:schemeClr val="tx1"/>
                </a:solidFill>
              </a:rPr>
              <a:t>（</a:t>
            </a:r>
            <a:r>
              <a:rPr lang="en-US" altLang="zh-CN" sz="2800" dirty="0" err="1" smtClean="0">
                <a:solidFill>
                  <a:schemeClr val="tx1"/>
                </a:solidFill>
              </a:rPr>
              <a:t>二）民间艺术</a:t>
            </a:r>
            <a:endParaRPr lang="zh-CN" altLang="en-US" sz="2800" dirty="0">
              <a:solidFill>
                <a:schemeClr val="tx1"/>
              </a:solidFill>
            </a:endParaRPr>
          </a:p>
        </p:txBody>
      </p:sp>
      <p:sp>
        <p:nvSpPr>
          <p:cNvPr id="3" name="内容占位符 2"/>
          <p:cNvSpPr>
            <a:spLocks noGrp="1"/>
          </p:cNvSpPr>
          <p:nvPr>
            <p:ph idx="1"/>
          </p:nvPr>
        </p:nvSpPr>
        <p:spPr>
          <a:xfrm>
            <a:off x="1475656" y="1844824"/>
            <a:ext cx="6668790" cy="2704927"/>
          </a:xfrm>
        </p:spPr>
        <p:txBody>
          <a:bodyPr>
            <a:normAutofit/>
          </a:bodyPr>
          <a:lstStyle/>
          <a:p>
            <a:r>
              <a:rPr lang="en-US" altLang="zh-CN" sz="2800" b="1" dirty="0" smtClean="0"/>
              <a:t>1.信天游</a:t>
            </a:r>
            <a:endParaRPr lang="zh-CN" altLang="zh-CN" sz="2800" dirty="0" smtClean="0"/>
          </a:p>
          <a:p>
            <a:r>
              <a:rPr lang="en-US" altLang="zh-CN" sz="2800" b="1" dirty="0" smtClean="0"/>
              <a:t>2.秦腔</a:t>
            </a:r>
            <a:endParaRPr lang="zh-CN" altLang="zh-CN" sz="2800" dirty="0" smtClean="0"/>
          </a:p>
          <a:p>
            <a:r>
              <a:rPr lang="en-US" altLang="zh-CN" sz="2800" b="1" dirty="0" smtClean="0"/>
              <a:t>3.长安古乐</a:t>
            </a:r>
            <a:endParaRPr lang="zh-CN" altLang="zh-CN" sz="2800" dirty="0" smtClean="0"/>
          </a:p>
          <a:p>
            <a:endParaRPr lang="zh-CN" altLang="en-US" dirty="0"/>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7443788" cy="385109"/>
          </a:xfrm>
        </p:spPr>
        <p:txBody>
          <a:bodyPr>
            <a:normAutofit fontScale="90000"/>
          </a:bodyPr>
          <a:lstStyle/>
          <a:p>
            <a:endParaRPr lang="zh-CN" altLang="en-US" dirty="0"/>
          </a:p>
        </p:txBody>
      </p:sp>
      <p:sp>
        <p:nvSpPr>
          <p:cNvPr id="3" name="内容占位符 2"/>
          <p:cNvSpPr>
            <a:spLocks noGrp="1"/>
          </p:cNvSpPr>
          <p:nvPr>
            <p:ph idx="1"/>
          </p:nvPr>
        </p:nvSpPr>
        <p:spPr>
          <a:xfrm>
            <a:off x="899592" y="1340768"/>
            <a:ext cx="7443788" cy="3352999"/>
          </a:xfrm>
        </p:spPr>
        <p:txBody>
          <a:bodyPr>
            <a:normAutofit/>
          </a:bodyPr>
          <a:lstStyle/>
          <a:p>
            <a:r>
              <a:rPr lang="zh-CN" altLang="zh-CN" sz="2800" b="1" dirty="0" smtClean="0"/>
              <a:t>（三）地方特产</a:t>
            </a:r>
            <a:endParaRPr lang="zh-CN" altLang="zh-CN" sz="2800" dirty="0" smtClean="0"/>
          </a:p>
          <a:p>
            <a:r>
              <a:rPr lang="zh-CN" altLang="zh-CN" dirty="0" smtClean="0"/>
              <a:t>陕西地方特产众多，民俗工艺品有蓝田玉、陕北剪纸、凤翔泥塑、关中皮影、麦杆画、木板年画、挑花绣、仿秦俑、仿唐三彩、仿铜车马等。名酒有西凤、杜康、太白、秦川大曲等。水果有陕北苹果、猕猴桃、临潼石榴、商洛核桃、陕南板栗、火晶柿子、陕北红枣等。</a:t>
            </a:r>
          </a:p>
          <a:p>
            <a:endParaRPr lang="zh-CN" altLang="en-US" dirty="0"/>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15616" y="548680"/>
            <a:ext cx="5904656" cy="673141"/>
          </a:xfrm>
        </p:spPr>
        <p:txBody>
          <a:bodyPr>
            <a:normAutofit/>
          </a:bodyPr>
          <a:lstStyle/>
          <a:p>
            <a:r>
              <a:rPr lang="zh-CN" altLang="zh-CN" sz="2800" dirty="0" smtClean="0">
                <a:solidFill>
                  <a:schemeClr val="tx1"/>
                </a:solidFill>
              </a:rPr>
              <a:t>三、主要旅游城市及景区</a:t>
            </a:r>
            <a:endParaRPr lang="zh-CN" altLang="en-US" sz="2800" dirty="0">
              <a:solidFill>
                <a:schemeClr val="tx1"/>
              </a:solidFill>
            </a:endParaRPr>
          </a:p>
        </p:txBody>
      </p:sp>
      <p:sp>
        <p:nvSpPr>
          <p:cNvPr id="3" name="内容占位符 2"/>
          <p:cNvSpPr>
            <a:spLocks noGrp="1"/>
          </p:cNvSpPr>
          <p:nvPr>
            <p:ph idx="1"/>
          </p:nvPr>
        </p:nvSpPr>
        <p:spPr/>
        <p:txBody>
          <a:bodyPr/>
          <a:lstStyle/>
          <a:p>
            <a:r>
              <a:rPr lang="zh-CN" altLang="zh-CN" sz="2800" b="1" dirty="0" smtClean="0"/>
              <a:t>（一）西安</a:t>
            </a:r>
            <a:endParaRPr lang="zh-CN" altLang="zh-CN" sz="2800" dirty="0" smtClean="0"/>
          </a:p>
          <a:p>
            <a:r>
              <a:rPr lang="zh-CN" altLang="zh-CN" dirty="0" smtClean="0"/>
              <a:t>西安位于关中平原中部，北临渭河，南依终南山，周围曲流环绕，有</a:t>
            </a:r>
            <a:r>
              <a:rPr lang="en-US" altLang="zh-CN" dirty="0" smtClean="0"/>
              <a:t>“</a:t>
            </a:r>
            <a:r>
              <a:rPr lang="zh-CN" altLang="zh-CN" dirty="0" smtClean="0"/>
              <a:t>八水绕长安</a:t>
            </a:r>
            <a:r>
              <a:rPr lang="en-US" altLang="zh-CN" dirty="0" smtClean="0"/>
              <a:t>”</a:t>
            </a:r>
            <a:r>
              <a:rPr lang="zh-CN" altLang="zh-CN" dirty="0" smtClean="0"/>
              <a:t>之说。西安是中国著名的七大古都之一。</a:t>
            </a:r>
            <a:r>
              <a:rPr lang="en-US" altLang="zh-CN" dirty="0" err="1" smtClean="0"/>
              <a:t>在一千余年的漫长岁月中，西安作为中国十多个王朝的国都，是展示中国历史的舞台</a:t>
            </a:r>
            <a:r>
              <a:rPr lang="en-US" altLang="zh-CN" dirty="0" smtClean="0"/>
              <a:t>。</a:t>
            </a:r>
            <a:endParaRPr lang="zh-CN" altLang="zh-CN" dirty="0" smtClean="0"/>
          </a:p>
          <a:p>
            <a:endParaRPr lang="zh-CN" altLang="en-US" dirty="0"/>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7443788" cy="241093"/>
          </a:xfrm>
        </p:spPr>
        <p:txBody>
          <a:bodyPr>
            <a:normAutofit fontScale="90000"/>
          </a:bodyPr>
          <a:lstStyle/>
          <a:p>
            <a:endParaRPr lang="zh-CN" altLang="en-US" dirty="0"/>
          </a:p>
        </p:txBody>
      </p:sp>
      <p:sp>
        <p:nvSpPr>
          <p:cNvPr id="3" name="内容占位符 2"/>
          <p:cNvSpPr>
            <a:spLocks noGrp="1"/>
          </p:cNvSpPr>
          <p:nvPr>
            <p:ph idx="1"/>
          </p:nvPr>
        </p:nvSpPr>
        <p:spPr>
          <a:xfrm>
            <a:off x="1115616" y="1268760"/>
            <a:ext cx="7443788" cy="3888432"/>
          </a:xfrm>
        </p:spPr>
        <p:txBody>
          <a:bodyPr>
            <a:normAutofit/>
          </a:bodyPr>
          <a:lstStyle/>
          <a:p>
            <a:r>
              <a:rPr lang="en-US" altLang="zh-CN" b="1" dirty="0" smtClean="0"/>
              <a:t>1.秦始皇兵马俑博物馆</a:t>
            </a:r>
            <a:endParaRPr lang="zh-CN" altLang="zh-CN" dirty="0" smtClean="0"/>
          </a:p>
          <a:p>
            <a:r>
              <a:rPr lang="en-US" altLang="zh-CN" dirty="0" err="1" smtClean="0"/>
              <a:t>秦始皇兵马俑博物馆被誉为“世界第八大奇迹</a:t>
            </a:r>
            <a:r>
              <a:rPr lang="en-US" altLang="zh-CN" dirty="0" smtClean="0"/>
              <a:t>”。</a:t>
            </a:r>
            <a:r>
              <a:rPr lang="zh-CN" altLang="zh-CN" dirty="0" smtClean="0"/>
              <a:t>它以其巨大的规模，威武的场面和高超的科学、艺术水平，为研究秦代军事、文化和经济提供了丰富的实物资料。兵马俑是秦代写实艺术的完美体现，威武雄壮的军阵，再现了秦始皇当年为完成统一中国的大业而展现出的军功和军威。</a:t>
            </a:r>
            <a:endParaRPr lang="zh-CN" alt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150530" name="Picture 2" descr="4293615_204015407177_2"/>
          <p:cNvPicPr>
            <a:picLocks noChangeAspect="1" noChangeArrowheads="1"/>
          </p:cNvPicPr>
          <p:nvPr/>
        </p:nvPicPr>
        <p:blipFill>
          <a:blip r:embed="rId2" cstate="print"/>
          <a:srcRect b="3426"/>
          <a:stretch>
            <a:fillRect/>
          </a:stretch>
        </p:blipFill>
        <p:spPr bwMode="auto">
          <a:xfrm>
            <a:off x="0" y="0"/>
            <a:ext cx="9144000" cy="5877272"/>
          </a:xfrm>
          <a:prstGeom prst="rect">
            <a:avLst/>
          </a:prstGeom>
          <a:noFill/>
          <a:ln w="9525">
            <a:noFill/>
            <a:miter lim="800000"/>
            <a:headEnd/>
            <a:tailEnd/>
          </a:ln>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186370" name="Picture 2" descr="t01826298e3a9ef2896"/>
          <p:cNvPicPr>
            <a:picLocks noChangeAspect="1" noChangeArrowheads="1"/>
          </p:cNvPicPr>
          <p:nvPr/>
        </p:nvPicPr>
        <p:blipFill>
          <a:blip r:embed="rId2" cstate="print"/>
          <a:srcRect b="8014"/>
          <a:stretch>
            <a:fillRect/>
          </a:stretch>
        </p:blipFill>
        <p:spPr bwMode="auto">
          <a:xfrm>
            <a:off x="0" y="692696"/>
            <a:ext cx="9415030" cy="4725144"/>
          </a:xfrm>
          <a:prstGeom prst="rect">
            <a:avLst/>
          </a:prstGeom>
          <a:noFill/>
          <a:ln w="9525">
            <a:noFill/>
            <a:miter lim="800000"/>
            <a:headEnd/>
            <a:tailEnd/>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7443788" cy="241093"/>
          </a:xfrm>
        </p:spPr>
        <p:txBody>
          <a:bodyPr>
            <a:normAutofit fontScale="90000"/>
          </a:bodyPr>
          <a:lstStyle/>
          <a:p>
            <a:endParaRPr lang="zh-CN" altLang="en-US" dirty="0"/>
          </a:p>
        </p:txBody>
      </p:sp>
      <p:sp>
        <p:nvSpPr>
          <p:cNvPr id="3" name="内容占位符 2"/>
          <p:cNvSpPr>
            <a:spLocks noGrp="1"/>
          </p:cNvSpPr>
          <p:nvPr>
            <p:ph idx="1"/>
          </p:nvPr>
        </p:nvSpPr>
        <p:spPr>
          <a:xfrm>
            <a:off x="971600" y="1124744"/>
            <a:ext cx="7443788" cy="3929063"/>
          </a:xfrm>
        </p:spPr>
        <p:txBody>
          <a:bodyPr/>
          <a:lstStyle/>
          <a:p>
            <a:r>
              <a:rPr lang="en-US" altLang="zh-CN" b="1" dirty="0" smtClean="0"/>
              <a:t>2.</a:t>
            </a:r>
            <a:r>
              <a:rPr lang="zh-CN" altLang="zh-CN" b="1" dirty="0" smtClean="0"/>
              <a:t>陕西历史博物馆</a:t>
            </a:r>
            <a:endParaRPr lang="zh-CN" altLang="zh-CN" dirty="0" smtClean="0"/>
          </a:p>
          <a:p>
            <a:r>
              <a:rPr lang="zh-CN" altLang="zh-CN" dirty="0" smtClean="0"/>
              <a:t>陕西历史博物馆以其丰富的文物藏品成为展示陕西历史文化和中国古代文明的殿堂，被誉为“古都明珠，华夏宝库”。博物馆的基本陈列为陕西古代史陈列，它以历史进程为线索，选取各时代的典型文物进行组合陈列，来揭示陕西地区古代社会文明发展状况。</a:t>
            </a:r>
          </a:p>
          <a:p>
            <a:endParaRPr lang="zh-CN" altLang="en-US" dirty="0"/>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7443788" cy="313101"/>
          </a:xfrm>
        </p:spPr>
        <p:txBody>
          <a:bodyPr>
            <a:normAutofit fontScale="90000"/>
          </a:bodyPr>
          <a:lstStyle/>
          <a:p>
            <a:endParaRPr lang="zh-CN" altLang="en-US" dirty="0"/>
          </a:p>
        </p:txBody>
      </p:sp>
      <p:sp>
        <p:nvSpPr>
          <p:cNvPr id="3" name="内容占位符 2"/>
          <p:cNvSpPr>
            <a:spLocks noGrp="1"/>
          </p:cNvSpPr>
          <p:nvPr>
            <p:ph idx="1"/>
          </p:nvPr>
        </p:nvSpPr>
        <p:spPr>
          <a:xfrm>
            <a:off x="1043608" y="1412776"/>
            <a:ext cx="7443788" cy="3352999"/>
          </a:xfrm>
        </p:spPr>
        <p:txBody>
          <a:bodyPr/>
          <a:lstStyle/>
          <a:p>
            <a:r>
              <a:rPr lang="en-US" altLang="zh-CN" b="1" dirty="0" smtClean="0"/>
              <a:t>3.</a:t>
            </a:r>
            <a:r>
              <a:rPr lang="zh-CN" altLang="zh-CN" b="1" dirty="0" smtClean="0"/>
              <a:t>西安城墙</a:t>
            </a:r>
            <a:endParaRPr lang="zh-CN" altLang="zh-CN" dirty="0" smtClean="0"/>
          </a:p>
          <a:p>
            <a:r>
              <a:rPr lang="en-US" altLang="zh-CN" dirty="0" err="1" smtClean="0"/>
              <a:t>西安城墙是我国古代城垣建筑中保留至今最为完整的一处，也是世界上现存规模最大、最完整的古城墙</a:t>
            </a:r>
            <a:r>
              <a:rPr lang="en-US" altLang="zh-CN" dirty="0" smtClean="0"/>
              <a:t>。西安城墙建于明洪武年间，以公元6世纪时隋唐皇城墙为基础扩展形成。</a:t>
            </a:r>
            <a:endParaRPr lang="zh-CN" altLang="en-US" dirty="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187394" name="图片 35" descr="83z58PIC64h"/>
          <p:cNvPicPr>
            <a:picLocks noChangeAspect="1" noChangeArrowheads="1"/>
          </p:cNvPicPr>
          <p:nvPr/>
        </p:nvPicPr>
        <p:blipFill>
          <a:blip r:embed="rId2" cstate="print"/>
          <a:srcRect/>
          <a:stretch>
            <a:fillRect/>
          </a:stretch>
        </p:blipFill>
        <p:spPr bwMode="auto">
          <a:xfrm>
            <a:off x="0" y="0"/>
            <a:ext cx="9144000" cy="5877272"/>
          </a:xfrm>
          <a:prstGeom prst="rect">
            <a:avLst/>
          </a:prstGeom>
          <a:noFill/>
          <a:ln w="9525">
            <a:noFill/>
            <a:miter lim="800000"/>
            <a:headEnd/>
            <a:tailEnd/>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7443788" cy="385109"/>
          </a:xfrm>
        </p:spPr>
        <p:txBody>
          <a:bodyPr>
            <a:normAutofit fontScale="90000"/>
          </a:bodyPr>
          <a:lstStyle/>
          <a:p>
            <a:endParaRPr lang="zh-CN" altLang="en-US"/>
          </a:p>
        </p:txBody>
      </p:sp>
      <p:sp>
        <p:nvSpPr>
          <p:cNvPr id="3" name="内容占位符 2"/>
          <p:cNvSpPr>
            <a:spLocks noGrp="1"/>
          </p:cNvSpPr>
          <p:nvPr>
            <p:ph idx="1"/>
          </p:nvPr>
        </p:nvSpPr>
        <p:spPr>
          <a:xfrm>
            <a:off x="1043608" y="1196752"/>
            <a:ext cx="7443788" cy="3352999"/>
          </a:xfrm>
        </p:spPr>
        <p:txBody>
          <a:bodyPr/>
          <a:lstStyle/>
          <a:p>
            <a:r>
              <a:rPr lang="en-US" altLang="zh-CN" b="1" dirty="0" smtClean="0"/>
              <a:t>4.</a:t>
            </a:r>
            <a:r>
              <a:rPr lang="zh-CN" altLang="en-US" b="1" dirty="0" smtClean="0"/>
              <a:t>华清池</a:t>
            </a:r>
          </a:p>
          <a:p>
            <a:r>
              <a:rPr lang="zh-CN" altLang="en-US" dirty="0" smtClean="0"/>
              <a:t>华清池亦名华清宫，位于西安城东，骊山北麓，距历史文化名城西安</a:t>
            </a:r>
            <a:r>
              <a:rPr lang="en-US" altLang="zh-CN" dirty="0" smtClean="0"/>
              <a:t>30</a:t>
            </a:r>
            <a:r>
              <a:rPr lang="zh-CN" altLang="en-US" dirty="0" smtClean="0"/>
              <a:t>公里，自古就是游览沐浴胜地。紧依京城的地理位置，旖旎秀美的骊山风光，自然造化的天然温泉， 吸引了在陕西建都的历代天子。</a:t>
            </a:r>
            <a:endParaRPr lang="zh-CN" altLang="en-US" dirty="0"/>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7443788" cy="385109"/>
          </a:xfrm>
        </p:spPr>
        <p:txBody>
          <a:bodyPr>
            <a:normAutofit fontScale="90000"/>
          </a:bodyPr>
          <a:lstStyle/>
          <a:p>
            <a:endParaRPr lang="zh-CN" altLang="en-US" dirty="0"/>
          </a:p>
        </p:txBody>
      </p:sp>
      <p:sp>
        <p:nvSpPr>
          <p:cNvPr id="3" name="内容占位符 2"/>
          <p:cNvSpPr>
            <a:spLocks noGrp="1"/>
          </p:cNvSpPr>
          <p:nvPr>
            <p:ph idx="1"/>
          </p:nvPr>
        </p:nvSpPr>
        <p:spPr>
          <a:xfrm>
            <a:off x="899592" y="1268760"/>
            <a:ext cx="7443788" cy="4289103"/>
          </a:xfrm>
        </p:spPr>
        <p:txBody>
          <a:bodyPr>
            <a:normAutofit/>
          </a:bodyPr>
          <a:lstStyle/>
          <a:p>
            <a:r>
              <a:rPr lang="en-US" altLang="zh-CN" b="1" dirty="0" smtClean="0"/>
              <a:t>5.</a:t>
            </a:r>
            <a:r>
              <a:rPr lang="zh-CN" altLang="en-US" b="1" dirty="0" smtClean="0"/>
              <a:t>大雁塔</a:t>
            </a:r>
          </a:p>
          <a:p>
            <a:r>
              <a:rPr lang="zh-CN" altLang="en-US" dirty="0" smtClean="0"/>
              <a:t>大雁塔位于西安南郊大慈恩寺内，是全国著名的古代建筑，被视为古都西安的象征。大雁塔是慈恩寺的第一任主持方丈玄奘法师自印度归来，带回大量梵文经典和佛像舍利，为了供奉和储藏这些宝物，而亲自设计并指导施工的。</a:t>
            </a:r>
          </a:p>
          <a:p>
            <a:endParaRPr lang="zh-CN" altLang="en-US" dirty="0"/>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188418" name="图片 39" descr="t01fbe1871834754a54"/>
          <p:cNvPicPr>
            <a:picLocks noChangeAspect="1" noChangeArrowheads="1"/>
          </p:cNvPicPr>
          <p:nvPr/>
        </p:nvPicPr>
        <p:blipFill>
          <a:blip r:embed="rId2" cstate="print"/>
          <a:srcRect/>
          <a:stretch>
            <a:fillRect/>
          </a:stretch>
        </p:blipFill>
        <p:spPr bwMode="auto">
          <a:xfrm>
            <a:off x="0" y="0"/>
            <a:ext cx="9258627" cy="5877272"/>
          </a:xfrm>
          <a:prstGeom prst="rect">
            <a:avLst/>
          </a:prstGeom>
          <a:noFill/>
          <a:ln w="9525">
            <a:noFill/>
            <a:miter lim="800000"/>
            <a:headEnd/>
            <a:tailEnd/>
          </a:ln>
          <a:effectLst/>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7443788" cy="169085"/>
          </a:xfrm>
        </p:spPr>
        <p:txBody>
          <a:bodyPr>
            <a:normAutofit fontScale="90000"/>
          </a:bodyPr>
          <a:lstStyle/>
          <a:p>
            <a:endParaRPr lang="zh-CN" altLang="en-US" dirty="0"/>
          </a:p>
        </p:txBody>
      </p:sp>
      <p:sp>
        <p:nvSpPr>
          <p:cNvPr id="3" name="内容占位符 2"/>
          <p:cNvSpPr>
            <a:spLocks noGrp="1"/>
          </p:cNvSpPr>
          <p:nvPr>
            <p:ph idx="1"/>
          </p:nvPr>
        </p:nvSpPr>
        <p:spPr>
          <a:xfrm>
            <a:off x="971600" y="1268760"/>
            <a:ext cx="7443788" cy="4104456"/>
          </a:xfrm>
        </p:spPr>
        <p:txBody>
          <a:bodyPr/>
          <a:lstStyle/>
          <a:p>
            <a:r>
              <a:rPr lang="en-US" altLang="zh-CN" b="1" dirty="0" smtClean="0"/>
              <a:t>6.</a:t>
            </a:r>
            <a:r>
              <a:rPr lang="zh-CN" altLang="en-US" b="1" dirty="0" smtClean="0"/>
              <a:t>西安碑林博物馆</a:t>
            </a:r>
          </a:p>
          <a:p>
            <a:r>
              <a:rPr lang="zh-CN" altLang="en-US" dirty="0" smtClean="0"/>
              <a:t>西安市南城墙魁星楼下的碑林，因碑石丛立如林而得名。这是收藏我国古代碑石时间最早、名碑最多的艺术宝库。它始建于北宋哲宗元祐二年，后经历代收集，规模逐渐扩大，清始称“碑林”。几经易名，</a:t>
            </a:r>
            <a:r>
              <a:rPr lang="en-US" altLang="zh-CN" dirty="0" smtClean="0"/>
              <a:t>1992</a:t>
            </a:r>
            <a:r>
              <a:rPr lang="zh-CN" altLang="en-US" dirty="0" smtClean="0"/>
              <a:t>年正式定名为西安碑林博物馆。</a:t>
            </a:r>
            <a:endParaRPr lang="zh-CN" altLang="en-US" dirty="0"/>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7443788" cy="241093"/>
          </a:xfrm>
        </p:spPr>
        <p:txBody>
          <a:bodyPr>
            <a:normAutofit fontScale="90000"/>
          </a:bodyPr>
          <a:lstStyle/>
          <a:p>
            <a:endParaRPr lang="zh-CN" altLang="en-US" dirty="0"/>
          </a:p>
        </p:txBody>
      </p:sp>
      <p:sp>
        <p:nvSpPr>
          <p:cNvPr id="3" name="内容占位符 2"/>
          <p:cNvSpPr>
            <a:spLocks noGrp="1"/>
          </p:cNvSpPr>
          <p:nvPr>
            <p:ph idx="1"/>
          </p:nvPr>
        </p:nvSpPr>
        <p:spPr>
          <a:xfrm>
            <a:off x="827584" y="1124744"/>
            <a:ext cx="7443788" cy="4145087"/>
          </a:xfrm>
        </p:spPr>
        <p:txBody>
          <a:bodyPr>
            <a:normAutofit/>
          </a:bodyPr>
          <a:lstStyle/>
          <a:p>
            <a:r>
              <a:rPr lang="zh-CN" altLang="en-US" sz="2800" b="1" dirty="0" smtClean="0"/>
              <a:t>（二）西岳华山</a:t>
            </a:r>
          </a:p>
          <a:p>
            <a:r>
              <a:rPr lang="zh-CN" altLang="en-US" dirty="0" smtClean="0"/>
              <a:t>华山位于陕西渭南华阴市，自古以来就有“奇险天下第一山”的说法。华山五峰中又以东峰（朝阳）、西峰（莲花）、南峰（落雁）三峰较高。东峰是凌晨观日出的佳处，西峰的东西两侧状如莲花，是华山最秀奇的山峰，南峰落雁是华山最高峰。三峰以下还有中峰（玉女）和北峰（云台）两峰。</a:t>
            </a:r>
          </a:p>
          <a:p>
            <a:endParaRPr lang="zh-CN" altLang="en-US" dirty="0"/>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189442" name="图片 34" descr="2e2eb9389b504fc2d948fcbfe5dde71190ef6d70"/>
          <p:cNvPicPr>
            <a:picLocks noChangeAspect="1" noChangeArrowheads="1"/>
          </p:cNvPicPr>
          <p:nvPr/>
        </p:nvPicPr>
        <p:blipFill>
          <a:blip r:embed="rId2" cstate="print"/>
          <a:srcRect/>
          <a:stretch>
            <a:fillRect/>
          </a:stretch>
        </p:blipFill>
        <p:spPr bwMode="auto">
          <a:xfrm>
            <a:off x="0" y="0"/>
            <a:ext cx="9036317" cy="6093295"/>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99592" y="1196752"/>
            <a:ext cx="7443788" cy="4464495"/>
          </a:xfrm>
        </p:spPr>
        <p:txBody>
          <a:bodyPr/>
          <a:lstStyle/>
          <a:p>
            <a:r>
              <a:rPr lang="zh-CN" altLang="en-US" b="1" dirty="0" smtClean="0"/>
              <a:t>（二）故宫</a:t>
            </a:r>
            <a:endParaRPr lang="zh-CN" altLang="zh-CN" dirty="0" smtClean="0"/>
          </a:p>
          <a:p>
            <a:r>
              <a:rPr lang="zh-CN" altLang="zh-CN" dirty="0" smtClean="0"/>
              <a:t>故宫，也就是紫禁城，位于北京市中心。故宫始建于公元</a:t>
            </a:r>
            <a:r>
              <a:rPr lang="en-US" altLang="zh-CN" dirty="0" smtClean="0"/>
              <a:t>1406</a:t>
            </a:r>
            <a:r>
              <a:rPr lang="zh-CN" altLang="zh-CN" dirty="0" smtClean="0"/>
              <a:t>年，</a:t>
            </a:r>
            <a:r>
              <a:rPr lang="en-US" altLang="zh-CN" dirty="0" smtClean="0"/>
              <a:t>1420</a:t>
            </a:r>
            <a:r>
              <a:rPr lang="zh-CN" altLang="zh-CN" dirty="0" smtClean="0"/>
              <a:t>年基本竣工，自明朝皇帝朱棣始建。</a:t>
            </a:r>
            <a:r>
              <a:rPr lang="en-US" altLang="zh-CN" dirty="0" smtClean="0"/>
              <a:t>占地72万平方米，建筑面积16万平方米，有宫殿建筑9000多间，是中国乃至世界现存最大、最完整的古代宫殿建筑群。</a:t>
            </a:r>
            <a:endParaRPr lang="zh-CN" altLang="zh-CN" dirty="0" smtClean="0"/>
          </a:p>
          <a:p>
            <a:endParaRPr lang="zh-CN" altLang="en-US" dirty="0"/>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7443788" cy="241093"/>
          </a:xfrm>
        </p:spPr>
        <p:txBody>
          <a:bodyPr>
            <a:normAutofit fontScale="90000"/>
          </a:bodyPr>
          <a:lstStyle/>
          <a:p>
            <a:endParaRPr lang="zh-CN" altLang="en-US" dirty="0"/>
          </a:p>
        </p:txBody>
      </p:sp>
      <p:sp>
        <p:nvSpPr>
          <p:cNvPr id="3" name="内容占位符 2"/>
          <p:cNvSpPr>
            <a:spLocks noGrp="1"/>
          </p:cNvSpPr>
          <p:nvPr>
            <p:ph idx="1"/>
          </p:nvPr>
        </p:nvSpPr>
        <p:spPr>
          <a:xfrm>
            <a:off x="899592" y="1124744"/>
            <a:ext cx="7443788" cy="4248471"/>
          </a:xfrm>
        </p:spPr>
        <p:txBody>
          <a:bodyPr/>
          <a:lstStyle/>
          <a:p>
            <a:r>
              <a:rPr lang="en-US" altLang="zh-CN" sz="2800" b="1" dirty="0" smtClean="0"/>
              <a:t>（</a:t>
            </a:r>
            <a:r>
              <a:rPr lang="en-US" altLang="zh-CN" sz="2800" b="1" dirty="0" err="1" smtClean="0"/>
              <a:t>三）延安</a:t>
            </a:r>
            <a:endParaRPr lang="zh-CN" altLang="zh-CN" sz="2800" dirty="0" smtClean="0"/>
          </a:p>
          <a:p>
            <a:r>
              <a:rPr lang="en-US" altLang="zh-CN" dirty="0" err="1" smtClean="0"/>
              <a:t>延安市位于陕西省北部，是国务院首批公布的历史文化名城，全国优秀旅游城市和爱国主义、革命传统、延安精神三大教育基地</a:t>
            </a:r>
            <a:r>
              <a:rPr lang="en-US" altLang="zh-CN" dirty="0" smtClean="0"/>
              <a:t>。</a:t>
            </a:r>
            <a:endParaRPr lang="zh-CN" altLang="zh-CN" dirty="0" smtClean="0"/>
          </a:p>
          <a:p>
            <a:r>
              <a:rPr lang="en-US" altLang="zh-CN" dirty="0" smtClean="0"/>
              <a:t>1. </a:t>
            </a:r>
            <a:r>
              <a:rPr lang="zh-CN" altLang="zh-CN" dirty="0" smtClean="0"/>
              <a:t>宝塔山</a:t>
            </a:r>
          </a:p>
          <a:p>
            <a:r>
              <a:rPr lang="en-US" altLang="zh-CN" dirty="0" smtClean="0"/>
              <a:t>2.延安革命纪念馆</a:t>
            </a:r>
            <a:endParaRPr lang="zh-CN" altLang="zh-CN" dirty="0" smtClean="0"/>
          </a:p>
          <a:p>
            <a:endParaRPr lang="zh-CN" altLang="en-US" dirty="0"/>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4436542" cy="928019"/>
          </a:xfrm>
        </p:spPr>
        <p:txBody>
          <a:bodyPr>
            <a:normAutofit/>
          </a:bodyPr>
          <a:lstStyle/>
          <a:p>
            <a:r>
              <a:rPr lang="en-US" altLang="zh-CN" sz="2800" dirty="0" err="1" smtClean="0"/>
              <a:t>四、主要旅游线路</a:t>
            </a:r>
            <a:endParaRPr lang="zh-CN" altLang="en-US" sz="2800" dirty="0"/>
          </a:p>
        </p:txBody>
      </p:sp>
      <p:sp>
        <p:nvSpPr>
          <p:cNvPr id="3" name="内容占位符 2"/>
          <p:cNvSpPr>
            <a:spLocks noGrp="1"/>
          </p:cNvSpPr>
          <p:nvPr>
            <p:ph idx="1"/>
          </p:nvPr>
        </p:nvSpPr>
        <p:spPr>
          <a:xfrm>
            <a:off x="1691680" y="1916832"/>
            <a:ext cx="6535638" cy="3528392"/>
          </a:xfrm>
        </p:spPr>
        <p:txBody>
          <a:bodyPr>
            <a:normAutofit/>
          </a:bodyPr>
          <a:lstStyle/>
          <a:p>
            <a:r>
              <a:rPr lang="zh-CN" altLang="en-US" dirty="0" smtClean="0"/>
              <a:t>（一）寻根之旅</a:t>
            </a:r>
          </a:p>
          <a:p>
            <a:r>
              <a:rPr lang="zh-CN" altLang="en-US" dirty="0" smtClean="0"/>
              <a:t>（二）盛唐之旅</a:t>
            </a:r>
          </a:p>
          <a:p>
            <a:r>
              <a:rPr lang="zh-CN" altLang="en-US" dirty="0" smtClean="0"/>
              <a:t>（三）黄河风情游</a:t>
            </a:r>
          </a:p>
          <a:p>
            <a:r>
              <a:rPr lang="zh-CN" altLang="en-US" dirty="0" smtClean="0"/>
              <a:t>（四）佛教文化游</a:t>
            </a:r>
          </a:p>
          <a:p>
            <a:r>
              <a:rPr lang="zh-CN" altLang="en-US" dirty="0" smtClean="0"/>
              <a:t> </a:t>
            </a:r>
            <a:r>
              <a:rPr lang="en-US" altLang="zh-CN" dirty="0" smtClean="0"/>
              <a:t>(</a:t>
            </a:r>
            <a:r>
              <a:rPr lang="zh-CN" altLang="en-US" dirty="0" smtClean="0"/>
              <a:t>五）“激情岁月”红色游</a:t>
            </a:r>
          </a:p>
          <a:p>
            <a:endParaRPr lang="zh-CN" alt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4"/>
          <p:cNvGraphicFramePr>
            <a:graphicFrameLocks noChangeAspect="1"/>
          </p:cNvGraphicFramePr>
          <p:nvPr/>
        </p:nvGraphicFramePr>
        <p:xfrm>
          <a:off x="0" y="0"/>
          <a:ext cx="9144000" cy="6673850"/>
        </p:xfrm>
        <a:graphic>
          <a:graphicData uri="http://schemas.openxmlformats.org/presentationml/2006/ole">
            <p:oleObj spid="_x0000_s1026" name="图片" r:id="rId4" imgW="2562840" imgH="1353240" progId="">
              <p:embed/>
            </p:oleObj>
          </a:graphicData>
        </a:graphic>
      </p:graphicFrame>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defRPr/>
            </a:pPr>
            <a:endParaRPr lang="zh-CN" altLang="en-US"/>
          </a:p>
        </p:txBody>
      </p:sp>
      <p:sp>
        <p:nvSpPr>
          <p:cNvPr id="25603" name="内容占位符 2"/>
          <p:cNvSpPr>
            <a:spLocks noGrp="1"/>
          </p:cNvSpPr>
          <p:nvPr>
            <p:ph idx="1"/>
          </p:nvPr>
        </p:nvSpPr>
        <p:spPr/>
        <p:txBody>
          <a:bodyPr/>
          <a:lstStyle/>
          <a:p>
            <a:endParaRPr lang="zh-CN" altLang="en-US" smtClean="0"/>
          </a:p>
        </p:txBody>
      </p:sp>
      <p:pic>
        <p:nvPicPr>
          <p:cNvPr id="154634" name="Picture 10" descr="c:\users\administrator\appdata\roaming\360se6\User Data\temp\timg_image&amp;quality=80&amp;size=b9999_10000&amp;sec=1488904506679&amp;di=55d2a6b2368cb49b846e.jpg"/>
          <p:cNvPicPr>
            <a:picLocks noChangeAspect="1" noChangeArrowheads="1"/>
          </p:cNvPicPr>
          <p:nvPr/>
        </p:nvPicPr>
        <p:blipFill>
          <a:blip r:embed="rId3" cstate="print"/>
          <a:srcRect/>
          <a:stretch>
            <a:fillRect/>
          </a:stretch>
        </p:blipFill>
        <p:spPr bwMode="auto">
          <a:xfrm>
            <a:off x="0" y="0"/>
            <a:ext cx="9101138" cy="638132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15616" y="0"/>
            <a:ext cx="7443788" cy="928019"/>
          </a:xfrm>
        </p:spPr>
        <p:txBody>
          <a:bodyPr/>
          <a:lstStyle/>
          <a:p>
            <a:endParaRPr lang="zh-CN" altLang="en-US" dirty="0"/>
          </a:p>
        </p:txBody>
      </p:sp>
      <p:sp>
        <p:nvSpPr>
          <p:cNvPr id="3" name="内容占位符 2"/>
          <p:cNvSpPr>
            <a:spLocks noGrp="1"/>
          </p:cNvSpPr>
          <p:nvPr>
            <p:ph idx="1"/>
          </p:nvPr>
        </p:nvSpPr>
        <p:spPr>
          <a:xfrm>
            <a:off x="899592" y="1340768"/>
            <a:ext cx="7443788" cy="4145087"/>
          </a:xfrm>
        </p:spPr>
        <p:txBody>
          <a:bodyPr/>
          <a:lstStyle/>
          <a:p>
            <a:r>
              <a:rPr lang="en-US" altLang="zh-CN" b="1" dirty="0" smtClean="0"/>
              <a:t>（</a:t>
            </a:r>
            <a:r>
              <a:rPr lang="en-US" altLang="zh-CN" b="1" dirty="0" err="1" smtClean="0"/>
              <a:t>三）颐和园</a:t>
            </a:r>
            <a:endParaRPr lang="zh-CN" altLang="zh-CN" dirty="0" smtClean="0"/>
          </a:p>
          <a:p>
            <a:r>
              <a:rPr lang="en-US" altLang="zh-CN" dirty="0" smtClean="0"/>
              <a:t>  </a:t>
            </a:r>
            <a:r>
              <a:rPr lang="en-US" altLang="zh-CN" dirty="0" err="1" smtClean="0"/>
              <a:t>颐和园坐落于北京西郊，是中国古典园林之首</a:t>
            </a:r>
            <a:r>
              <a:rPr lang="en-US" altLang="zh-CN" dirty="0" smtClean="0"/>
              <a:t>。</a:t>
            </a:r>
            <a:r>
              <a:rPr lang="en-US" altLang="zh-CN" dirty="0" err="1" smtClean="0"/>
              <a:t>颐和园原是帝王的行宫和花园</a:t>
            </a:r>
            <a:r>
              <a:rPr lang="en-US" altLang="zh-CN" dirty="0" smtClean="0"/>
              <a:t>。公元1750年，乾隆在这里改建为清漪园。1860年，清漪园被英法联军焚毁。1888年，慈禧太后挪用海军经费3000万两白银重建，改称今名，作消夏游乐地。</a:t>
            </a:r>
            <a:endParaRPr lang="zh-CN" alt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151554" name="Picture 2" descr="1_210215_1"/>
          <p:cNvPicPr>
            <a:picLocks noChangeAspect="1" noChangeArrowheads="1"/>
          </p:cNvPicPr>
          <p:nvPr/>
        </p:nvPicPr>
        <p:blipFill>
          <a:blip r:embed="rId2" cstate="print"/>
          <a:srcRect/>
          <a:stretch>
            <a:fillRect/>
          </a:stretch>
        </p:blipFill>
        <p:spPr bwMode="auto">
          <a:xfrm>
            <a:off x="0" y="0"/>
            <a:ext cx="9144000" cy="674938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Grp="1" noChangeArrowheads="1"/>
          </p:cNvSpPr>
          <p:nvPr>
            <p:ph type="body" idx="1"/>
          </p:nvPr>
        </p:nvSpPr>
        <p:spPr>
          <a:xfrm>
            <a:off x="468313" y="1341438"/>
            <a:ext cx="8382000" cy="5105400"/>
          </a:xfrm>
        </p:spPr>
        <p:txBody>
          <a:bodyPr/>
          <a:lstStyle/>
          <a:p>
            <a:pPr eaLnBrk="1" hangingPunct="1"/>
            <a:r>
              <a:rPr lang="zh-CN" altLang="en-US" smtClean="0"/>
              <a:t>是我国现有规模最大、保存最完整的皇家园林，融合</a:t>
            </a:r>
            <a:r>
              <a:rPr lang="zh-CN" altLang="en-US" smtClean="0">
                <a:latin typeface="Arial" pitchFamily="34" charset="0"/>
              </a:rPr>
              <a:t>“</a:t>
            </a:r>
            <a:r>
              <a:rPr lang="zh-CN" altLang="en-US" smtClean="0"/>
              <a:t>南秀北雄</a:t>
            </a:r>
            <a:r>
              <a:rPr lang="zh-CN" altLang="en-US" smtClean="0">
                <a:latin typeface="Arial" pitchFamily="34" charset="0"/>
              </a:rPr>
              <a:t>”</a:t>
            </a:r>
            <a:r>
              <a:rPr lang="zh-CN" altLang="en-US" smtClean="0"/>
              <a:t>，由</a:t>
            </a:r>
            <a:r>
              <a:rPr lang="zh-CN" altLang="en-US" smtClean="0">
                <a:solidFill>
                  <a:srgbClr val="0033CC"/>
                </a:solidFill>
              </a:rPr>
              <a:t>万寿山和昆明湖</a:t>
            </a:r>
            <a:r>
              <a:rPr lang="zh-CN" altLang="en-US" smtClean="0"/>
              <a:t>组成。</a:t>
            </a:r>
            <a:endParaRPr lang="en-US" altLang="zh-CN" smtClean="0"/>
          </a:p>
          <a:p>
            <a:pPr eaLnBrk="1" hangingPunct="1"/>
            <a:endParaRPr lang="zh-CN" altLang="en-US" sz="1200" smtClean="0"/>
          </a:p>
          <a:p>
            <a:pPr eaLnBrk="1" hangingPunct="1"/>
            <a:r>
              <a:rPr lang="zh-CN" altLang="en-US" smtClean="0"/>
              <a:t>三个区域：</a:t>
            </a:r>
            <a:r>
              <a:rPr lang="zh-CN" altLang="en-US" smtClean="0">
                <a:solidFill>
                  <a:srgbClr val="0033CC"/>
                </a:solidFill>
              </a:rPr>
              <a:t>仁寿殿</a:t>
            </a:r>
            <a:r>
              <a:rPr lang="zh-CN" altLang="en-US" smtClean="0"/>
              <a:t>为代表的政治活动区，乐寿堂、玉澜堂、宜芸馆为代表生活区；</a:t>
            </a:r>
            <a:r>
              <a:rPr lang="zh-CN" altLang="en-US" smtClean="0">
                <a:solidFill>
                  <a:srgbClr val="0033CC"/>
                </a:solidFill>
              </a:rPr>
              <a:t>万寿山、昆明湖</a:t>
            </a:r>
            <a:r>
              <a:rPr lang="zh-CN" altLang="en-US" smtClean="0"/>
              <a:t>为风景游览区。</a:t>
            </a:r>
          </a:p>
        </p:txBody>
      </p:sp>
      <p:grpSp>
        <p:nvGrpSpPr>
          <p:cNvPr id="2" name="Group 6"/>
          <p:cNvGrpSpPr>
            <a:grpSpLocks/>
          </p:cNvGrpSpPr>
          <p:nvPr/>
        </p:nvGrpSpPr>
        <p:grpSpPr bwMode="auto">
          <a:xfrm>
            <a:off x="0" y="0"/>
            <a:ext cx="9144000" cy="6858000"/>
            <a:chOff x="340" y="-191"/>
            <a:chExt cx="5141" cy="3500"/>
          </a:xfrm>
        </p:grpSpPr>
        <p:pic>
          <p:nvPicPr>
            <p:cNvPr id="29700" name="Picture 4" descr="378870~1"/>
            <p:cNvPicPr>
              <a:picLocks noChangeAspect="1" noChangeArrowheads="1"/>
            </p:cNvPicPr>
            <p:nvPr/>
          </p:nvPicPr>
          <p:blipFill>
            <a:blip r:embed="rId2" cstate="print"/>
            <a:srcRect/>
            <a:stretch>
              <a:fillRect/>
            </a:stretch>
          </p:blipFill>
          <p:spPr bwMode="auto">
            <a:xfrm>
              <a:off x="340" y="-191"/>
              <a:ext cx="5141" cy="3500"/>
            </a:xfrm>
            <a:prstGeom prst="rect">
              <a:avLst/>
            </a:prstGeom>
            <a:noFill/>
            <a:ln w="9525">
              <a:noFill/>
              <a:miter lim="800000"/>
              <a:headEnd/>
              <a:tailEnd/>
            </a:ln>
          </p:spPr>
        </p:pic>
        <p:sp>
          <p:nvSpPr>
            <p:cNvPr id="29701" name="Text Box 5"/>
            <p:cNvSpPr txBox="1">
              <a:spLocks noChangeArrowheads="1"/>
            </p:cNvSpPr>
            <p:nvPr/>
          </p:nvSpPr>
          <p:spPr bwMode="auto">
            <a:xfrm>
              <a:off x="3801" y="-21"/>
              <a:ext cx="1361" cy="252"/>
            </a:xfrm>
            <a:prstGeom prst="rect">
              <a:avLst/>
            </a:prstGeom>
            <a:noFill/>
            <a:ln w="9525">
              <a:noFill/>
              <a:miter lim="800000"/>
              <a:headEnd/>
              <a:tailEnd/>
            </a:ln>
          </p:spPr>
          <p:txBody>
            <a:bodyPr>
              <a:spAutoFit/>
            </a:bodyPr>
            <a:lstStyle/>
            <a:p>
              <a:pPr>
                <a:lnSpc>
                  <a:spcPct val="110000"/>
                </a:lnSpc>
              </a:pPr>
              <a:r>
                <a:rPr lang="zh-CN" altLang="en-US" b="1">
                  <a:latin typeface="宋体" pitchFamily="2" charset="-122"/>
                </a:rPr>
                <a:t>颐 和 园</a:t>
              </a:r>
              <a:r>
                <a:rPr lang="zh-CN" altLang="en-US" sz="1800" b="1">
                  <a:latin typeface="宋体" pitchFamily="2" charset="-122"/>
                </a:rPr>
                <a:t>    </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7443788" cy="529125"/>
          </a:xfrm>
        </p:spPr>
        <p:txBody>
          <a:bodyPr>
            <a:normAutofit fontScale="90000"/>
          </a:bodyPr>
          <a:lstStyle/>
          <a:p>
            <a:endParaRPr lang="zh-CN" altLang="en-US" dirty="0"/>
          </a:p>
        </p:txBody>
      </p:sp>
      <p:sp>
        <p:nvSpPr>
          <p:cNvPr id="3" name="内容占位符 2"/>
          <p:cNvSpPr>
            <a:spLocks noGrp="1"/>
          </p:cNvSpPr>
          <p:nvPr>
            <p:ph idx="1"/>
          </p:nvPr>
        </p:nvSpPr>
        <p:spPr>
          <a:xfrm>
            <a:off x="971600" y="1340768"/>
            <a:ext cx="7443788" cy="4680520"/>
          </a:xfrm>
        </p:spPr>
        <p:txBody>
          <a:bodyPr/>
          <a:lstStyle/>
          <a:p>
            <a:r>
              <a:rPr lang="zh-CN" altLang="zh-CN" b="1" dirty="0" smtClean="0"/>
              <a:t>（四）八达岭长城</a:t>
            </a:r>
            <a:endParaRPr lang="zh-CN" altLang="zh-CN" dirty="0" smtClean="0"/>
          </a:p>
          <a:p>
            <a:r>
              <a:rPr lang="zh-CN" altLang="zh-CN" dirty="0" smtClean="0"/>
              <a:t>八达岭长城是万里长城最杰出的代表，是明代长城的精华。其地势险要，构筑雄伟，自古以来便是</a:t>
            </a:r>
            <a:r>
              <a:rPr lang="en-US" altLang="zh-CN" dirty="0" smtClean="0"/>
              <a:t>“</a:t>
            </a:r>
            <a:r>
              <a:rPr lang="zh-CN" altLang="zh-CN" dirty="0" smtClean="0"/>
              <a:t>拱卫陵京</a:t>
            </a:r>
            <a:r>
              <a:rPr lang="en-US" altLang="zh-CN" dirty="0" smtClean="0"/>
              <a:t>”</a:t>
            </a:r>
            <a:r>
              <a:rPr lang="zh-CN" altLang="zh-CN" dirty="0" smtClean="0"/>
              <a:t>的军事战略要地。</a:t>
            </a:r>
            <a:r>
              <a:rPr lang="en-US" altLang="zh-CN" dirty="0" smtClean="0"/>
              <a:t>早在1961年就被国务院发布为全国重点文物保护单位。1988</a:t>
            </a:r>
            <a:r>
              <a:rPr lang="zh-CN" altLang="zh-CN" dirty="0" smtClean="0"/>
              <a:t>年，八达岭万里长城被联合国列为世界文化遗产。</a:t>
            </a:r>
          </a:p>
          <a:p>
            <a:endParaRPr lang="zh-CN" alt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7443788" cy="169085"/>
          </a:xfrm>
        </p:spPr>
        <p:txBody>
          <a:bodyPr>
            <a:normAutofit fontScale="90000"/>
          </a:bodyPr>
          <a:lstStyle/>
          <a:p>
            <a:endParaRPr lang="zh-CN" altLang="en-US" dirty="0"/>
          </a:p>
        </p:txBody>
      </p:sp>
      <p:sp>
        <p:nvSpPr>
          <p:cNvPr id="3" name="内容占位符 2"/>
          <p:cNvSpPr>
            <a:spLocks noGrp="1"/>
          </p:cNvSpPr>
          <p:nvPr>
            <p:ph idx="1"/>
          </p:nvPr>
        </p:nvSpPr>
        <p:spPr>
          <a:xfrm>
            <a:off x="827584" y="620688"/>
            <a:ext cx="8316416" cy="5688632"/>
          </a:xfrm>
        </p:spPr>
        <p:txBody>
          <a:bodyPr>
            <a:normAutofit fontScale="77500" lnSpcReduction="20000"/>
          </a:bodyPr>
          <a:lstStyle/>
          <a:p>
            <a:r>
              <a:rPr lang="zh-CN" altLang="zh-CN" b="1" dirty="0" smtClean="0"/>
              <a:t>职业知识目标：</a:t>
            </a:r>
            <a:endParaRPr lang="zh-CN" altLang="zh-CN" dirty="0" smtClean="0"/>
          </a:p>
          <a:p>
            <a:r>
              <a:rPr lang="en-US" altLang="zh-CN" dirty="0" smtClean="0"/>
              <a:t>1.</a:t>
            </a:r>
            <a:r>
              <a:rPr lang="zh-CN" altLang="zh-CN" dirty="0" smtClean="0"/>
              <a:t>掌握华北旅游区的地理环境特点、旅游资源特征。</a:t>
            </a:r>
          </a:p>
          <a:p>
            <a:r>
              <a:rPr lang="en-US" altLang="zh-CN" dirty="0" smtClean="0"/>
              <a:t>2.</a:t>
            </a:r>
            <a:r>
              <a:rPr lang="zh-CN" altLang="zh-CN" dirty="0" smtClean="0"/>
              <a:t>熟悉华北旅游区主要的旅游城市与旅游景区的特色。</a:t>
            </a:r>
          </a:p>
          <a:p>
            <a:r>
              <a:rPr lang="en-US" altLang="zh-CN" dirty="0" smtClean="0"/>
              <a:t>3.</a:t>
            </a:r>
            <a:r>
              <a:rPr lang="zh-CN" altLang="zh-CN" dirty="0" smtClean="0"/>
              <a:t>熟悉华北旅游区主要的旅游线路。</a:t>
            </a:r>
          </a:p>
          <a:p>
            <a:r>
              <a:rPr lang="en-US" altLang="zh-CN" b="1" dirty="0" smtClean="0"/>
              <a:t>职业能力目标：</a:t>
            </a:r>
            <a:endParaRPr lang="zh-CN" altLang="zh-CN" dirty="0" smtClean="0"/>
          </a:p>
          <a:p>
            <a:pPr lvl="0"/>
            <a:r>
              <a:rPr lang="en-US" altLang="zh-CN" dirty="0" smtClean="0"/>
              <a:t>1.能分析华北旅游区地理环境与旅游资源的关系。</a:t>
            </a:r>
            <a:endParaRPr lang="zh-CN" altLang="zh-CN" dirty="0" smtClean="0"/>
          </a:p>
          <a:p>
            <a:pPr lvl="0"/>
            <a:r>
              <a:rPr lang="en-US" altLang="zh-CN" dirty="0" smtClean="0"/>
              <a:t>2.能依据华北旅游区旅游资源的特点，设计有特色的华东旅游区旅游线路。</a:t>
            </a:r>
            <a:endParaRPr lang="zh-CN" altLang="zh-CN" dirty="0" smtClean="0"/>
          </a:p>
          <a:p>
            <a:pPr lvl="0"/>
            <a:r>
              <a:rPr lang="en-US" altLang="zh-CN" dirty="0" smtClean="0"/>
              <a:t>3.能撰写华北旅游区特色旅游景区的讲解词。</a:t>
            </a:r>
            <a:endParaRPr lang="zh-CN" altLang="zh-CN" dirty="0" smtClean="0"/>
          </a:p>
          <a:p>
            <a:r>
              <a:rPr lang="en-US" altLang="zh-CN" b="1" dirty="0" smtClean="0"/>
              <a:t>职业素质目标：</a:t>
            </a:r>
            <a:endParaRPr lang="zh-CN" altLang="zh-CN" dirty="0" smtClean="0"/>
          </a:p>
          <a:p>
            <a:r>
              <a:rPr lang="en-US" altLang="zh-CN" dirty="0" smtClean="0"/>
              <a:t>1.通过旅游线路的设计，培养学生学习的主动性，提高学生解决问题的能力。</a:t>
            </a:r>
            <a:endParaRPr lang="zh-CN" altLang="zh-CN" dirty="0" smtClean="0"/>
          </a:p>
          <a:p>
            <a:r>
              <a:rPr lang="en-US" altLang="zh-CN" dirty="0" smtClean="0"/>
              <a:t>2.通过景点的讲解，培养学生良好的语言表达能力。</a:t>
            </a:r>
            <a:endParaRPr lang="zh-CN" altLang="zh-CN" dirty="0" smtClean="0"/>
          </a:p>
          <a:p>
            <a:endParaRPr lang="zh-CN" alt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a:xfrm>
            <a:off x="899592" y="1340768"/>
            <a:ext cx="7443788" cy="4289103"/>
          </a:xfrm>
        </p:spPr>
        <p:txBody>
          <a:bodyPr>
            <a:normAutofit/>
          </a:bodyPr>
          <a:lstStyle/>
          <a:p>
            <a:r>
              <a:rPr lang="zh-CN" altLang="zh-CN" b="1" dirty="0" smtClean="0"/>
              <a:t>（五）圆明园</a:t>
            </a:r>
            <a:endParaRPr lang="zh-CN" altLang="zh-CN" dirty="0" smtClean="0"/>
          </a:p>
          <a:p>
            <a:r>
              <a:rPr lang="zh-CN" altLang="zh-CN" dirty="0" smtClean="0"/>
              <a:t>圆明园坐落在北京西郊海淀，与颐和园紧相毗邻，占地</a:t>
            </a:r>
            <a:r>
              <a:rPr lang="en-US" altLang="zh-CN" dirty="0" smtClean="0"/>
              <a:t>350</a:t>
            </a:r>
            <a:r>
              <a:rPr lang="zh-CN" altLang="zh-CN" dirty="0" smtClean="0"/>
              <a:t>公顷，建筑面积近</a:t>
            </a:r>
            <a:r>
              <a:rPr lang="en-US" altLang="zh-CN" dirty="0" smtClean="0"/>
              <a:t>20</a:t>
            </a:r>
            <a:r>
              <a:rPr lang="zh-CN" altLang="zh-CN" dirty="0" smtClean="0"/>
              <a:t>万平方米，是清代一座大型皇家宫苑。</a:t>
            </a:r>
            <a:r>
              <a:rPr lang="en-US" altLang="zh-CN" dirty="0" smtClean="0"/>
              <a:t>它始建于康熙46年（1707年），经雍正、乾隆、嘉庆、道光和咸丰等朝长达150余年的建设和经营，最终建成了由三处相毗连，有百余处风景群所组成的皇家御园。</a:t>
            </a:r>
            <a:endParaRPr lang="zh-CN" alt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152578" name="图片 7"/>
          <p:cNvPicPr>
            <a:picLocks noChangeAspect="1" noChangeArrowheads="1"/>
          </p:cNvPicPr>
          <p:nvPr/>
        </p:nvPicPr>
        <p:blipFill>
          <a:blip r:embed="rId2" cstate="print"/>
          <a:srcRect/>
          <a:stretch>
            <a:fillRect/>
          </a:stretch>
        </p:blipFill>
        <p:spPr bwMode="auto">
          <a:xfrm>
            <a:off x="0" y="0"/>
            <a:ext cx="9144000" cy="610033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a:xfrm>
            <a:off x="755576" y="1484784"/>
            <a:ext cx="7831782" cy="4145087"/>
          </a:xfrm>
        </p:spPr>
        <p:txBody>
          <a:bodyPr/>
          <a:lstStyle/>
          <a:p>
            <a:r>
              <a:rPr lang="en-US" altLang="zh-CN" b="1" dirty="0" smtClean="0"/>
              <a:t>（</a:t>
            </a:r>
            <a:r>
              <a:rPr lang="en-US" altLang="zh-CN" b="1" dirty="0" err="1" smtClean="0"/>
              <a:t>六）天坛</a:t>
            </a:r>
            <a:endParaRPr lang="zh-CN" altLang="zh-CN" dirty="0" smtClean="0"/>
          </a:p>
          <a:p>
            <a:r>
              <a:rPr lang="en-US" altLang="zh-CN" dirty="0" err="1" smtClean="0"/>
              <a:t>天坛位于北京市东城区永定门内大街东侧</a:t>
            </a:r>
            <a:r>
              <a:rPr lang="en-US" altLang="zh-CN" dirty="0" smtClean="0"/>
              <a:t>。</a:t>
            </a:r>
            <a:r>
              <a:rPr lang="zh-CN" altLang="zh-CN" dirty="0" smtClean="0"/>
              <a:t>原是明清两代皇帝祭天祈谷的场所，始建于明永乐十八年 </a:t>
            </a:r>
            <a:r>
              <a:rPr lang="en-US" altLang="zh-CN" dirty="0" smtClean="0"/>
              <a:t>(1420</a:t>
            </a:r>
            <a:r>
              <a:rPr lang="zh-CN" altLang="zh-CN" dirty="0" smtClean="0"/>
              <a:t>年</a:t>
            </a:r>
            <a:r>
              <a:rPr lang="en-US" altLang="zh-CN" dirty="0" smtClean="0"/>
              <a:t>), </a:t>
            </a:r>
            <a:r>
              <a:rPr lang="zh-CN" altLang="zh-CN" dirty="0" smtClean="0"/>
              <a:t>以后经过不断的改扩建，至清乾隆年间最终建成。天坛占地达</a:t>
            </a:r>
            <a:r>
              <a:rPr lang="en-US" altLang="zh-CN" dirty="0" smtClean="0"/>
              <a:t>273</a:t>
            </a:r>
            <a:r>
              <a:rPr lang="zh-CN" altLang="zh-CN" dirty="0" smtClean="0"/>
              <a:t>万平方米，主要建筑有祈年殿、圜丘、皇穹宇、斋宫、神乐署、牺牲所等。</a:t>
            </a:r>
            <a:endParaRPr lang="zh-CN" alt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a:grpSpLocks/>
          </p:cNvGrpSpPr>
          <p:nvPr/>
        </p:nvGrpSpPr>
        <p:grpSpPr bwMode="auto">
          <a:xfrm>
            <a:off x="1763688" y="188640"/>
            <a:ext cx="5760640" cy="6480720"/>
            <a:chOff x="2653" y="1434"/>
            <a:chExt cx="2606" cy="2373"/>
          </a:xfrm>
        </p:grpSpPr>
        <p:sp>
          <p:nvSpPr>
            <p:cNvPr id="26628" name="Rectangle 5"/>
            <p:cNvSpPr>
              <a:spLocks noChangeArrowheads="1"/>
            </p:cNvSpPr>
            <p:nvPr/>
          </p:nvSpPr>
          <p:spPr bwMode="auto">
            <a:xfrm>
              <a:off x="3833" y="3657"/>
              <a:ext cx="324" cy="150"/>
            </a:xfrm>
            <a:prstGeom prst="rect">
              <a:avLst/>
            </a:prstGeom>
            <a:noFill/>
            <a:ln w="9525">
              <a:noFill/>
              <a:miter lim="800000"/>
              <a:headEnd/>
              <a:tailEnd/>
            </a:ln>
          </p:spPr>
          <p:txBody>
            <a:bodyPr wrap="none">
              <a:spAutoFit/>
            </a:bodyPr>
            <a:lstStyle/>
            <a:p>
              <a:r>
                <a:rPr lang="zh-CN" altLang="en-US" sz="1400" b="1"/>
                <a:t>天坛</a:t>
              </a:r>
            </a:p>
          </p:txBody>
        </p:sp>
        <p:pic>
          <p:nvPicPr>
            <p:cNvPr id="26629" name="Picture 6"/>
            <p:cNvPicPr>
              <a:picLocks noChangeAspect="1" noChangeArrowheads="1"/>
            </p:cNvPicPr>
            <p:nvPr/>
          </p:nvPicPr>
          <p:blipFill>
            <a:blip r:embed="rId3" cstate="print"/>
            <a:srcRect/>
            <a:stretch>
              <a:fillRect/>
            </a:stretch>
          </p:blipFill>
          <p:spPr bwMode="auto">
            <a:xfrm>
              <a:off x="2653" y="1434"/>
              <a:ext cx="2606" cy="2187"/>
            </a:xfrm>
            <a:prstGeom prst="rect">
              <a:avLst/>
            </a:prstGeom>
            <a:noFill/>
            <a:ln w="9525">
              <a:noFill/>
              <a:miter lim="800000"/>
              <a:headEnd/>
              <a:tailEnd/>
            </a:ln>
          </p:spPr>
        </p:pic>
      </p:gr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1"/>
          <p:cNvSpPr>
            <a:spLocks noChangeArrowheads="1"/>
          </p:cNvSpPr>
          <p:nvPr/>
        </p:nvSpPr>
        <p:spPr bwMode="auto">
          <a:xfrm>
            <a:off x="971600" y="1196752"/>
            <a:ext cx="7200800" cy="39087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349250" algn="l" defTabSz="9144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四、主要旅游线路</a:t>
            </a:r>
            <a:endParaRPr kumimoji="0" lang="en-US" altLang="zh-CN" sz="2800" b="1"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endParaRPr>
          </a:p>
          <a:p>
            <a:pPr marL="0" marR="0" lvl="0" indent="349250" algn="l" defTabSz="914400" rtl="0" eaLnBrk="1" fontAlgn="base" latinLnBrk="0" hangingPunct="1">
              <a:lnSpc>
                <a:spcPct val="100000"/>
              </a:lnSpc>
              <a:spcBef>
                <a:spcPct val="0"/>
              </a:spcBef>
              <a:spcAft>
                <a:spcPct val="0"/>
              </a:spcAft>
              <a:buClrTx/>
              <a:buSzTx/>
              <a:buFontTx/>
              <a:buNone/>
              <a:tabLst/>
            </a:pPr>
            <a:endParaRPr lang="en-US" altLang="zh-CN" sz="2800" b="1" dirty="0" smtClean="0">
              <a:latin typeface="宋体" pitchFamily="2" charset="-122"/>
              <a:ea typeface="宋体" pitchFamily="2" charset="-122"/>
              <a:cs typeface="Times New Roman" pitchFamily="18" charset="0"/>
            </a:endParaRPr>
          </a:p>
          <a:p>
            <a:pPr marL="0" marR="0" lvl="0" indent="349250" algn="l" defTabSz="914400" rtl="0" eaLnBrk="1" fontAlgn="base" latinLnBrk="0" hangingPunct="1">
              <a:lnSpc>
                <a:spcPct val="100000"/>
              </a:lnSpc>
              <a:spcBef>
                <a:spcPct val="0"/>
              </a:spcBef>
              <a:spcAft>
                <a:spcPct val="0"/>
              </a:spcAft>
              <a:buClrTx/>
              <a:buSzTx/>
              <a:buFontTx/>
              <a:buNone/>
              <a:tabLst/>
            </a:pPr>
            <a:endParaRPr kumimoji="0" lang="zh-CN" altLang="en-US" sz="12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a:p>
            <a:pPr indent="300038" eaLnBrk="0" fontAlgn="base" hangingPunct="0">
              <a:lnSpc>
                <a:spcPct val="150000"/>
              </a:lnSpc>
              <a:spcBef>
                <a:spcPct val="0"/>
              </a:spcBef>
              <a:spcAft>
                <a:spcPct val="0"/>
              </a:spcAft>
            </a:pPr>
            <a:r>
              <a:rPr kumimoji="0" lang="zh-CN" altLang="en-US" sz="240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（一）北京全景深度旅游</a:t>
            </a:r>
            <a:r>
              <a:rPr lang="zh-CN" altLang="en-US" sz="2400" dirty="0" smtClean="0">
                <a:latin typeface="宋体" pitchFamily="2" charset="-122"/>
                <a:ea typeface="宋体" pitchFamily="2" charset="-122"/>
                <a:cs typeface="Times New Roman" pitchFamily="18" charset="0"/>
              </a:rPr>
              <a:t>线路</a:t>
            </a:r>
            <a:endParaRPr lang="en-US" altLang="zh-CN" sz="2400" dirty="0" smtClean="0">
              <a:latin typeface="宋体" pitchFamily="2" charset="-122"/>
              <a:ea typeface="宋体" pitchFamily="2" charset="-122"/>
              <a:cs typeface="Times New Roman" pitchFamily="18" charset="0"/>
            </a:endParaRPr>
          </a:p>
          <a:p>
            <a:pPr indent="300038" eaLnBrk="0" fontAlgn="base" hangingPunct="0">
              <a:lnSpc>
                <a:spcPct val="150000"/>
              </a:lnSpc>
              <a:spcBef>
                <a:spcPct val="0"/>
              </a:spcBef>
              <a:spcAft>
                <a:spcPct val="0"/>
              </a:spcAft>
            </a:pPr>
            <a:r>
              <a:rPr lang="zh-CN" altLang="en-US" sz="2400" dirty="0" smtClean="0">
                <a:latin typeface="宋体" pitchFamily="2" charset="-122"/>
                <a:ea typeface="宋体" pitchFamily="2" charset="-122"/>
                <a:cs typeface="Times New Roman" pitchFamily="18" charset="0"/>
              </a:rPr>
              <a:t>（二）北京古都专线</a:t>
            </a:r>
            <a:endParaRPr lang="en-US" altLang="zh-CN" sz="2400" dirty="0" smtClean="0">
              <a:latin typeface="宋体" pitchFamily="2" charset="-122"/>
              <a:ea typeface="宋体" pitchFamily="2" charset="-122"/>
              <a:cs typeface="Times New Roman" pitchFamily="18" charset="0"/>
            </a:endParaRPr>
          </a:p>
          <a:p>
            <a:pPr indent="300038" eaLnBrk="0" fontAlgn="base" hangingPunct="0">
              <a:lnSpc>
                <a:spcPct val="150000"/>
              </a:lnSpc>
              <a:spcBef>
                <a:spcPct val="0"/>
              </a:spcBef>
              <a:spcAft>
                <a:spcPct val="0"/>
              </a:spcAft>
            </a:pPr>
            <a:r>
              <a:rPr lang="zh-CN" altLang="en-US" sz="2400" dirty="0" smtClean="0">
                <a:latin typeface="宋体" pitchFamily="2" charset="-122"/>
                <a:ea typeface="宋体" pitchFamily="2" charset="-122"/>
                <a:cs typeface="Times New Roman" pitchFamily="18" charset="0"/>
              </a:rPr>
              <a:t>（三）北京文化专线</a:t>
            </a:r>
          </a:p>
          <a:p>
            <a:pPr indent="300038" eaLnBrk="0" fontAlgn="base" hangingPunct="0">
              <a:spcBef>
                <a:spcPct val="0"/>
              </a:spcBef>
              <a:spcAft>
                <a:spcPct val="0"/>
              </a:spcAft>
            </a:pPr>
            <a:endParaRPr lang="zh-CN" altLang="en-US" sz="2400" b="1" dirty="0" smtClean="0">
              <a:latin typeface="Calibri" pitchFamily="34" charset="0"/>
              <a:ea typeface="宋体" pitchFamily="2" charset="-122"/>
              <a:cs typeface="Times New Roman" pitchFamily="18" charset="0"/>
            </a:endParaRPr>
          </a:p>
          <a:p>
            <a:pPr indent="300038" eaLnBrk="0" fontAlgn="base" hangingPunct="0">
              <a:spcBef>
                <a:spcPct val="0"/>
              </a:spcBef>
              <a:spcAft>
                <a:spcPct val="0"/>
              </a:spcAft>
            </a:pPr>
            <a:endParaRPr kumimoji="0" lang="en-US" altLang="zh-CN" sz="2400" b="1"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endParaRPr>
          </a:p>
          <a:p>
            <a:pPr marL="0" marR="0" lvl="0" indent="300038" algn="l" defTabSz="914400" rtl="0" eaLnBrk="0" fontAlgn="base" latinLnBrk="0" hangingPunct="0">
              <a:lnSpc>
                <a:spcPct val="100000"/>
              </a:lnSpc>
              <a:spcBef>
                <a:spcPct val="0"/>
              </a:spcBef>
              <a:spcAft>
                <a:spcPct val="0"/>
              </a:spcAft>
              <a:buClrTx/>
              <a:buSzTx/>
              <a:buFontTx/>
              <a:buNone/>
              <a:tabLst/>
            </a:pPr>
            <a:endParaRPr kumimoji="0" lang="zh-CN" altLang="en-US" sz="24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9" name="Text Box 9"/>
          <p:cNvSpPr txBox="1">
            <a:spLocks noChangeArrowheads="1"/>
          </p:cNvSpPr>
          <p:nvPr/>
        </p:nvSpPr>
        <p:spPr bwMode="auto">
          <a:xfrm>
            <a:off x="539552" y="1484784"/>
            <a:ext cx="7993136" cy="4108817"/>
          </a:xfrm>
          <a:prstGeom prst="rect">
            <a:avLst/>
          </a:prstGeom>
          <a:noFill/>
          <a:ln w="9525">
            <a:noFill/>
            <a:miter lim="800000"/>
            <a:headEnd/>
            <a:tailEnd/>
          </a:ln>
        </p:spPr>
        <p:txBody>
          <a:bodyPr wrap="square">
            <a:spAutoFit/>
          </a:bodyPr>
          <a:lstStyle/>
          <a:p>
            <a:pPr>
              <a:lnSpc>
                <a:spcPct val="150000"/>
              </a:lnSpc>
              <a:defRPr/>
            </a:pPr>
            <a:r>
              <a:rPr lang="zh-CN" altLang="en-US" sz="2800" b="1" dirty="0">
                <a:latin typeface="+mn-ea"/>
                <a:ea typeface="+mn-ea"/>
              </a:rPr>
              <a:t>   </a:t>
            </a:r>
            <a:r>
              <a:rPr lang="zh-CN" altLang="en-US" sz="2800" b="1" dirty="0">
                <a:latin typeface="宋体" pitchFamily="2" charset="-122"/>
                <a:ea typeface="宋体" pitchFamily="2" charset="-122"/>
              </a:rPr>
              <a:t>一、旅游概况</a:t>
            </a:r>
          </a:p>
          <a:p>
            <a:pPr>
              <a:lnSpc>
                <a:spcPct val="150000"/>
              </a:lnSpc>
            </a:pPr>
            <a:r>
              <a:rPr lang="en-US" altLang="zh-CN" sz="2400" dirty="0" smtClean="0">
                <a:latin typeface="宋体" pitchFamily="2" charset="-122"/>
                <a:ea typeface="宋体" pitchFamily="2" charset="-122"/>
              </a:rPr>
              <a:t>    </a:t>
            </a:r>
            <a:r>
              <a:rPr lang="zh-CN" altLang="zh-CN" sz="2400" dirty="0" smtClean="0">
                <a:latin typeface="宋体" pitchFamily="2" charset="-122"/>
                <a:ea typeface="宋体" pitchFamily="2" charset="-122"/>
              </a:rPr>
              <a:t>天津简称“津”，是我国四大直辖市之一，地处华北平原东北部，东临渤海，北枕燕山，是海上通往北京的咽喉要道，自元朝就是京师门户，畿辅重镇。天津这个名字出现于永乐初年，为朱棣所赐，意为天子渡河的地方。</a:t>
            </a:r>
            <a:r>
              <a:rPr lang="en-US" altLang="zh-CN" sz="2400" dirty="0" smtClean="0">
                <a:latin typeface="宋体" pitchFamily="2" charset="-122"/>
                <a:ea typeface="宋体" pitchFamily="2" charset="-122"/>
              </a:rPr>
              <a:t>永乐二年（1404年），天津正式设卫（卫所是明朝的军事建置），故有“天津卫”之称。</a:t>
            </a:r>
            <a:endParaRPr lang="zh-CN" altLang="en-US" sz="2400" b="1" dirty="0">
              <a:latin typeface="宋体" pitchFamily="2" charset="-122"/>
              <a:ea typeface="宋体" pitchFamily="2" charset="-122"/>
            </a:endParaRPr>
          </a:p>
        </p:txBody>
      </p:sp>
      <p:sp>
        <p:nvSpPr>
          <p:cNvPr id="53251" name="Rectangle 12"/>
          <p:cNvSpPr>
            <a:spLocks noChangeArrowheads="1"/>
          </p:cNvSpPr>
          <p:nvPr/>
        </p:nvSpPr>
        <p:spPr bwMode="auto">
          <a:xfrm>
            <a:off x="3203848" y="620688"/>
            <a:ext cx="3168352" cy="584775"/>
          </a:xfrm>
          <a:prstGeom prst="rect">
            <a:avLst/>
          </a:prstGeom>
          <a:noFill/>
          <a:ln w="9525">
            <a:noFill/>
            <a:miter lim="800000"/>
            <a:headEnd/>
            <a:tailEnd/>
          </a:ln>
        </p:spPr>
        <p:txBody>
          <a:bodyPr wrap="square">
            <a:spAutoFit/>
          </a:bodyPr>
          <a:lstStyle/>
          <a:p>
            <a:r>
              <a:rPr lang="zh-CN" altLang="en-US" sz="3200" b="1" dirty="0" smtClean="0">
                <a:solidFill>
                  <a:srgbClr val="000000"/>
                </a:solidFill>
                <a:latin typeface="宋体" pitchFamily="2" charset="-122"/>
                <a:ea typeface="宋体" pitchFamily="2" charset="-122"/>
              </a:rPr>
              <a:t>任务三  天津市</a:t>
            </a:r>
            <a:endParaRPr lang="zh-CN" altLang="en-US" sz="3200" b="1" dirty="0">
              <a:solidFill>
                <a:srgbClr val="000000"/>
              </a:solidFill>
              <a:latin typeface="宋体" pitchFamily="2" charset="-122"/>
              <a:ea typeface="宋体"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63849">
                                            <p:txEl>
                                              <p:pRg st="0" end="0"/>
                                            </p:txEl>
                                          </p:spTgt>
                                        </p:tgtEl>
                                        <p:attrNameLst>
                                          <p:attrName>style.visibility</p:attrName>
                                        </p:attrNameLst>
                                      </p:cBhvr>
                                      <p:to>
                                        <p:strVal val="visible"/>
                                      </p:to>
                                    </p:set>
                                    <p:anim calcmode="lin" valueType="num">
                                      <p:cBhvr>
                                        <p:cTn id="7" dur="1000" fill="hold"/>
                                        <p:tgtEl>
                                          <p:spTgt spid="163849">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163849">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16384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descr="F:\学习工作\科研\教材\各省市旅游分布图\天津.jpg"/>
          <p:cNvPicPr>
            <a:picLocks noChangeAspect="1" noChangeArrowheads="1"/>
          </p:cNvPicPr>
          <p:nvPr/>
        </p:nvPicPr>
        <p:blipFill>
          <a:blip r:embed="rId2" cstate="print"/>
          <a:srcRect/>
          <a:stretch>
            <a:fillRect/>
          </a:stretch>
        </p:blipFill>
        <p:spPr bwMode="auto">
          <a:xfrm>
            <a:off x="1907704" y="-891480"/>
            <a:ext cx="5991225" cy="8801100"/>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7" name="Text Box 5"/>
          <p:cNvSpPr txBox="1">
            <a:spLocks noChangeArrowheads="1"/>
          </p:cNvSpPr>
          <p:nvPr/>
        </p:nvSpPr>
        <p:spPr bwMode="auto">
          <a:xfrm>
            <a:off x="899592" y="836712"/>
            <a:ext cx="7704856" cy="3490186"/>
          </a:xfrm>
          <a:prstGeom prst="rect">
            <a:avLst/>
          </a:prstGeom>
          <a:noFill/>
          <a:ln w="9525">
            <a:noFill/>
            <a:miter lim="800000"/>
            <a:headEnd/>
            <a:tailEnd/>
          </a:ln>
        </p:spPr>
        <p:txBody>
          <a:bodyPr wrap="square">
            <a:spAutoFit/>
          </a:bodyPr>
          <a:lstStyle/>
          <a:p>
            <a:pPr>
              <a:lnSpc>
                <a:spcPct val="120000"/>
              </a:lnSpc>
            </a:pPr>
            <a:r>
              <a:rPr lang="zh-CN" altLang="en-US" sz="2800" b="1" dirty="0">
                <a:latin typeface="宋体" pitchFamily="2" charset="-122"/>
                <a:ea typeface="宋体" pitchFamily="2" charset="-122"/>
              </a:rPr>
              <a:t>二、民风民俗</a:t>
            </a:r>
          </a:p>
          <a:p>
            <a:pPr>
              <a:lnSpc>
                <a:spcPct val="120000"/>
              </a:lnSpc>
            </a:pPr>
            <a:endParaRPr lang="en-US" altLang="zh-CN" sz="2800" b="1" dirty="0" smtClean="0">
              <a:solidFill>
                <a:srgbClr val="0033CC"/>
              </a:solidFill>
              <a:latin typeface="宋体" pitchFamily="2" charset="-122"/>
              <a:ea typeface="宋体" pitchFamily="2" charset="-122"/>
            </a:endParaRPr>
          </a:p>
          <a:p>
            <a:pPr>
              <a:lnSpc>
                <a:spcPct val="120000"/>
              </a:lnSpc>
            </a:pPr>
            <a:r>
              <a:rPr lang="en-US" altLang="zh-CN" sz="2800" b="1" dirty="0" smtClean="0">
                <a:solidFill>
                  <a:srgbClr val="0033CC"/>
                </a:solidFill>
                <a:latin typeface="宋体" pitchFamily="2" charset="-122"/>
                <a:ea typeface="宋体" pitchFamily="2" charset="-122"/>
              </a:rPr>
              <a:t>1</a:t>
            </a:r>
            <a:r>
              <a:rPr lang="zh-CN" altLang="en-US" sz="2800" b="1" dirty="0">
                <a:solidFill>
                  <a:srgbClr val="0033CC"/>
                </a:solidFill>
                <a:latin typeface="宋体" pitchFamily="2" charset="-122"/>
                <a:ea typeface="宋体" pitchFamily="2" charset="-122"/>
              </a:rPr>
              <a:t>、饮食文化</a:t>
            </a:r>
          </a:p>
          <a:p>
            <a:pPr>
              <a:lnSpc>
                <a:spcPct val="150000"/>
              </a:lnSpc>
            </a:pPr>
            <a:endParaRPr lang="en-US" altLang="zh-CN" sz="800" dirty="0" smtClean="0">
              <a:latin typeface="宋体" pitchFamily="2" charset="-122"/>
              <a:ea typeface="宋体" pitchFamily="2" charset="-122"/>
              <a:cs typeface="Times New Roman"/>
            </a:endParaRPr>
          </a:p>
          <a:p>
            <a:pPr>
              <a:lnSpc>
                <a:spcPct val="150000"/>
              </a:lnSpc>
            </a:pPr>
            <a:r>
              <a:rPr lang="en-US" altLang="zh-CN" sz="2400" dirty="0" smtClean="0">
                <a:latin typeface="宋体" pitchFamily="2" charset="-122"/>
                <a:ea typeface="宋体" pitchFamily="2" charset="-122"/>
                <a:cs typeface="Times New Roman"/>
              </a:rPr>
              <a:t>   </a:t>
            </a:r>
            <a:r>
              <a:rPr lang="zh-CN" altLang="zh-CN" sz="2400" dirty="0" smtClean="0">
                <a:latin typeface="宋体" pitchFamily="2" charset="-122"/>
                <a:ea typeface="宋体" pitchFamily="2" charset="-122"/>
                <a:cs typeface="Times New Roman"/>
              </a:rPr>
              <a:t>天津菜包括汉民菜、清真菜、素菜三大部分。</a:t>
            </a:r>
            <a:r>
              <a:rPr lang="en-US" altLang="zh-CN" sz="2400" dirty="0" err="1" smtClean="0">
                <a:latin typeface="宋体" pitchFamily="2" charset="-122"/>
                <a:ea typeface="宋体" pitchFamily="2" charset="-122"/>
                <a:cs typeface="Times New Roman"/>
              </a:rPr>
              <a:t>特色为擅长烹制海鲜、河鲜，注重调味，讲究时令，，口味以咸鲜、清淡为主，讲汁芡，重火候，质地多样</a:t>
            </a:r>
            <a:r>
              <a:rPr lang="en-US" altLang="zh-CN" sz="2400" dirty="0" smtClean="0">
                <a:latin typeface="宋体" pitchFamily="2" charset="-122"/>
                <a:ea typeface="宋体" pitchFamily="2" charset="-122"/>
                <a:cs typeface="Times New Roman"/>
              </a:rPr>
              <a:t>。</a:t>
            </a:r>
            <a:endParaRPr lang="zh-CN" altLang="en-US" sz="2400" b="1" dirty="0">
              <a:latin typeface="宋体" pitchFamily="2" charset="-122"/>
              <a:ea typeface="宋体"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274437">
                                            <p:txEl>
                                              <p:pRg st="0" end="0"/>
                                            </p:txEl>
                                          </p:spTgt>
                                        </p:tgtEl>
                                        <p:attrNameLst>
                                          <p:attrName>style.visibility</p:attrName>
                                        </p:attrNameLst>
                                      </p:cBhvr>
                                      <p:to>
                                        <p:strVal val="visible"/>
                                      </p:to>
                                    </p:set>
                                    <p:anim calcmode="lin" valueType="num">
                                      <p:cBhvr>
                                        <p:cTn id="7" dur="1000" fill="hold"/>
                                        <p:tgtEl>
                                          <p:spTgt spid="274437">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274437">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27443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274437">
                                            <p:txEl>
                                              <p:pRg st="2" end="2"/>
                                            </p:txEl>
                                          </p:spTgt>
                                        </p:tgtEl>
                                        <p:attrNameLst>
                                          <p:attrName>style.visibility</p:attrName>
                                        </p:attrNameLst>
                                      </p:cBhvr>
                                      <p:to>
                                        <p:strVal val="visible"/>
                                      </p:to>
                                    </p:set>
                                    <p:anim calcmode="lin" valueType="num">
                                      <p:cBhvr>
                                        <p:cTn id="14" dur="1000" fill="hold"/>
                                        <p:tgtEl>
                                          <p:spTgt spid="274437">
                                            <p:txEl>
                                              <p:pRg st="2" end="2"/>
                                            </p:txEl>
                                          </p:spTgt>
                                        </p:tgtEl>
                                        <p:attrNameLst>
                                          <p:attrName>ppt_x</p:attrName>
                                        </p:attrNameLst>
                                      </p:cBhvr>
                                      <p:tavLst>
                                        <p:tav tm="0">
                                          <p:val>
                                            <p:strVal val="#ppt_x-.2"/>
                                          </p:val>
                                        </p:tav>
                                        <p:tav tm="100000">
                                          <p:val>
                                            <p:strVal val="#ppt_x"/>
                                          </p:val>
                                        </p:tav>
                                      </p:tavLst>
                                    </p:anim>
                                    <p:anim calcmode="lin" valueType="num">
                                      <p:cBhvr>
                                        <p:cTn id="15" dur="1000" fill="hold"/>
                                        <p:tgtEl>
                                          <p:spTgt spid="274437">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27443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ChangeArrowheads="1"/>
          </p:cNvSpPr>
          <p:nvPr/>
        </p:nvSpPr>
        <p:spPr bwMode="auto">
          <a:xfrm>
            <a:off x="539552" y="897687"/>
            <a:ext cx="8136904"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304800" algn="l" defTabSz="914400" rtl="0" eaLnBrk="1" fontAlgn="base" latinLnBrk="0" hangingPunct="1">
              <a:lnSpc>
                <a:spcPct val="150000"/>
              </a:lnSpc>
              <a:spcBef>
                <a:spcPct val="0"/>
              </a:spcBef>
              <a:spcAft>
                <a:spcPct val="0"/>
              </a:spcAft>
              <a:buClrTx/>
              <a:buSzTx/>
              <a:buFontTx/>
              <a:buNone/>
              <a:tabLst/>
            </a:pPr>
            <a:r>
              <a:rPr kumimoji="0" lang="zh-CN" sz="24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天津的著名小吃有栗子糕、豌豆糕、喇嘛糕、蜂糕、糖堆（糖葫芦）、驴打滚（豆面糕棉花糖等。</a:t>
            </a:r>
            <a:r>
              <a:rPr kumimoji="0" lang="zh-CN" altLang="en-US" sz="24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最出名的是闻名全国的天津三绝：狗不理包子、十八街麻花、耳朵眼炸糕。</a:t>
            </a:r>
            <a:endParaRPr kumimoji="0" lang="zh-CN" altLang="en-US" sz="24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grpSp>
        <p:nvGrpSpPr>
          <p:cNvPr id="4" name="Group 7"/>
          <p:cNvGrpSpPr>
            <a:grpSpLocks/>
          </p:cNvGrpSpPr>
          <p:nvPr/>
        </p:nvGrpSpPr>
        <p:grpSpPr bwMode="auto">
          <a:xfrm>
            <a:off x="0" y="2996953"/>
            <a:ext cx="2736850" cy="2807679"/>
            <a:chOff x="657" y="1585"/>
            <a:chExt cx="1361" cy="1915"/>
          </a:xfrm>
        </p:grpSpPr>
        <p:pic>
          <p:nvPicPr>
            <p:cNvPr id="5" name="Picture 4" descr="2008716174724131"/>
            <p:cNvPicPr>
              <a:picLocks noChangeAspect="1" noChangeArrowheads="1"/>
            </p:cNvPicPr>
            <p:nvPr/>
          </p:nvPicPr>
          <p:blipFill>
            <a:blip r:embed="rId2" cstate="print"/>
            <a:srcRect/>
            <a:stretch>
              <a:fillRect/>
            </a:stretch>
          </p:blipFill>
          <p:spPr bwMode="auto">
            <a:xfrm>
              <a:off x="657" y="1585"/>
              <a:ext cx="1361" cy="1915"/>
            </a:xfrm>
            <a:prstGeom prst="rect">
              <a:avLst/>
            </a:prstGeom>
            <a:noFill/>
            <a:ln w="9525">
              <a:noFill/>
              <a:miter lim="800000"/>
              <a:headEnd/>
              <a:tailEnd/>
            </a:ln>
          </p:spPr>
        </p:pic>
        <p:sp>
          <p:nvSpPr>
            <p:cNvPr id="6" name="Rectangle 6"/>
            <p:cNvSpPr>
              <a:spLocks noChangeArrowheads="1"/>
            </p:cNvSpPr>
            <p:nvPr/>
          </p:nvSpPr>
          <p:spPr bwMode="auto">
            <a:xfrm>
              <a:off x="1462" y="3304"/>
              <a:ext cx="534" cy="146"/>
            </a:xfrm>
            <a:prstGeom prst="rect">
              <a:avLst/>
            </a:prstGeom>
            <a:noFill/>
            <a:ln w="9525">
              <a:noFill/>
              <a:miter lim="800000"/>
              <a:headEnd/>
              <a:tailEnd/>
            </a:ln>
          </p:spPr>
          <p:txBody>
            <a:bodyPr wrap="none">
              <a:spAutoFit/>
            </a:bodyPr>
            <a:lstStyle/>
            <a:p>
              <a:r>
                <a:rPr lang="zh-CN" altLang="en-US" sz="1400" b="1" dirty="0"/>
                <a:t>狗不理包子</a:t>
              </a:r>
            </a:p>
          </p:txBody>
        </p:sp>
      </p:grpSp>
      <p:grpSp>
        <p:nvGrpSpPr>
          <p:cNvPr id="7" name="Group 12"/>
          <p:cNvGrpSpPr>
            <a:grpSpLocks/>
          </p:cNvGrpSpPr>
          <p:nvPr/>
        </p:nvGrpSpPr>
        <p:grpSpPr bwMode="auto">
          <a:xfrm>
            <a:off x="2627312" y="2996953"/>
            <a:ext cx="3456855" cy="2811036"/>
            <a:chOff x="2109" y="2387"/>
            <a:chExt cx="1473" cy="1378"/>
          </a:xfrm>
        </p:grpSpPr>
        <p:pic>
          <p:nvPicPr>
            <p:cNvPr id="9" name="Picture 11" descr="01300000257559122495715162580"/>
            <p:cNvPicPr>
              <a:picLocks noChangeAspect="1" noChangeArrowheads="1"/>
            </p:cNvPicPr>
            <p:nvPr/>
          </p:nvPicPr>
          <p:blipFill>
            <a:blip r:embed="rId3" cstate="print"/>
            <a:srcRect/>
            <a:stretch>
              <a:fillRect/>
            </a:stretch>
          </p:blipFill>
          <p:spPr bwMode="auto">
            <a:xfrm>
              <a:off x="2109" y="2387"/>
              <a:ext cx="1473" cy="1373"/>
            </a:xfrm>
            <a:prstGeom prst="rect">
              <a:avLst/>
            </a:prstGeom>
            <a:noFill/>
            <a:ln w="9525">
              <a:noFill/>
              <a:miter lim="800000"/>
              <a:headEnd/>
              <a:tailEnd/>
            </a:ln>
          </p:spPr>
        </p:pic>
        <p:sp>
          <p:nvSpPr>
            <p:cNvPr id="8" name="Rectangle 8"/>
            <p:cNvSpPr>
              <a:spLocks noChangeArrowheads="1"/>
            </p:cNvSpPr>
            <p:nvPr/>
          </p:nvSpPr>
          <p:spPr bwMode="auto">
            <a:xfrm>
              <a:off x="2907" y="3622"/>
              <a:ext cx="536" cy="143"/>
            </a:xfrm>
            <a:prstGeom prst="rect">
              <a:avLst/>
            </a:prstGeom>
            <a:noFill/>
            <a:ln w="9525">
              <a:noFill/>
              <a:miter lim="800000"/>
              <a:headEnd/>
              <a:tailEnd/>
            </a:ln>
          </p:spPr>
          <p:txBody>
            <a:bodyPr wrap="none">
              <a:spAutoFit/>
            </a:bodyPr>
            <a:lstStyle/>
            <a:p>
              <a:r>
                <a:rPr lang="zh-CN" altLang="en-US" sz="1400" b="1" dirty="0"/>
                <a:t>桂发祥麻花</a:t>
              </a:r>
            </a:p>
          </p:txBody>
        </p:sp>
      </p:grpSp>
      <p:pic>
        <p:nvPicPr>
          <p:cNvPr id="10" name="Picture 17" descr="IMG_7497"/>
          <p:cNvPicPr>
            <a:picLocks noChangeAspect="1" noChangeArrowheads="1"/>
          </p:cNvPicPr>
          <p:nvPr/>
        </p:nvPicPr>
        <p:blipFill>
          <a:blip r:embed="rId4" cstate="print"/>
          <a:srcRect/>
          <a:stretch>
            <a:fillRect/>
          </a:stretch>
        </p:blipFill>
        <p:spPr bwMode="auto">
          <a:xfrm>
            <a:off x="6119491" y="2996952"/>
            <a:ext cx="3024509" cy="28083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ppt_x</p:attrName>
                                        </p:attrNameLst>
                                      </p:cBhvr>
                                      <p:tavLst>
                                        <p:tav tm="0">
                                          <p:val>
                                            <p:strVal val="#ppt_x-.2"/>
                                          </p:val>
                                        </p:tav>
                                        <p:tav tm="100000">
                                          <p:val>
                                            <p:strVal val="#ppt_x"/>
                                          </p:val>
                                        </p:tav>
                                      </p:tavLst>
                                    </p:anim>
                                    <p:anim calcmode="lin" valueType="num">
                                      <p:cBhvr>
                                        <p:cTn id="15"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60" name="Text Box 4"/>
          <p:cNvSpPr txBox="1">
            <a:spLocks noChangeArrowheads="1"/>
          </p:cNvSpPr>
          <p:nvPr/>
        </p:nvSpPr>
        <p:spPr bwMode="auto">
          <a:xfrm>
            <a:off x="755650" y="620713"/>
            <a:ext cx="7777163" cy="1846659"/>
          </a:xfrm>
          <a:prstGeom prst="rect">
            <a:avLst/>
          </a:prstGeom>
          <a:noFill/>
          <a:ln w="9525">
            <a:noFill/>
            <a:miter lim="800000"/>
            <a:headEnd/>
            <a:tailEnd/>
          </a:ln>
        </p:spPr>
        <p:txBody>
          <a:bodyPr>
            <a:spAutoFit/>
          </a:bodyPr>
          <a:lstStyle/>
          <a:p>
            <a:pPr indent="299720">
              <a:lnSpc>
                <a:spcPct val="150000"/>
              </a:lnSpc>
              <a:spcAft>
                <a:spcPts val="0"/>
              </a:spcAft>
            </a:pPr>
            <a:r>
              <a:rPr lang="zh-CN" altLang="zh-CN" sz="2800" b="1" dirty="0" smtClean="0">
                <a:latin typeface="Calibri"/>
                <a:ea typeface="宋体"/>
                <a:cs typeface="Times New Roman"/>
              </a:rPr>
              <a:t>（二）民间艺术</a:t>
            </a:r>
            <a:endParaRPr lang="zh-CN" altLang="zh-CN" sz="2800" dirty="0" smtClean="0">
              <a:latin typeface="Calibri"/>
              <a:ea typeface="宋体"/>
              <a:cs typeface="Times New Roman"/>
            </a:endParaRPr>
          </a:p>
          <a:p>
            <a:pPr indent="257175">
              <a:lnSpc>
                <a:spcPct val="150000"/>
              </a:lnSpc>
              <a:spcAft>
                <a:spcPts val="0"/>
              </a:spcAft>
            </a:pPr>
            <a:r>
              <a:rPr lang="zh-CN" altLang="zh-CN" sz="2400" dirty="0" smtClean="0">
                <a:latin typeface="Calibri"/>
                <a:ea typeface="宋体"/>
                <a:cs typeface="宋体"/>
              </a:rPr>
              <a:t>天津的民间艺术丰富多样，代表性艺术有</a:t>
            </a:r>
            <a:r>
              <a:rPr lang="zh-CN" altLang="zh-CN" sz="2400" dirty="0" smtClean="0">
                <a:latin typeface="Calibri"/>
                <a:ea typeface="宋体"/>
                <a:cs typeface="Times New Roman"/>
              </a:rPr>
              <a:t>“泥人张”彩塑、“风筝魏”、杨柳青年画和天津快板等。</a:t>
            </a:r>
            <a:endParaRPr lang="zh-CN" altLang="zh-CN" sz="2400" dirty="0">
              <a:latin typeface="Calibri"/>
              <a:ea typeface="宋体"/>
              <a:cs typeface="Times New Roman"/>
            </a:endParaRPr>
          </a:p>
        </p:txBody>
      </p:sp>
      <p:sp>
        <p:nvSpPr>
          <p:cNvPr id="6" name="右箭头 5">
            <a:hlinkClick r:id="rId2" action="ppaction://hlinksldjump"/>
          </p:cNvPr>
          <p:cNvSpPr/>
          <p:nvPr/>
        </p:nvSpPr>
        <p:spPr>
          <a:xfrm>
            <a:off x="8280400" y="6092825"/>
            <a:ext cx="863600" cy="431800"/>
          </a:xfrm>
          <a:prstGeom prst="rightArrow">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4" name="Picture 7" descr="31406613_1392873060417_mthumb"/>
          <p:cNvPicPr>
            <a:picLocks noChangeAspect="1" noChangeArrowheads="1"/>
          </p:cNvPicPr>
          <p:nvPr/>
        </p:nvPicPr>
        <p:blipFill>
          <a:blip r:embed="rId3" cstate="print"/>
          <a:srcRect/>
          <a:stretch>
            <a:fillRect/>
          </a:stretch>
        </p:blipFill>
        <p:spPr bwMode="auto">
          <a:xfrm>
            <a:off x="0" y="2708920"/>
            <a:ext cx="4283968" cy="3179306"/>
          </a:xfrm>
          <a:prstGeom prst="rect">
            <a:avLst/>
          </a:prstGeom>
          <a:noFill/>
          <a:ln w="9525">
            <a:noFill/>
            <a:miter lim="800000"/>
            <a:headEnd/>
            <a:tailEnd/>
          </a:ln>
        </p:spPr>
      </p:pic>
      <p:pic>
        <p:nvPicPr>
          <p:cNvPr id="5" name="Picture 7" descr="2198789_161814057_2"/>
          <p:cNvPicPr>
            <a:picLocks noChangeAspect="1" noChangeArrowheads="1"/>
          </p:cNvPicPr>
          <p:nvPr/>
        </p:nvPicPr>
        <p:blipFill>
          <a:blip r:embed="rId4" cstate="print"/>
          <a:srcRect/>
          <a:stretch>
            <a:fillRect/>
          </a:stretch>
        </p:blipFill>
        <p:spPr bwMode="auto">
          <a:xfrm>
            <a:off x="4860032" y="2708920"/>
            <a:ext cx="4283968" cy="3212976"/>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275460">
                                            <p:txEl>
                                              <p:pRg st="0" end="0"/>
                                            </p:txEl>
                                          </p:spTgt>
                                        </p:tgtEl>
                                        <p:attrNameLst>
                                          <p:attrName>style.visibility</p:attrName>
                                        </p:attrNameLst>
                                      </p:cBhvr>
                                      <p:to>
                                        <p:strVal val="visible"/>
                                      </p:to>
                                    </p:set>
                                    <p:anim calcmode="lin" valueType="num">
                                      <p:cBhvr>
                                        <p:cTn id="7" dur="1000" fill="hold"/>
                                        <p:tgtEl>
                                          <p:spTgt spid="275460">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275460">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27546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275460">
                                            <p:txEl>
                                              <p:pRg st="1" end="1"/>
                                            </p:txEl>
                                          </p:spTgt>
                                        </p:tgtEl>
                                        <p:attrNameLst>
                                          <p:attrName>style.visibility</p:attrName>
                                        </p:attrNameLst>
                                      </p:cBhvr>
                                      <p:to>
                                        <p:strVal val="visible"/>
                                      </p:to>
                                    </p:set>
                                    <p:anim calcmode="lin" valueType="num">
                                      <p:cBhvr>
                                        <p:cTn id="14" dur="1000" fill="hold"/>
                                        <p:tgtEl>
                                          <p:spTgt spid="275460">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275460">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27546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500"/>
                                        <p:tgtEl>
                                          <p:spTgt spid="4"/>
                                        </p:tgtEl>
                                        <p:attrNameLst>
                                          <p:attrName>ppt_x</p:attrName>
                                        </p:attrNameLst>
                                      </p:cBhvr>
                                      <p:tavLst>
                                        <p:tav tm="0">
                                          <p:val>
                                            <p:strVal val="ppt_x"/>
                                          </p:val>
                                        </p:tav>
                                        <p:tav tm="100000">
                                          <p:val>
                                            <p:strVal val="ppt_x"/>
                                          </p:val>
                                        </p:tav>
                                      </p:tavLst>
                                    </p:anim>
                                    <p:anim calcmode="lin" valueType="num">
                                      <p:cBhvr additive="base">
                                        <p:cTn id="21" dur="500"/>
                                        <p:tgtEl>
                                          <p:spTgt spid="4"/>
                                        </p:tgtEl>
                                        <p:attrNameLst>
                                          <p:attrName>ppt_y</p:attrName>
                                        </p:attrNameLst>
                                      </p:cBhvr>
                                      <p:tavLst>
                                        <p:tav tm="0">
                                          <p:val>
                                            <p:strVal val="ppt_y"/>
                                          </p:val>
                                        </p:tav>
                                        <p:tav tm="100000">
                                          <p:val>
                                            <p:strVal val="1+ppt_h/2"/>
                                          </p:val>
                                        </p:tav>
                                      </p:tavLst>
                                    </p:anim>
                                    <p:set>
                                      <p:cBhvr>
                                        <p:cTn id="22" dur="1" fill="hold">
                                          <p:stCondLst>
                                            <p:cond delay="499"/>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xit" presetSubtype="4" fill="hold" nodeType="clickEffect">
                                  <p:stCondLst>
                                    <p:cond delay="0"/>
                                  </p:stCondLst>
                                  <p:childTnLst>
                                    <p:anim calcmode="lin" valueType="num">
                                      <p:cBhvr additive="base">
                                        <p:cTn id="26" dur="500"/>
                                        <p:tgtEl>
                                          <p:spTgt spid="5"/>
                                        </p:tgtEl>
                                        <p:attrNameLst>
                                          <p:attrName>ppt_x</p:attrName>
                                        </p:attrNameLst>
                                      </p:cBhvr>
                                      <p:tavLst>
                                        <p:tav tm="0">
                                          <p:val>
                                            <p:strVal val="ppt_x"/>
                                          </p:val>
                                        </p:tav>
                                        <p:tav tm="100000">
                                          <p:val>
                                            <p:strVal val="ppt_x"/>
                                          </p:val>
                                        </p:tav>
                                      </p:tavLst>
                                    </p:anim>
                                    <p:anim calcmode="lin" valueType="num">
                                      <p:cBhvr additive="base">
                                        <p:cTn id="27" dur="500"/>
                                        <p:tgtEl>
                                          <p:spTgt spid="5"/>
                                        </p:tgtEl>
                                        <p:attrNameLst>
                                          <p:attrName>ppt_y</p:attrName>
                                        </p:attrNameLst>
                                      </p:cBhvr>
                                      <p:tavLst>
                                        <p:tav tm="0">
                                          <p:val>
                                            <p:strVal val="ppt_y"/>
                                          </p:val>
                                        </p:tav>
                                        <p:tav tm="100000">
                                          <p:val>
                                            <p:strVal val="1+ppt_h/2"/>
                                          </p:val>
                                        </p:tav>
                                      </p:tavLst>
                                    </p:anim>
                                    <p:set>
                                      <p:cBhvr>
                                        <p:cTn id="28"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ChangeArrowheads="1"/>
          </p:cNvSpPr>
          <p:nvPr/>
        </p:nvSpPr>
        <p:spPr bwMode="auto">
          <a:xfrm>
            <a:off x="1187624" y="1844824"/>
            <a:ext cx="4176712" cy="523220"/>
          </a:xfrm>
          <a:prstGeom prst="rect">
            <a:avLst/>
          </a:prstGeom>
          <a:noFill/>
          <a:ln w="9525">
            <a:noFill/>
            <a:miter lim="800000"/>
            <a:headEnd/>
            <a:tailEnd/>
          </a:ln>
        </p:spPr>
        <p:txBody>
          <a:bodyPr>
            <a:spAutoFit/>
          </a:bodyPr>
          <a:lstStyle/>
          <a:p>
            <a:r>
              <a:rPr kumimoji="1" lang="zh-CN" altLang="en-US" sz="2800" b="1" dirty="0">
                <a:solidFill>
                  <a:srgbClr val="000000"/>
                </a:solidFill>
                <a:latin typeface="宋体" pitchFamily="2" charset="-122"/>
                <a:ea typeface="宋体" pitchFamily="2" charset="-122"/>
              </a:rPr>
              <a:t>一、自然地理环境</a:t>
            </a:r>
          </a:p>
        </p:txBody>
      </p:sp>
      <p:grpSp>
        <p:nvGrpSpPr>
          <p:cNvPr id="2" name="Group 36"/>
          <p:cNvGrpSpPr>
            <a:grpSpLocks/>
          </p:cNvGrpSpPr>
          <p:nvPr/>
        </p:nvGrpSpPr>
        <p:grpSpPr bwMode="auto">
          <a:xfrm>
            <a:off x="1187624" y="2708920"/>
            <a:ext cx="6756558" cy="3656245"/>
            <a:chOff x="1934" y="1479"/>
            <a:chExt cx="4712" cy="1572"/>
          </a:xfrm>
        </p:grpSpPr>
        <p:sp>
          <p:nvSpPr>
            <p:cNvPr id="10262" name="Text Box 18"/>
            <p:cNvSpPr txBox="1">
              <a:spLocks noChangeArrowheads="1"/>
            </p:cNvSpPr>
            <p:nvPr/>
          </p:nvSpPr>
          <p:spPr bwMode="auto">
            <a:xfrm>
              <a:off x="2227" y="1479"/>
              <a:ext cx="3465" cy="251"/>
            </a:xfrm>
            <a:prstGeom prst="rect">
              <a:avLst/>
            </a:prstGeom>
            <a:noFill/>
            <a:ln w="9525">
              <a:noFill/>
              <a:miter lim="800000"/>
              <a:headEnd/>
              <a:tailEnd/>
            </a:ln>
          </p:spPr>
          <p:txBody>
            <a:bodyPr wrap="square">
              <a:spAutoFit/>
            </a:bodyPr>
            <a:lstStyle/>
            <a:p>
              <a:pPr indent="299720">
                <a:lnSpc>
                  <a:spcPct val="150000"/>
                </a:lnSpc>
                <a:spcAft>
                  <a:spcPts val="0"/>
                </a:spcAft>
              </a:pPr>
              <a:r>
                <a:rPr lang="zh-CN" altLang="zh-CN" sz="2400" dirty="0" smtClean="0">
                  <a:latin typeface="Calibri"/>
                  <a:ea typeface="宋体"/>
                  <a:cs typeface="Times New Roman"/>
                </a:rPr>
                <a:t>（一）地貌类型多样</a:t>
              </a:r>
              <a:endParaRPr lang="zh-CN" altLang="zh-CN" sz="2400" dirty="0">
                <a:latin typeface="Calibri"/>
                <a:ea typeface="宋体"/>
                <a:cs typeface="Times New Roman"/>
              </a:endParaRPr>
            </a:p>
          </p:txBody>
        </p:sp>
        <p:grpSp>
          <p:nvGrpSpPr>
            <p:cNvPr id="6" name="Group 19"/>
            <p:cNvGrpSpPr>
              <a:grpSpLocks/>
            </p:cNvGrpSpPr>
            <p:nvPr/>
          </p:nvGrpSpPr>
          <p:grpSpPr bwMode="auto">
            <a:xfrm>
              <a:off x="1935" y="1819"/>
              <a:ext cx="4209" cy="682"/>
              <a:chOff x="547" y="1895"/>
              <a:chExt cx="3383" cy="653"/>
            </a:xfrm>
          </p:grpSpPr>
          <p:sp>
            <p:nvSpPr>
              <p:cNvPr id="136215" name="AutoShape 23"/>
              <p:cNvSpPr>
                <a:spLocks noChangeArrowheads="1"/>
              </p:cNvSpPr>
              <p:nvPr/>
            </p:nvSpPr>
            <p:spPr bwMode="auto">
              <a:xfrm>
                <a:off x="547" y="2444"/>
                <a:ext cx="2144" cy="104"/>
              </a:xfrm>
              <a:prstGeom prst="roundRect">
                <a:avLst>
                  <a:gd name="adj" fmla="val 50000"/>
                </a:avLst>
              </a:prstGeom>
              <a:gradFill rotWithShape="1">
                <a:gsLst>
                  <a:gs pos="0">
                    <a:schemeClr val="hlink">
                      <a:alpha val="0"/>
                    </a:schemeClr>
                  </a:gs>
                  <a:gs pos="100000">
                    <a:schemeClr val="hlink">
                      <a:gamma/>
                      <a:tint val="0"/>
                      <a:invGamma/>
                    </a:schemeClr>
                  </a:gs>
                </a:gsLst>
                <a:lin ang="5400000" scaled="1"/>
              </a:gradFill>
              <a:ln w="9525">
                <a:noFill/>
                <a:round/>
                <a:headEnd/>
                <a:tailEnd/>
              </a:ln>
              <a:effectLst/>
            </p:spPr>
            <p:txBody>
              <a:bodyPr wrap="none" anchor="ctr"/>
              <a:lstStyle/>
              <a:p>
                <a:pPr>
                  <a:defRPr/>
                </a:pPr>
                <a:endParaRPr lang="zh-CN" altLang="en-US">
                  <a:latin typeface="Arial" charset="0"/>
                  <a:ea typeface="+mn-ea"/>
                </a:endParaRPr>
              </a:p>
            </p:txBody>
          </p:sp>
          <p:sp>
            <p:nvSpPr>
              <p:cNvPr id="10256" name="Text Box 25"/>
              <p:cNvSpPr txBox="1">
                <a:spLocks noChangeArrowheads="1"/>
              </p:cNvSpPr>
              <p:nvPr/>
            </p:nvSpPr>
            <p:spPr bwMode="auto">
              <a:xfrm>
                <a:off x="741" y="1895"/>
                <a:ext cx="3189" cy="240"/>
              </a:xfrm>
              <a:prstGeom prst="rect">
                <a:avLst/>
              </a:prstGeom>
              <a:noFill/>
              <a:ln w="9525">
                <a:noFill/>
                <a:miter lim="800000"/>
                <a:headEnd/>
                <a:tailEnd/>
              </a:ln>
            </p:spPr>
            <p:txBody>
              <a:bodyPr wrap="square">
                <a:spAutoFit/>
              </a:bodyPr>
              <a:lstStyle/>
              <a:p>
                <a:pPr indent="299720">
                  <a:lnSpc>
                    <a:spcPct val="150000"/>
                  </a:lnSpc>
                  <a:spcAft>
                    <a:spcPts val="0"/>
                  </a:spcAft>
                </a:pPr>
                <a:r>
                  <a:rPr lang="en-US" altLang="zh-CN" sz="2400" dirty="0" smtClean="0">
                    <a:latin typeface="宋体"/>
                    <a:ea typeface="宋体"/>
                    <a:cs typeface="Times New Roman"/>
                  </a:rPr>
                  <a:t>（</a:t>
                </a:r>
                <a:r>
                  <a:rPr lang="en-US" altLang="zh-CN" sz="2400" dirty="0" err="1" smtClean="0">
                    <a:latin typeface="宋体"/>
                    <a:ea typeface="宋体"/>
                    <a:cs typeface="Times New Roman"/>
                  </a:rPr>
                  <a:t>二）典型的大陆性季风气候</a:t>
                </a:r>
                <a:endParaRPr lang="zh-CN" altLang="zh-CN" sz="2400" dirty="0">
                  <a:latin typeface="Calibri"/>
                  <a:ea typeface="宋体"/>
                  <a:cs typeface="Times New Roman"/>
                </a:endParaRPr>
              </a:p>
            </p:txBody>
          </p:sp>
        </p:grpSp>
        <p:grpSp>
          <p:nvGrpSpPr>
            <p:cNvPr id="9" name="Group 26"/>
            <p:cNvGrpSpPr>
              <a:grpSpLocks/>
            </p:cNvGrpSpPr>
            <p:nvPr/>
          </p:nvGrpSpPr>
          <p:grpSpPr bwMode="auto">
            <a:xfrm>
              <a:off x="1934" y="2222"/>
              <a:ext cx="4712" cy="829"/>
              <a:chOff x="547" y="2157"/>
              <a:chExt cx="3726" cy="882"/>
            </a:xfrm>
          </p:grpSpPr>
          <p:grpSp>
            <p:nvGrpSpPr>
              <p:cNvPr id="11" name="Group 29"/>
              <p:cNvGrpSpPr>
                <a:grpSpLocks/>
              </p:cNvGrpSpPr>
              <p:nvPr/>
            </p:nvGrpSpPr>
            <p:grpSpPr bwMode="auto">
              <a:xfrm>
                <a:off x="547" y="2620"/>
                <a:ext cx="3726" cy="419"/>
                <a:chOff x="0" y="-19"/>
                <a:chExt cx="6931" cy="463"/>
              </a:xfrm>
            </p:grpSpPr>
            <p:sp>
              <p:nvSpPr>
                <p:cNvPr id="136222" name="AutoShape 30"/>
                <p:cNvSpPr>
                  <a:spLocks noChangeArrowheads="1"/>
                </p:cNvSpPr>
                <p:nvPr/>
              </p:nvSpPr>
              <p:spPr bwMode="auto">
                <a:xfrm>
                  <a:off x="0" y="329"/>
                  <a:ext cx="3988" cy="115"/>
                </a:xfrm>
                <a:prstGeom prst="roundRect">
                  <a:avLst>
                    <a:gd name="adj" fmla="val 50000"/>
                  </a:avLst>
                </a:prstGeom>
                <a:gradFill rotWithShape="1">
                  <a:gsLst>
                    <a:gs pos="0">
                      <a:schemeClr val="folHlink">
                        <a:alpha val="0"/>
                      </a:schemeClr>
                    </a:gs>
                    <a:gs pos="100000">
                      <a:schemeClr val="folHlink">
                        <a:gamma/>
                        <a:tint val="0"/>
                        <a:invGamma/>
                      </a:schemeClr>
                    </a:gs>
                  </a:gsLst>
                  <a:lin ang="5400000" scaled="1"/>
                </a:gradFill>
                <a:ln w="9525">
                  <a:noFill/>
                  <a:round/>
                  <a:headEnd/>
                  <a:tailEnd/>
                </a:ln>
                <a:effectLst/>
              </p:spPr>
              <p:txBody>
                <a:bodyPr wrap="none" anchor="ctr"/>
                <a:lstStyle/>
                <a:p>
                  <a:pPr>
                    <a:defRPr/>
                  </a:pPr>
                  <a:endParaRPr lang="zh-CN" altLang="en-US">
                    <a:latin typeface="Arial" charset="0"/>
                    <a:ea typeface="+mn-ea"/>
                  </a:endParaRPr>
                </a:p>
              </p:txBody>
            </p:sp>
            <p:sp>
              <p:nvSpPr>
                <p:cNvPr id="136223" name="AutoShape 31"/>
                <p:cNvSpPr>
                  <a:spLocks noChangeArrowheads="1"/>
                </p:cNvSpPr>
                <p:nvPr/>
              </p:nvSpPr>
              <p:spPr bwMode="auto">
                <a:xfrm>
                  <a:off x="2943" y="-19"/>
                  <a:ext cx="3988" cy="115"/>
                </a:xfrm>
                <a:prstGeom prst="roundRect">
                  <a:avLst>
                    <a:gd name="adj" fmla="val 50000"/>
                  </a:avLst>
                </a:prstGeom>
                <a:gradFill rotWithShape="1">
                  <a:gsLst>
                    <a:gs pos="0">
                      <a:schemeClr val="accent1">
                        <a:gamma/>
                        <a:tint val="22353"/>
                        <a:invGamma/>
                      </a:schemeClr>
                    </a:gs>
                    <a:gs pos="100000">
                      <a:schemeClr val="accent1">
                        <a:alpha val="0"/>
                      </a:schemeClr>
                    </a:gs>
                  </a:gsLst>
                  <a:lin ang="5400000" scaled="1"/>
                </a:gradFill>
                <a:ln w="9525">
                  <a:noFill/>
                  <a:round/>
                  <a:headEnd/>
                  <a:tailEnd/>
                </a:ln>
                <a:effectLst/>
              </p:spPr>
              <p:txBody>
                <a:bodyPr wrap="none" anchor="ctr"/>
                <a:lstStyle/>
                <a:p>
                  <a:pPr>
                    <a:defRPr/>
                  </a:pPr>
                  <a:endParaRPr lang="zh-CN" altLang="en-US">
                    <a:latin typeface="Arial" charset="0"/>
                    <a:ea typeface="+mn-ea"/>
                  </a:endParaRPr>
                </a:p>
              </p:txBody>
            </p:sp>
          </p:grpSp>
          <p:sp>
            <p:nvSpPr>
              <p:cNvPr id="10250" name="Text Box 32"/>
              <p:cNvSpPr txBox="1">
                <a:spLocks noChangeArrowheads="1"/>
              </p:cNvSpPr>
              <p:nvPr/>
            </p:nvSpPr>
            <p:spPr bwMode="auto">
              <a:xfrm>
                <a:off x="904" y="2157"/>
                <a:ext cx="2064" cy="211"/>
              </a:xfrm>
              <a:prstGeom prst="rect">
                <a:avLst/>
              </a:prstGeom>
              <a:noFill/>
              <a:ln w="9525">
                <a:noFill/>
                <a:miter lim="800000"/>
                <a:headEnd/>
                <a:tailEnd/>
              </a:ln>
            </p:spPr>
            <p:txBody>
              <a:bodyPr>
                <a:spAutoFit/>
              </a:bodyPr>
              <a:lstStyle/>
              <a:p>
                <a:r>
                  <a:rPr lang="en-US" altLang="zh-CN" sz="2400" dirty="0" smtClean="0">
                    <a:latin typeface="宋体" pitchFamily="2" charset="-122"/>
                    <a:ea typeface="宋体" pitchFamily="2" charset="-122"/>
                  </a:rPr>
                  <a:t>（</a:t>
                </a:r>
                <a:r>
                  <a:rPr lang="en-US" altLang="zh-CN" sz="2400" dirty="0" err="1" smtClean="0">
                    <a:latin typeface="宋体" pitchFamily="2" charset="-122"/>
                    <a:ea typeface="宋体" pitchFamily="2" charset="-122"/>
                  </a:rPr>
                  <a:t>三）水体旅游资源丰富</a:t>
                </a:r>
                <a:endParaRPr lang="zh-CN" altLang="zh-CN" sz="2400" dirty="0">
                  <a:latin typeface="宋体" pitchFamily="2" charset="-122"/>
                  <a:ea typeface="宋体" pitchFamily="2" charset="-122"/>
                </a:endParaRPr>
              </a:p>
            </p:txBody>
          </p:sp>
        </p:grpSp>
      </p:grpSp>
      <p:sp>
        <p:nvSpPr>
          <p:cNvPr id="27" name="Rectangle 15"/>
          <p:cNvSpPr>
            <a:spLocks noChangeArrowheads="1"/>
          </p:cNvSpPr>
          <p:nvPr/>
        </p:nvSpPr>
        <p:spPr bwMode="auto">
          <a:xfrm>
            <a:off x="2195736" y="548680"/>
            <a:ext cx="6335713" cy="579437"/>
          </a:xfrm>
          <a:prstGeom prst="rect">
            <a:avLst/>
          </a:prstGeom>
          <a:noFill/>
          <a:ln w="9525">
            <a:noFill/>
            <a:miter lim="800000"/>
            <a:headEnd/>
            <a:tailEnd/>
          </a:ln>
        </p:spPr>
        <p:txBody>
          <a:bodyPr>
            <a:spAutoFit/>
          </a:bodyPr>
          <a:lstStyle/>
          <a:p>
            <a:r>
              <a:rPr lang="zh-CN" altLang="en-US" sz="3200" b="1" dirty="0" smtClean="0">
                <a:solidFill>
                  <a:srgbClr val="000000"/>
                </a:solidFill>
                <a:latin typeface="宋体" pitchFamily="2" charset="-122"/>
                <a:ea typeface="宋体" pitchFamily="2" charset="-122"/>
              </a:rPr>
              <a:t>任务一 华北旅</a:t>
            </a:r>
            <a:r>
              <a:rPr lang="zh-CN" altLang="en-US" sz="3200" b="1" dirty="0">
                <a:solidFill>
                  <a:srgbClr val="000000"/>
                </a:solidFill>
                <a:latin typeface="宋体" pitchFamily="2" charset="-122"/>
                <a:ea typeface="宋体" pitchFamily="2" charset="-122"/>
              </a:rPr>
              <a:t>游区概况</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1"/>
          <p:cNvSpPr>
            <a:spLocks noChangeArrowheads="1"/>
          </p:cNvSpPr>
          <p:nvPr/>
        </p:nvSpPr>
        <p:spPr bwMode="auto">
          <a:xfrm>
            <a:off x="827584" y="1060270"/>
            <a:ext cx="7632848" cy="373948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306388" algn="l" defTabSz="914400" rtl="0" eaLnBrk="1" fontAlgn="base" latinLnBrk="0" hangingPunct="1">
              <a:lnSpc>
                <a:spcPct val="150000"/>
              </a:lnSpc>
              <a:spcBef>
                <a:spcPct val="0"/>
              </a:spcBef>
              <a:spcAft>
                <a:spcPct val="0"/>
              </a:spcAft>
              <a:buClrTx/>
              <a:buSzTx/>
              <a:buFontTx/>
              <a:buNone/>
              <a:tabLst/>
            </a:pPr>
            <a:r>
              <a:rPr kumimoji="0" lang="zh-CN" sz="2800" b="1"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（三）地方特产</a:t>
            </a:r>
            <a:endParaRPr kumimoji="0" lang="en-US" altLang="zh-CN" sz="2800" b="1"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endParaRPr>
          </a:p>
          <a:p>
            <a:pPr marL="0" marR="0" lvl="0" indent="306388" algn="l" defTabSz="914400" rtl="0" eaLnBrk="1" fontAlgn="base" latinLnBrk="0" hangingPunct="1">
              <a:lnSpc>
                <a:spcPct val="150000"/>
              </a:lnSpc>
              <a:spcBef>
                <a:spcPct val="0"/>
              </a:spcBef>
              <a:spcAft>
                <a:spcPct val="0"/>
              </a:spcAft>
              <a:buClrTx/>
              <a:buSzTx/>
              <a:buFontTx/>
              <a:buNone/>
              <a:tabLst/>
            </a:pPr>
            <a:endParaRPr kumimoji="0" lang="zh-CN" sz="10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a:p>
            <a:pPr marL="0" marR="0" lvl="0" indent="266700" algn="l" defTabSz="914400" rtl="0" eaLnBrk="0" fontAlgn="base" latinLnBrk="0" hangingPunct="0">
              <a:lnSpc>
                <a:spcPct val="150000"/>
              </a:lnSpc>
              <a:spcBef>
                <a:spcPct val="0"/>
              </a:spcBef>
              <a:spcAft>
                <a:spcPct val="0"/>
              </a:spcAft>
              <a:buClrTx/>
              <a:buSzTx/>
              <a:buFontTx/>
              <a:buNone/>
              <a:tabLst/>
            </a:pPr>
            <a:r>
              <a:rPr kumimoji="0" lang="zh-CN" altLang="en-US" sz="24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    狗不理包子以其味道鲜美而誉满全国，名扬中外。桂发祥麻花香、酥、脆、甜，味美香甜。崩豆张、小站稻米、州河鲤鱼、宝坻大蒜、黄花山核桃、徐堡村大枣、天津板栗、沙窝萝卜、杨家泊对虾、茶淀葡萄、台头西瓜等都是天津有名特产。</a:t>
            </a:r>
            <a:endParaRPr kumimoji="0" lang="zh-CN" altLang="en-US" sz="24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3156" name="Rectangle 4"/>
          <p:cNvSpPr>
            <a:spLocks noGrp="1" noChangeArrowheads="1"/>
          </p:cNvSpPr>
          <p:nvPr>
            <p:ph type="title"/>
          </p:nvPr>
        </p:nvSpPr>
        <p:spPr bwMode="auto">
          <a:xfrm>
            <a:off x="1331640" y="332656"/>
            <a:ext cx="3743325" cy="1224136"/>
          </a:xfrm>
        </p:spPr>
        <p:txBody>
          <a:bodyPr>
            <a:normAutofit/>
          </a:bodyPr>
          <a:lstStyle/>
          <a:p>
            <a:pPr eaLnBrk="1" hangingPunct="1">
              <a:defRPr/>
            </a:pPr>
            <a:r>
              <a:rPr kumimoji="1" lang="zh-CN" altLang="en-US" sz="3200" dirty="0" smtClean="0"/>
              <a:t>三、主要旅游景区</a:t>
            </a:r>
          </a:p>
        </p:txBody>
      </p:sp>
      <p:sp>
        <p:nvSpPr>
          <p:cNvPr id="433160" name="Rectangle 8"/>
          <p:cNvSpPr>
            <a:spLocks noChangeArrowheads="1"/>
          </p:cNvSpPr>
          <p:nvPr/>
        </p:nvSpPr>
        <p:spPr bwMode="auto">
          <a:xfrm>
            <a:off x="683568" y="1844824"/>
            <a:ext cx="4321175" cy="563562"/>
          </a:xfrm>
          <a:prstGeom prst="rect">
            <a:avLst/>
          </a:prstGeom>
          <a:noFill/>
          <a:ln w="9525">
            <a:noFill/>
            <a:miter lim="800000"/>
            <a:headEnd/>
            <a:tailEnd/>
          </a:ln>
        </p:spPr>
        <p:txBody>
          <a:bodyPr anchor="ctr"/>
          <a:lstStyle/>
          <a:p>
            <a:pPr indent="299720">
              <a:lnSpc>
                <a:spcPct val="150000"/>
              </a:lnSpc>
              <a:spcAft>
                <a:spcPts val="0"/>
              </a:spcAft>
            </a:pPr>
            <a:r>
              <a:rPr lang="en-US" altLang="zh-CN" sz="2800" b="1" dirty="0" smtClean="0">
                <a:latin typeface="宋体"/>
                <a:ea typeface="宋体"/>
                <a:cs typeface="Times New Roman"/>
              </a:rPr>
              <a:t>（</a:t>
            </a:r>
            <a:r>
              <a:rPr lang="en-US" altLang="zh-CN" sz="2800" b="1" dirty="0" err="1" smtClean="0">
                <a:latin typeface="宋体"/>
                <a:ea typeface="宋体"/>
                <a:cs typeface="Times New Roman"/>
              </a:rPr>
              <a:t>一）古文化街</a:t>
            </a:r>
            <a:endParaRPr lang="zh-CN" altLang="zh-CN" sz="2400" dirty="0">
              <a:latin typeface="Calibri"/>
              <a:ea typeface="宋体"/>
              <a:cs typeface="Times New Roman"/>
            </a:endParaRPr>
          </a:p>
        </p:txBody>
      </p:sp>
      <p:sp>
        <p:nvSpPr>
          <p:cNvPr id="433161" name="Rectangle 9"/>
          <p:cNvSpPr>
            <a:spLocks noGrp="1" noChangeArrowheads="1"/>
          </p:cNvSpPr>
          <p:nvPr>
            <p:ph type="body" idx="1"/>
          </p:nvPr>
        </p:nvSpPr>
        <p:spPr>
          <a:xfrm>
            <a:off x="827584" y="2636912"/>
            <a:ext cx="7632526" cy="3687762"/>
          </a:xfrm>
          <a:noFill/>
        </p:spPr>
        <p:txBody>
          <a:bodyPr>
            <a:normAutofit/>
          </a:bodyPr>
          <a:lstStyle/>
          <a:p>
            <a:pPr>
              <a:lnSpc>
                <a:spcPct val="150000"/>
              </a:lnSpc>
            </a:pPr>
            <a:r>
              <a:rPr lang="zh-CN" altLang="zh-CN" dirty="0" smtClean="0"/>
              <a:t>古文化街位于南开区东北隅东门外，海河西岸，北起老铁桥大街（宫北大街），南至水阁大街。南北街口各有牌坊一座，上书</a:t>
            </a:r>
            <a:r>
              <a:rPr lang="en-US" altLang="zh-CN" dirty="0" smtClean="0"/>
              <a:t>“</a:t>
            </a:r>
            <a:r>
              <a:rPr lang="zh-CN" altLang="zh-CN" dirty="0" smtClean="0"/>
              <a:t>津门故里</a:t>
            </a:r>
            <a:r>
              <a:rPr lang="en-US" altLang="zh-CN" dirty="0" smtClean="0"/>
              <a:t>”</a:t>
            </a:r>
            <a:r>
              <a:rPr lang="zh-CN" altLang="zh-CN" dirty="0" smtClean="0"/>
              <a:t>和</a:t>
            </a:r>
            <a:r>
              <a:rPr lang="en-US" altLang="zh-CN" dirty="0" smtClean="0"/>
              <a:t>“</a:t>
            </a:r>
            <a:r>
              <a:rPr lang="zh-CN" altLang="zh-CN" dirty="0" smtClean="0"/>
              <a:t>沽上艺苑</a:t>
            </a:r>
            <a:r>
              <a:rPr lang="en-US" altLang="zh-CN" dirty="0" smtClean="0"/>
              <a:t>”</a:t>
            </a:r>
            <a:r>
              <a:rPr lang="zh-CN" altLang="zh-CN" dirty="0" smtClean="0"/>
              <a:t>。</a:t>
            </a:r>
            <a:endParaRPr lang="zh-CN" altLang="en-US" dirty="0" smtClean="0"/>
          </a:p>
          <a:p>
            <a:pPr eaLnBrk="1" hangingPunct="1"/>
            <a:endParaRPr lang="zh-CN" altLang="en-US" dirty="0"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0" fill="hold">
                                          <p:stCondLst>
                                            <p:cond delay="0"/>
                                          </p:stCondLst>
                                        </p:cTn>
                                        <p:tgtEl>
                                          <p:spTgt spid="433156"/>
                                        </p:tgtEl>
                                        <p:attrNameLst>
                                          <p:attrName>style.visibility</p:attrName>
                                        </p:attrNameLst>
                                      </p:cBhvr>
                                      <p:to>
                                        <p:strVal val="visible"/>
                                      </p:to>
                                    </p:set>
                                    <p:anim calcmode="lin" valueType="num">
                                      <p:cBhvr>
                                        <p:cTn id="7" dur="1000" fill="hold"/>
                                        <p:tgtEl>
                                          <p:spTgt spid="433156"/>
                                        </p:tgtEl>
                                        <p:attrNameLst>
                                          <p:attrName>ppt_x</p:attrName>
                                        </p:attrNameLst>
                                      </p:cBhvr>
                                      <p:tavLst>
                                        <p:tav tm="0">
                                          <p:val>
                                            <p:strVal val="#ppt_x-.2"/>
                                          </p:val>
                                        </p:tav>
                                        <p:tav tm="100000">
                                          <p:val>
                                            <p:strVal val="#ppt_x"/>
                                          </p:val>
                                        </p:tav>
                                      </p:tavLst>
                                    </p:anim>
                                    <p:anim calcmode="lin" valueType="num">
                                      <p:cBhvr>
                                        <p:cTn id="8" dur="1000" fill="hold"/>
                                        <p:tgtEl>
                                          <p:spTgt spid="433156"/>
                                        </p:tgtEl>
                                        <p:attrNameLst>
                                          <p:attrName>ppt_y</p:attrName>
                                        </p:attrNameLst>
                                      </p:cBhvr>
                                      <p:tavLst>
                                        <p:tav tm="0">
                                          <p:val>
                                            <p:strVal val="#ppt_y"/>
                                          </p:val>
                                        </p:tav>
                                        <p:tav tm="100000">
                                          <p:val>
                                            <p:strVal val="#ppt_y"/>
                                          </p:val>
                                        </p:tav>
                                      </p:tavLst>
                                    </p:anim>
                                    <p:animEffect transition="in" filter="wipe(right)" prLst="gradientSize: 0.1">
                                      <p:cBhvr>
                                        <p:cTn id="9" dur="1000"/>
                                        <p:tgtEl>
                                          <p:spTgt spid="433156"/>
                                        </p:tgtEl>
                                      </p:cBhvr>
                                    </p:animEffect>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grpId="0" nodeType="clickEffect">
                                  <p:stCondLst>
                                    <p:cond delay="0"/>
                                  </p:stCondLst>
                                  <p:childTnLst>
                                    <p:set>
                                      <p:cBhvr>
                                        <p:cTn id="13" dur="1" fill="hold">
                                          <p:stCondLst>
                                            <p:cond delay="0"/>
                                          </p:stCondLst>
                                        </p:cTn>
                                        <p:tgtEl>
                                          <p:spTgt spid="433160"/>
                                        </p:tgtEl>
                                        <p:attrNameLst>
                                          <p:attrName>style.visibility</p:attrName>
                                        </p:attrNameLst>
                                      </p:cBhvr>
                                      <p:to>
                                        <p:strVal val="visible"/>
                                      </p:to>
                                    </p:set>
                                    <p:animEffect transition="in" filter="box(in)">
                                      <p:cBhvr>
                                        <p:cTn id="14" dur="500"/>
                                        <p:tgtEl>
                                          <p:spTgt spid="4331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3156" grpId="0"/>
      <p:bldP spid="43316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167938" name="图片 42"/>
          <p:cNvPicPr>
            <a:picLocks noChangeAspect="1" noChangeArrowheads="1"/>
          </p:cNvPicPr>
          <p:nvPr/>
        </p:nvPicPr>
        <p:blipFill>
          <a:blip r:embed="rId2" cstate="print"/>
          <a:srcRect/>
          <a:stretch>
            <a:fillRect/>
          </a:stretch>
        </p:blipFill>
        <p:spPr bwMode="auto">
          <a:xfrm>
            <a:off x="1" y="260648"/>
            <a:ext cx="9144000" cy="5400600"/>
          </a:xfrm>
          <a:prstGeom prst="rect">
            <a:avLst/>
          </a:prstGeom>
          <a:noFill/>
          <a:ln w="9525">
            <a:noFill/>
            <a:miter lim="800000"/>
            <a:headEnd/>
            <a:tailEnd/>
          </a:ln>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a:xfrm>
            <a:off x="827584" y="1556792"/>
            <a:ext cx="7443788" cy="3352999"/>
          </a:xfrm>
        </p:spPr>
        <p:txBody>
          <a:bodyPr/>
          <a:lstStyle/>
          <a:p>
            <a:r>
              <a:rPr lang="zh-CN" altLang="zh-CN" b="1" dirty="0" smtClean="0"/>
              <a:t>（二）五大道</a:t>
            </a:r>
            <a:endParaRPr lang="zh-CN" altLang="zh-CN" dirty="0" smtClean="0"/>
          </a:p>
          <a:p>
            <a:r>
              <a:rPr lang="en-US" altLang="zh-CN" dirty="0" smtClean="0"/>
              <a:t>五大道在天津中心城区的南部，东、西向并列着以中国西南名城重庆、大理、常德﹑睦南及马场为名的五条街道，是迄今中国保留最为完整的洋楼建筑群。</a:t>
            </a:r>
            <a:r>
              <a:rPr lang="en-US" altLang="zh-CN" dirty="0" err="1" smtClean="0"/>
              <a:t>五大道已成为天津小洋楼的代名词</a:t>
            </a:r>
            <a:r>
              <a:rPr lang="en-US" altLang="zh-CN" dirty="0" smtClean="0"/>
              <a:t>。</a:t>
            </a:r>
            <a:endParaRPr lang="zh-CN" alt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a:xfrm>
            <a:off x="827584" y="1484784"/>
            <a:ext cx="7903790" cy="3857055"/>
          </a:xfrm>
        </p:spPr>
        <p:txBody>
          <a:bodyPr/>
          <a:lstStyle/>
          <a:p>
            <a:r>
              <a:rPr lang="en-US" altLang="zh-CN" b="1" dirty="0" smtClean="0"/>
              <a:t>（</a:t>
            </a:r>
            <a:r>
              <a:rPr lang="en-US" altLang="zh-CN" b="1" dirty="0" err="1" smtClean="0"/>
              <a:t>三）天津意式风情街</a:t>
            </a:r>
            <a:endParaRPr lang="zh-CN" altLang="zh-CN" dirty="0" smtClean="0"/>
          </a:p>
          <a:p>
            <a:r>
              <a:rPr lang="zh-CN" altLang="zh-CN" dirty="0" smtClean="0"/>
              <a:t>天津意式风情街位于天津市河北区，曾是天津近代史上意大利租借地的中心区，已有百余年历史。</a:t>
            </a:r>
            <a:r>
              <a:rPr lang="en-US" altLang="zh-CN" dirty="0" err="1" smtClean="0"/>
              <a:t>原有街区及建筑基本保持原貌，是至今我国乃至东南亚地区最大的也是唯一的意大利文化集中地，几乎包含了意大利各个时期不同风格的建筑</a:t>
            </a:r>
            <a:r>
              <a:rPr lang="en-US" altLang="zh-CN" dirty="0" smtClean="0"/>
              <a:t>。</a:t>
            </a:r>
            <a:endParaRPr lang="zh-CN" alt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r>
              <a:rPr lang="zh-CN" altLang="en-US" b="1" dirty="0" smtClean="0"/>
              <a:t>（四）瓷房子</a:t>
            </a:r>
          </a:p>
          <a:p>
            <a:r>
              <a:rPr lang="zh-CN" altLang="en-US" dirty="0" smtClean="0"/>
              <a:t>瓷房子位于天津市和平区赤峰道</a:t>
            </a:r>
            <a:r>
              <a:rPr lang="en-US" altLang="zh-CN" dirty="0" smtClean="0"/>
              <a:t>72</a:t>
            </a:r>
            <a:r>
              <a:rPr lang="zh-CN" altLang="en-US" dirty="0" smtClean="0"/>
              <a:t>号，它是一幢举世无双的建筑，前身是历经百年的法式老洋楼，今生是极尽奢华的“瓷美楼奇”。近年来，正在成为天津的地标建筑。</a:t>
            </a:r>
          </a:p>
          <a:p>
            <a:endParaRPr lang="zh-CN" alt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168962" name="图片 12"/>
          <p:cNvPicPr>
            <a:picLocks noChangeAspect="1" noChangeArrowheads="1"/>
          </p:cNvPicPr>
          <p:nvPr/>
        </p:nvPicPr>
        <p:blipFill>
          <a:blip r:embed="rId2" cstate="print"/>
          <a:srcRect/>
          <a:stretch>
            <a:fillRect/>
          </a:stretch>
        </p:blipFill>
        <p:spPr bwMode="auto">
          <a:xfrm>
            <a:off x="0" y="-1"/>
            <a:ext cx="9144000" cy="6105575"/>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a:xfrm>
            <a:off x="971600" y="1340768"/>
            <a:ext cx="7443788" cy="3352999"/>
          </a:xfrm>
        </p:spPr>
        <p:txBody>
          <a:bodyPr/>
          <a:lstStyle/>
          <a:p>
            <a:r>
              <a:rPr lang="zh-CN" altLang="zh-CN" b="1" dirty="0" smtClean="0"/>
              <a:t>（五）盘山</a:t>
            </a:r>
            <a:endParaRPr lang="zh-CN" altLang="zh-CN" dirty="0" smtClean="0"/>
          </a:p>
          <a:p>
            <a:r>
              <a:rPr lang="zh-CN" altLang="zh-CN" dirty="0" smtClean="0"/>
              <a:t>盘山以山深谷邃、怪石奇松、清泉秀木、寺庙古塔著称，被誉为</a:t>
            </a:r>
            <a:r>
              <a:rPr lang="en-US" altLang="zh-CN" dirty="0" smtClean="0"/>
              <a:t>“</a:t>
            </a:r>
            <a:r>
              <a:rPr lang="zh-CN" altLang="zh-CN" dirty="0" smtClean="0"/>
              <a:t>京东第一山</a:t>
            </a:r>
            <a:r>
              <a:rPr lang="en-US" altLang="zh-CN" dirty="0" smtClean="0"/>
              <a:t>”</a:t>
            </a:r>
            <a:r>
              <a:rPr lang="zh-CN" altLang="zh-CN" dirty="0" smtClean="0"/>
              <a:t>。属燕山山脉南部分支出系，中低山地貌。</a:t>
            </a:r>
            <a:r>
              <a:rPr lang="en-US" altLang="zh-CN" dirty="0" smtClean="0"/>
              <a:t>主峰挂月峰，海拔高度864.4米。</a:t>
            </a:r>
            <a:r>
              <a:rPr lang="en-US" altLang="zh-CN" dirty="0" err="1" smtClean="0"/>
              <a:t>盘山由于岩石组级垂直节理发育，具有典型“球状风化”特点，故形成奇峰林立，怪石嵯峨的独特景观</a:t>
            </a:r>
            <a:r>
              <a:rPr lang="en-US" altLang="zh-CN" dirty="0" smtClean="0"/>
              <a:t>。</a:t>
            </a:r>
            <a:endParaRPr lang="zh-CN" alt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a:xfrm>
            <a:off x="827584" y="1556792"/>
            <a:ext cx="7443788" cy="3352999"/>
          </a:xfrm>
        </p:spPr>
        <p:txBody>
          <a:bodyPr>
            <a:normAutofit lnSpcReduction="10000"/>
          </a:bodyPr>
          <a:lstStyle/>
          <a:p>
            <a:r>
              <a:rPr lang="zh-CN" altLang="zh-CN" b="1" dirty="0" smtClean="0"/>
              <a:t>（六）黄崖关长城</a:t>
            </a:r>
            <a:endParaRPr lang="zh-CN" altLang="zh-CN" dirty="0" smtClean="0"/>
          </a:p>
          <a:p>
            <a:r>
              <a:rPr lang="zh-CN" altLang="zh-CN" dirty="0" smtClean="0"/>
              <a:t>黄崖关位于蓟县北部燕山的崇山峻岭中，北齐时建，明代重修，亦称小雁门关，是蓟县境内唯一的一座关城。</a:t>
            </a:r>
            <a:r>
              <a:rPr lang="en-US" altLang="zh-CN" dirty="0" smtClean="0"/>
              <a:t>海拔高度300米，关城东西两侧崖壁如削，山势陡峭雄伟，有“一夫当关，万夫莫开”之势，是著名的雄关险隘。</a:t>
            </a:r>
            <a:r>
              <a:rPr lang="en-US" altLang="zh-CN" dirty="0" err="1" smtClean="0"/>
              <a:t>由于山崖在夕阳西照时，反射出万道金光，故名黄崖关</a:t>
            </a:r>
            <a:r>
              <a:rPr lang="en-US" altLang="zh-CN" dirty="0" smtClean="0"/>
              <a:t>。</a:t>
            </a:r>
            <a:endParaRPr lang="zh-CN" altLang="zh-CN" dirty="0" smtClean="0"/>
          </a:p>
          <a:p>
            <a:endParaRPr lang="zh-CN" alt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55576" y="764704"/>
            <a:ext cx="4868590" cy="928019"/>
          </a:xfrm>
        </p:spPr>
        <p:txBody>
          <a:bodyPr>
            <a:normAutofit fontScale="90000"/>
          </a:bodyPr>
          <a:lstStyle/>
          <a:p>
            <a:r>
              <a:rPr lang="zh-CN" altLang="zh-CN" sz="3100" dirty="0" smtClean="0">
                <a:solidFill>
                  <a:schemeClr val="tx1"/>
                </a:solidFill>
              </a:rPr>
              <a:t>四、</a:t>
            </a:r>
            <a:r>
              <a:rPr lang="en-US" altLang="zh-CN" sz="3100" dirty="0" err="1" smtClean="0">
                <a:solidFill>
                  <a:schemeClr val="tx1"/>
                </a:solidFill>
              </a:rPr>
              <a:t>主要旅游线路</a:t>
            </a:r>
            <a:r>
              <a:rPr lang="zh-CN" altLang="zh-CN" dirty="0" smtClean="0"/>
              <a:t/>
            </a:r>
            <a:br>
              <a:rPr lang="zh-CN" altLang="zh-CN" dirty="0" smtClean="0"/>
            </a:br>
            <a:endParaRPr lang="zh-CN" altLang="en-US" dirty="0"/>
          </a:p>
        </p:txBody>
      </p:sp>
      <p:sp>
        <p:nvSpPr>
          <p:cNvPr id="3" name="内容占位符 2"/>
          <p:cNvSpPr>
            <a:spLocks noGrp="1"/>
          </p:cNvSpPr>
          <p:nvPr>
            <p:ph idx="1"/>
          </p:nvPr>
        </p:nvSpPr>
        <p:spPr>
          <a:xfrm>
            <a:off x="1115616" y="1844824"/>
            <a:ext cx="7443788" cy="3929063"/>
          </a:xfrm>
        </p:spPr>
        <p:txBody>
          <a:bodyPr>
            <a:normAutofit/>
          </a:bodyPr>
          <a:lstStyle/>
          <a:p>
            <a:r>
              <a:rPr lang="en-US" altLang="zh-CN" dirty="0" smtClean="0"/>
              <a:t>（</a:t>
            </a:r>
            <a:r>
              <a:rPr lang="en-US" altLang="zh-CN" dirty="0" err="1" smtClean="0"/>
              <a:t>一）都市博览一日游</a:t>
            </a:r>
            <a:endParaRPr lang="zh-CN" altLang="zh-CN" dirty="0" smtClean="0"/>
          </a:p>
          <a:p>
            <a:r>
              <a:rPr lang="en-US" altLang="zh-CN" dirty="0" smtClean="0"/>
              <a:t>（</a:t>
            </a:r>
            <a:r>
              <a:rPr lang="en-US" altLang="zh-CN" dirty="0" err="1" smtClean="0"/>
              <a:t>二）近代历史文化一日游</a:t>
            </a:r>
            <a:endParaRPr lang="zh-CN" altLang="zh-CN" dirty="0" smtClean="0"/>
          </a:p>
          <a:p>
            <a:r>
              <a:rPr lang="en-US" altLang="zh-CN" dirty="0" smtClean="0"/>
              <a:t>（</a:t>
            </a:r>
            <a:r>
              <a:rPr lang="en-US" altLang="zh-CN" dirty="0" err="1" smtClean="0"/>
              <a:t>三）山野名胜一日游</a:t>
            </a:r>
            <a:endParaRPr lang="zh-CN" altLang="zh-CN" dirty="0" smtClean="0"/>
          </a:p>
          <a:p>
            <a:r>
              <a:rPr lang="en-US" altLang="zh-CN" dirty="0" smtClean="0"/>
              <a:t>（</a:t>
            </a:r>
            <a:r>
              <a:rPr lang="en-US" altLang="zh-CN" dirty="0" err="1" smtClean="0"/>
              <a:t>四）滨海休闲一日游</a:t>
            </a:r>
            <a:endParaRPr lang="zh-CN" altLang="zh-CN" dirty="0" smtClean="0"/>
          </a:p>
          <a:p>
            <a:endParaRPr lang="zh-CN" alt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1259632" y="836712"/>
            <a:ext cx="4032448" cy="523220"/>
          </a:xfrm>
          <a:prstGeom prst="rect">
            <a:avLst/>
          </a:prstGeom>
          <a:noFill/>
          <a:ln w="9525">
            <a:noFill/>
            <a:miter lim="800000"/>
            <a:headEnd/>
            <a:tailEnd/>
          </a:ln>
        </p:spPr>
        <p:txBody>
          <a:bodyPr wrap="square">
            <a:spAutoFit/>
          </a:bodyPr>
          <a:lstStyle/>
          <a:p>
            <a:r>
              <a:rPr kumimoji="1" lang="zh-CN" altLang="en-US" sz="2800" b="1" dirty="0">
                <a:solidFill>
                  <a:srgbClr val="000000"/>
                </a:solidFill>
                <a:latin typeface="宋体" pitchFamily="2" charset="-122"/>
                <a:ea typeface="宋体" pitchFamily="2" charset="-122"/>
              </a:rPr>
              <a:t>二、人文地理环境</a:t>
            </a:r>
            <a:r>
              <a:rPr kumimoji="1" lang="zh-CN" altLang="en-US" sz="2800" dirty="0">
                <a:solidFill>
                  <a:srgbClr val="CC0099"/>
                </a:solidFill>
                <a:latin typeface="宋体" pitchFamily="2" charset="-122"/>
                <a:ea typeface="宋体" pitchFamily="2" charset="-122"/>
              </a:rPr>
              <a:t> </a:t>
            </a:r>
          </a:p>
        </p:txBody>
      </p:sp>
      <p:sp>
        <p:nvSpPr>
          <p:cNvPr id="12294" name="Rectangle 23"/>
          <p:cNvSpPr>
            <a:spLocks noChangeArrowheads="1"/>
          </p:cNvSpPr>
          <p:nvPr/>
        </p:nvSpPr>
        <p:spPr bwMode="auto">
          <a:xfrm>
            <a:off x="1619672" y="2276872"/>
            <a:ext cx="5354637" cy="3293209"/>
          </a:xfrm>
          <a:prstGeom prst="rect">
            <a:avLst/>
          </a:prstGeom>
          <a:noFill/>
          <a:ln w="9525">
            <a:noFill/>
            <a:miter lim="800000"/>
            <a:headEnd/>
            <a:tailEnd/>
          </a:ln>
        </p:spPr>
        <p:txBody>
          <a:bodyPr>
            <a:spAutoFit/>
          </a:bodyPr>
          <a:lstStyle/>
          <a:p>
            <a:r>
              <a:rPr lang="zh-CN" altLang="en-US" sz="2800" dirty="0">
                <a:solidFill>
                  <a:srgbClr val="000000"/>
                </a:solidFill>
                <a:latin typeface="宋体" pitchFamily="2" charset="-122"/>
                <a:ea typeface="宋体" pitchFamily="2" charset="-122"/>
              </a:rPr>
              <a:t> </a:t>
            </a:r>
            <a:r>
              <a:rPr lang="zh-CN" altLang="en-US" sz="2800" dirty="0" smtClean="0">
                <a:solidFill>
                  <a:srgbClr val="000000"/>
                </a:solidFill>
                <a:latin typeface="宋体" pitchFamily="2" charset="-122"/>
                <a:ea typeface="宋体" pitchFamily="2" charset="-122"/>
              </a:rPr>
              <a:t>（一）交通便利</a:t>
            </a:r>
            <a:endParaRPr lang="en-US" altLang="zh-CN" sz="2800" dirty="0" smtClean="0">
              <a:solidFill>
                <a:srgbClr val="000000"/>
              </a:solidFill>
              <a:latin typeface="宋体" pitchFamily="2" charset="-122"/>
              <a:ea typeface="宋体" pitchFamily="2" charset="-122"/>
            </a:endParaRPr>
          </a:p>
          <a:p>
            <a:endParaRPr lang="en-US" altLang="zh-CN" sz="2800" dirty="0" smtClean="0">
              <a:solidFill>
                <a:srgbClr val="000000"/>
              </a:solidFill>
              <a:latin typeface="宋体" pitchFamily="2" charset="-122"/>
              <a:ea typeface="宋体" pitchFamily="2" charset="-122"/>
            </a:endParaRPr>
          </a:p>
          <a:p>
            <a:endParaRPr lang="en-US" altLang="zh-CN" sz="2800" dirty="0" smtClean="0">
              <a:solidFill>
                <a:srgbClr val="000000"/>
              </a:solidFill>
              <a:latin typeface="宋体" pitchFamily="2" charset="-122"/>
              <a:ea typeface="宋体" pitchFamily="2" charset="-122"/>
            </a:endParaRPr>
          </a:p>
          <a:p>
            <a:r>
              <a:rPr lang="zh-CN" altLang="en-US" sz="2800" dirty="0" smtClean="0">
                <a:solidFill>
                  <a:srgbClr val="000000"/>
                </a:solidFill>
                <a:latin typeface="宋体" pitchFamily="2" charset="-122"/>
                <a:ea typeface="宋体" pitchFamily="2" charset="-122"/>
              </a:rPr>
              <a:t> （二）经济基础好</a:t>
            </a:r>
          </a:p>
          <a:p>
            <a:endParaRPr lang="en-US" altLang="zh-CN" sz="2400" dirty="0" smtClean="0">
              <a:solidFill>
                <a:srgbClr val="000000"/>
              </a:solidFill>
              <a:latin typeface="宋体" pitchFamily="2" charset="-122"/>
              <a:ea typeface="宋体" pitchFamily="2" charset="-122"/>
            </a:endParaRPr>
          </a:p>
          <a:p>
            <a:endParaRPr lang="en-US" altLang="zh-CN" sz="2400" dirty="0" smtClean="0">
              <a:solidFill>
                <a:srgbClr val="000000"/>
              </a:solidFill>
              <a:latin typeface="宋体" pitchFamily="2" charset="-122"/>
              <a:ea typeface="宋体" pitchFamily="2" charset="-122"/>
            </a:endParaRPr>
          </a:p>
          <a:p>
            <a:endParaRPr lang="en-US" altLang="zh-CN" sz="2400" dirty="0" smtClean="0">
              <a:solidFill>
                <a:srgbClr val="000000"/>
              </a:solidFill>
              <a:latin typeface="宋体" pitchFamily="2" charset="-122"/>
              <a:ea typeface="宋体" pitchFamily="2" charset="-122"/>
            </a:endParaRPr>
          </a:p>
          <a:p>
            <a:endParaRPr lang="zh-CN" altLang="en-US" sz="2400" dirty="0" smtClean="0">
              <a:solidFill>
                <a:srgbClr val="000000"/>
              </a:solidFill>
              <a:latin typeface="宋体" pitchFamily="2" charset="-122"/>
              <a:ea typeface="宋体" pitchFamily="2" charset="-122"/>
            </a:endParaRP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65" name="Text Box 9"/>
          <p:cNvSpPr txBox="1">
            <a:spLocks noChangeArrowheads="1"/>
          </p:cNvSpPr>
          <p:nvPr/>
        </p:nvSpPr>
        <p:spPr bwMode="auto">
          <a:xfrm>
            <a:off x="683568" y="1916832"/>
            <a:ext cx="8136904" cy="3065455"/>
          </a:xfrm>
          <a:prstGeom prst="rect">
            <a:avLst/>
          </a:prstGeom>
          <a:noFill/>
          <a:ln w="9525">
            <a:noFill/>
            <a:miter lim="800000"/>
            <a:headEnd/>
            <a:tailEnd/>
          </a:ln>
        </p:spPr>
        <p:txBody>
          <a:bodyPr wrap="square">
            <a:spAutoFit/>
          </a:bodyPr>
          <a:lstStyle/>
          <a:p>
            <a:pPr>
              <a:lnSpc>
                <a:spcPct val="140000"/>
              </a:lnSpc>
              <a:defRPr/>
            </a:pPr>
            <a:r>
              <a:rPr lang="zh-CN" altLang="en-US" sz="2800" b="1" dirty="0">
                <a:latin typeface="宋体" pitchFamily="2" charset="-122"/>
                <a:ea typeface="宋体" pitchFamily="2" charset="-122"/>
              </a:rPr>
              <a:t>一、旅游概况</a:t>
            </a:r>
          </a:p>
          <a:p>
            <a:pPr indent="266700">
              <a:lnSpc>
                <a:spcPct val="150000"/>
              </a:lnSpc>
              <a:spcAft>
                <a:spcPts val="0"/>
              </a:spcAft>
            </a:pPr>
            <a:r>
              <a:rPr lang="en-US" altLang="zh-CN" sz="2800" dirty="0" smtClean="0">
                <a:latin typeface="宋体" pitchFamily="2" charset="-122"/>
                <a:ea typeface="宋体" pitchFamily="2" charset="-122"/>
                <a:cs typeface="宋体"/>
              </a:rPr>
              <a:t>    </a:t>
            </a:r>
            <a:r>
              <a:rPr lang="zh-CN" altLang="zh-CN" sz="2800" dirty="0" smtClean="0">
                <a:latin typeface="宋体" pitchFamily="2" charset="-122"/>
                <a:ea typeface="宋体" pitchFamily="2" charset="-122"/>
                <a:cs typeface="宋体"/>
              </a:rPr>
              <a:t>河北简称冀，位于北京周边，因处于黄河下游以北而得名，省会为石家庄。</a:t>
            </a:r>
            <a:r>
              <a:rPr lang="zh-CN" altLang="zh-CN" sz="2800" dirty="0" smtClean="0">
                <a:latin typeface="Calibri"/>
                <a:ea typeface="宋体"/>
                <a:cs typeface="宋体"/>
              </a:rPr>
              <a:t>河北又有</a:t>
            </a:r>
            <a:r>
              <a:rPr lang="en-US" altLang="zh-CN" sz="2800" dirty="0" smtClean="0">
                <a:latin typeface="Calibri"/>
                <a:ea typeface="宋体"/>
                <a:cs typeface="宋体"/>
              </a:rPr>
              <a:t>“</a:t>
            </a:r>
            <a:r>
              <a:rPr lang="zh-CN" altLang="zh-CN" sz="2800" dirty="0" smtClean="0">
                <a:latin typeface="Calibri"/>
                <a:ea typeface="宋体"/>
                <a:cs typeface="宋体"/>
              </a:rPr>
              <a:t>燕赵</a:t>
            </a:r>
            <a:r>
              <a:rPr lang="en-US" altLang="zh-CN" sz="2800" dirty="0" smtClean="0">
                <a:latin typeface="Calibri"/>
                <a:ea typeface="宋体"/>
                <a:cs typeface="宋体"/>
              </a:rPr>
              <a:t>”</a:t>
            </a:r>
            <a:r>
              <a:rPr lang="zh-CN" altLang="zh-CN" sz="2800" dirty="0" smtClean="0">
                <a:latin typeface="Calibri"/>
                <a:ea typeface="宋体"/>
                <a:cs typeface="宋体"/>
              </a:rPr>
              <a:t>或</a:t>
            </a:r>
            <a:r>
              <a:rPr lang="en-US" altLang="zh-CN" sz="2800" dirty="0" smtClean="0">
                <a:latin typeface="Calibri"/>
                <a:ea typeface="宋体"/>
                <a:cs typeface="宋体"/>
              </a:rPr>
              <a:t>“</a:t>
            </a:r>
            <a:r>
              <a:rPr lang="zh-CN" altLang="zh-CN" sz="2800" dirty="0" smtClean="0">
                <a:latin typeface="Calibri"/>
                <a:ea typeface="宋体"/>
                <a:cs typeface="宋体"/>
              </a:rPr>
              <a:t>燕南赵北</a:t>
            </a:r>
            <a:r>
              <a:rPr lang="en-US" altLang="zh-CN" sz="2800" dirty="0" smtClean="0">
                <a:latin typeface="Calibri"/>
                <a:ea typeface="宋体"/>
                <a:cs typeface="宋体"/>
              </a:rPr>
              <a:t>”</a:t>
            </a:r>
            <a:r>
              <a:rPr lang="zh-CN" altLang="zh-CN" sz="2800" dirty="0" smtClean="0">
                <a:latin typeface="Calibri"/>
                <a:ea typeface="宋体"/>
                <a:cs typeface="宋体"/>
              </a:rPr>
              <a:t>之称。</a:t>
            </a:r>
            <a:endParaRPr lang="zh-CN" altLang="zh-CN" sz="3200" dirty="0" smtClean="0">
              <a:latin typeface="Calibri"/>
              <a:ea typeface="宋体"/>
              <a:cs typeface="Times New Roman"/>
            </a:endParaRPr>
          </a:p>
          <a:p>
            <a:endParaRPr lang="zh-CN" altLang="en-US" sz="2800" dirty="0">
              <a:latin typeface="宋体" pitchFamily="2" charset="-122"/>
              <a:ea typeface="宋体" pitchFamily="2" charset="-122"/>
            </a:endParaRPr>
          </a:p>
        </p:txBody>
      </p:sp>
      <p:sp>
        <p:nvSpPr>
          <p:cNvPr id="73732" name="Rectangle 11"/>
          <p:cNvSpPr>
            <a:spLocks noChangeArrowheads="1"/>
          </p:cNvSpPr>
          <p:nvPr/>
        </p:nvSpPr>
        <p:spPr bwMode="auto">
          <a:xfrm>
            <a:off x="1115616" y="620688"/>
            <a:ext cx="6192688" cy="584775"/>
          </a:xfrm>
          <a:prstGeom prst="rect">
            <a:avLst/>
          </a:prstGeom>
          <a:noFill/>
          <a:ln w="9525">
            <a:noFill/>
            <a:miter lim="800000"/>
            <a:headEnd/>
            <a:tailEnd/>
          </a:ln>
        </p:spPr>
        <p:txBody>
          <a:bodyPr wrap="square">
            <a:spAutoFit/>
          </a:bodyPr>
          <a:lstStyle/>
          <a:p>
            <a:pPr algn="ctr"/>
            <a:r>
              <a:rPr lang="zh-CN" altLang="en-US" sz="3200" b="1" dirty="0" smtClean="0">
                <a:solidFill>
                  <a:srgbClr val="000000"/>
                </a:solidFill>
                <a:latin typeface="宋体" pitchFamily="2" charset="-122"/>
                <a:ea typeface="宋体" pitchFamily="2" charset="-122"/>
              </a:rPr>
              <a:t>任务四  河北省</a:t>
            </a:r>
            <a:endParaRPr lang="zh-CN" altLang="en-US" sz="3200" b="1" dirty="0">
              <a:solidFill>
                <a:srgbClr val="000000"/>
              </a:solidFill>
              <a:latin typeface="宋体" pitchFamily="2" charset="-122"/>
              <a:ea typeface="宋体"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73065">
                                            <p:txEl>
                                              <p:pRg st="0" end="0"/>
                                            </p:txEl>
                                          </p:spTgt>
                                        </p:tgtEl>
                                        <p:attrNameLst>
                                          <p:attrName>style.visibility</p:attrName>
                                        </p:attrNameLst>
                                      </p:cBhvr>
                                      <p:to>
                                        <p:strVal val="visible"/>
                                      </p:to>
                                    </p:set>
                                    <p:anim calcmode="lin" valueType="num">
                                      <p:cBhvr>
                                        <p:cTn id="7" dur="1000" fill="hold"/>
                                        <p:tgtEl>
                                          <p:spTgt spid="173065">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17306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17306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dirty="0"/>
          </a:p>
        </p:txBody>
      </p:sp>
      <p:pic>
        <p:nvPicPr>
          <p:cNvPr id="169986" name="Picture 2" descr="F:\学习工作\科研\教材\各省市旅游分布图\河北.jpg"/>
          <p:cNvPicPr>
            <a:picLocks noChangeAspect="1" noChangeArrowheads="1"/>
          </p:cNvPicPr>
          <p:nvPr/>
        </p:nvPicPr>
        <p:blipFill>
          <a:blip r:embed="rId2" cstate="print"/>
          <a:srcRect/>
          <a:stretch>
            <a:fillRect/>
          </a:stretch>
        </p:blipFill>
        <p:spPr bwMode="auto">
          <a:xfrm>
            <a:off x="1619672" y="-747464"/>
            <a:ext cx="6019800" cy="8896350"/>
          </a:xfrm>
          <a:prstGeom prst="rect">
            <a:avLst/>
          </a:prstGeo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55576" y="764704"/>
            <a:ext cx="3816424" cy="758934"/>
          </a:xfrm>
        </p:spPr>
        <p:txBody>
          <a:bodyPr>
            <a:noAutofit/>
          </a:bodyPr>
          <a:lstStyle/>
          <a:p>
            <a:r>
              <a:rPr lang="en-US" altLang="zh-CN" sz="2800" dirty="0" err="1" smtClean="0">
                <a:solidFill>
                  <a:schemeClr val="tx1"/>
                </a:solidFill>
              </a:rPr>
              <a:t>二、民俗风情</a:t>
            </a:r>
            <a:r>
              <a:rPr lang="zh-CN" altLang="zh-CN" sz="2800" dirty="0" smtClean="0">
                <a:solidFill>
                  <a:schemeClr val="tx1"/>
                </a:solidFill>
              </a:rPr>
              <a:t/>
            </a:r>
            <a:br>
              <a:rPr lang="zh-CN" altLang="zh-CN" sz="2800" dirty="0" smtClean="0">
                <a:solidFill>
                  <a:schemeClr val="tx1"/>
                </a:solidFill>
              </a:rPr>
            </a:br>
            <a:endParaRPr lang="zh-CN" altLang="en-US" sz="2800" dirty="0">
              <a:solidFill>
                <a:schemeClr val="tx1"/>
              </a:solidFill>
            </a:endParaRPr>
          </a:p>
        </p:txBody>
      </p:sp>
      <p:sp>
        <p:nvSpPr>
          <p:cNvPr id="3" name="内容占位符 2"/>
          <p:cNvSpPr>
            <a:spLocks noGrp="1"/>
          </p:cNvSpPr>
          <p:nvPr>
            <p:ph idx="1"/>
          </p:nvPr>
        </p:nvSpPr>
        <p:spPr>
          <a:xfrm>
            <a:off x="755576" y="1772816"/>
            <a:ext cx="8064896" cy="3352999"/>
          </a:xfrm>
        </p:spPr>
        <p:txBody>
          <a:bodyPr/>
          <a:lstStyle/>
          <a:p>
            <a:r>
              <a:rPr lang="zh-CN" altLang="zh-CN" sz="2800" b="1" dirty="0" smtClean="0"/>
              <a:t>（一）饮食文化</a:t>
            </a:r>
            <a:endParaRPr lang="zh-CN" altLang="zh-CN" sz="2800" dirty="0" smtClean="0"/>
          </a:p>
          <a:p>
            <a:r>
              <a:rPr lang="zh-CN" altLang="zh-CN" dirty="0" smtClean="0"/>
              <a:t>河北菜，用料广，选料严，烹调技艺全面，注重火候和入味，突出质感和味感。河北菜可以分为三大流派：以保定为代表的冀中南菜，以唐山为代表的京东沿海菜，以承德为代表的宫廷塞外菜。</a:t>
            </a:r>
            <a:endParaRPr lang="zh-CN" alt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r>
              <a:rPr lang="en-US" altLang="zh-CN" sz="2800" b="1" dirty="0" smtClean="0"/>
              <a:t>（</a:t>
            </a:r>
            <a:r>
              <a:rPr lang="en-US" altLang="zh-CN" sz="2800" b="1" dirty="0" err="1" smtClean="0"/>
              <a:t>二）民间艺术</a:t>
            </a:r>
            <a:endParaRPr lang="zh-CN" altLang="zh-CN" sz="2800" dirty="0" smtClean="0"/>
          </a:p>
          <a:p>
            <a:r>
              <a:rPr lang="zh-CN" altLang="zh-CN" dirty="0" smtClean="0"/>
              <a:t>河北悠久的历史、灿烂的文化、优越的自然条件，孕育了绚丽多彩、形式多样的民间艺术。民间曲艺类有河北梆子、河北吹歌、保定老调、唐剧、唐山皮影等；杂耍类有沧州武术、吴桥杂技等。</a:t>
            </a:r>
          </a:p>
          <a:p>
            <a:endParaRPr lang="zh-CN" alt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a:xfrm>
            <a:off x="1071562" y="1588169"/>
            <a:ext cx="7443788" cy="3857055"/>
          </a:xfrm>
        </p:spPr>
        <p:txBody>
          <a:bodyPr>
            <a:normAutofit/>
          </a:bodyPr>
          <a:lstStyle/>
          <a:p>
            <a:r>
              <a:rPr lang="zh-CN" altLang="zh-CN" sz="2800" b="1" dirty="0" smtClean="0"/>
              <a:t>（三）地方特产</a:t>
            </a:r>
            <a:endParaRPr lang="zh-CN" altLang="zh-CN" sz="2800" dirty="0" smtClean="0"/>
          </a:p>
          <a:p>
            <a:r>
              <a:rPr lang="zh-CN" altLang="zh-CN" dirty="0" smtClean="0"/>
              <a:t>河北地方特产丰富，衡水老白干、沙城乾白葡萄酒、邯郸业台大曲等均为佳酿；唐山有“北方瓷都”之称，其骨灰瓷独放异彩；</a:t>
            </a:r>
            <a:endParaRPr lang="zh-CN" alt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71600" y="764704"/>
            <a:ext cx="7443788" cy="928019"/>
          </a:xfrm>
        </p:spPr>
        <p:txBody>
          <a:bodyPr>
            <a:normAutofit fontScale="90000"/>
          </a:bodyPr>
          <a:lstStyle/>
          <a:p>
            <a:r>
              <a:rPr lang="en-US" altLang="zh-CN" dirty="0" err="1" smtClean="0">
                <a:solidFill>
                  <a:schemeClr val="tx1"/>
                </a:solidFill>
              </a:rPr>
              <a:t>三、主要旅游城市及景区</a:t>
            </a:r>
            <a:r>
              <a:rPr lang="en-US" altLang="zh-CN" dirty="0" smtClean="0">
                <a:solidFill>
                  <a:schemeClr val="tx1"/>
                </a:solidFill>
              </a:rPr>
              <a:t>  </a:t>
            </a:r>
            <a:r>
              <a:rPr lang="zh-CN" altLang="zh-CN" dirty="0" smtClean="0">
                <a:solidFill>
                  <a:schemeClr val="tx1"/>
                </a:solidFill>
              </a:rPr>
              <a:t/>
            </a:r>
            <a:br>
              <a:rPr lang="zh-CN" altLang="zh-CN" dirty="0" smtClean="0">
                <a:solidFill>
                  <a:schemeClr val="tx1"/>
                </a:solidFill>
              </a:rPr>
            </a:br>
            <a:endParaRPr lang="zh-CN" altLang="en-US" dirty="0">
              <a:solidFill>
                <a:schemeClr val="tx1"/>
              </a:solidFill>
            </a:endParaRPr>
          </a:p>
        </p:txBody>
      </p:sp>
      <p:sp>
        <p:nvSpPr>
          <p:cNvPr id="3" name="内容占位符 2"/>
          <p:cNvSpPr>
            <a:spLocks noGrp="1"/>
          </p:cNvSpPr>
          <p:nvPr>
            <p:ph idx="1"/>
          </p:nvPr>
        </p:nvSpPr>
        <p:spPr>
          <a:xfrm>
            <a:off x="827584" y="1844824"/>
            <a:ext cx="7443788" cy="3352999"/>
          </a:xfrm>
        </p:spPr>
        <p:txBody>
          <a:bodyPr/>
          <a:lstStyle/>
          <a:p>
            <a:r>
              <a:rPr lang="zh-CN" altLang="zh-CN" b="1" dirty="0" smtClean="0"/>
              <a:t>（一）承德</a:t>
            </a:r>
            <a:endParaRPr lang="zh-CN" altLang="zh-CN" dirty="0" smtClean="0"/>
          </a:p>
          <a:p>
            <a:r>
              <a:rPr lang="zh-CN" altLang="zh-CN" dirty="0" smtClean="0"/>
              <a:t>承德位于河北省东北部，距北京</a:t>
            </a:r>
            <a:r>
              <a:rPr lang="en-US" altLang="zh-CN" dirty="0" smtClean="0"/>
              <a:t>230</a:t>
            </a:r>
            <a:r>
              <a:rPr lang="zh-CN" altLang="zh-CN" dirty="0" smtClean="0"/>
              <a:t>公里。是全国历史文化名城之一。这里山环水绕，林木苍郁，风景秀丽，气候宜人。我国最大的古典皇家园林——避暑山庄和大型寺庙群——外八庙就座落在市区北。</a:t>
            </a:r>
          </a:p>
          <a:p>
            <a:endParaRPr lang="zh-CN" alt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a:xfrm>
            <a:off x="827584" y="1340768"/>
            <a:ext cx="7443788" cy="3352999"/>
          </a:xfrm>
        </p:spPr>
        <p:txBody>
          <a:bodyPr/>
          <a:lstStyle/>
          <a:p>
            <a:r>
              <a:rPr lang="en-US" altLang="zh-CN" b="1" dirty="0" smtClean="0"/>
              <a:t>1.</a:t>
            </a:r>
            <a:r>
              <a:rPr lang="zh-CN" altLang="zh-CN" b="1" dirty="0" smtClean="0"/>
              <a:t>承德避暑山庄</a:t>
            </a:r>
            <a:endParaRPr lang="zh-CN" altLang="zh-CN" dirty="0" smtClean="0"/>
          </a:p>
          <a:p>
            <a:r>
              <a:rPr lang="zh-CN" altLang="zh-CN" dirty="0" smtClean="0"/>
              <a:t>承德避暑山庄又称热河行宫，是清代皇帝夏天避暑和处理政务的场所。</a:t>
            </a:r>
            <a:r>
              <a:rPr lang="en-US" altLang="zh-CN" dirty="0" err="1" smtClean="0"/>
              <a:t>山庄的建造主要是为了巩固多民族国家的统一，抵御沙俄的扩张</a:t>
            </a:r>
            <a:r>
              <a:rPr lang="en-US" altLang="zh-CN" dirty="0" smtClean="0"/>
              <a:t>。</a:t>
            </a:r>
            <a:r>
              <a:rPr lang="en-US" altLang="zh-CN" dirty="0" err="1" smtClean="0"/>
              <a:t>避暑山庄在清朝的历史上曾起过重要的作用，素有“第二个政治中心”之称</a:t>
            </a:r>
            <a:r>
              <a:rPr lang="en-US" altLang="zh-CN" dirty="0" smtClean="0"/>
              <a:t>。</a:t>
            </a:r>
            <a:endParaRPr lang="zh-CN" alt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7443788" cy="45719"/>
          </a:xfrm>
        </p:spPr>
        <p:txBody>
          <a:bodyPr>
            <a:normAutofit fontScale="90000"/>
          </a:bodyPr>
          <a:lstStyle/>
          <a:p>
            <a:endParaRPr lang="zh-CN" altLang="en-US" dirty="0"/>
          </a:p>
        </p:txBody>
      </p:sp>
      <p:sp>
        <p:nvSpPr>
          <p:cNvPr id="3" name="内容占位符 2"/>
          <p:cNvSpPr>
            <a:spLocks noGrp="1"/>
          </p:cNvSpPr>
          <p:nvPr>
            <p:ph idx="1"/>
          </p:nvPr>
        </p:nvSpPr>
        <p:spPr>
          <a:xfrm>
            <a:off x="827584" y="620688"/>
            <a:ext cx="7443788" cy="3352999"/>
          </a:xfrm>
        </p:spPr>
        <p:txBody>
          <a:bodyPr/>
          <a:lstStyle/>
          <a:p>
            <a:r>
              <a:rPr lang="en-US" altLang="zh-CN" b="1" dirty="0" smtClean="0"/>
              <a:t>2.木兰围场</a:t>
            </a:r>
            <a:endParaRPr lang="zh-CN" altLang="zh-CN" dirty="0" smtClean="0"/>
          </a:p>
          <a:p>
            <a:r>
              <a:rPr lang="en-US" altLang="zh-CN" dirty="0" smtClean="0"/>
              <a:t>木兰围场位于距离承德110多公里的围场县，原为清代皇家御用猎区。辟于清康熙二十年（1681）。</a:t>
            </a:r>
            <a:r>
              <a:rPr lang="en-US" altLang="zh-CN" dirty="0" err="1" smtClean="0"/>
              <a:t>此后定期举行秋猎，列为清朝“秋狩习武，绥服远藩”的国家重要盛典</a:t>
            </a:r>
            <a:r>
              <a:rPr lang="en-US" altLang="zh-CN" dirty="0" smtClean="0"/>
              <a:t>。</a:t>
            </a:r>
            <a:endParaRPr lang="zh-CN" altLang="en-US" dirty="0"/>
          </a:p>
        </p:txBody>
      </p:sp>
      <p:pic>
        <p:nvPicPr>
          <p:cNvPr id="171010" name="图片 18" descr="002kiosLgy6GWXdSxPb29&amp;690"/>
          <p:cNvPicPr>
            <a:picLocks noChangeAspect="1" noChangeArrowheads="1"/>
          </p:cNvPicPr>
          <p:nvPr/>
        </p:nvPicPr>
        <p:blipFill>
          <a:blip r:embed="rId2" cstate="print"/>
          <a:srcRect/>
          <a:stretch>
            <a:fillRect/>
          </a:stretch>
        </p:blipFill>
        <p:spPr bwMode="auto">
          <a:xfrm>
            <a:off x="3275856" y="2977911"/>
            <a:ext cx="4968552" cy="3096757"/>
          </a:xfrm>
          <a:prstGeom prst="rect">
            <a:avLst/>
          </a:prstGeom>
          <a:noFill/>
          <a:ln w="9525">
            <a:noFill/>
            <a:miter lim="800000"/>
            <a:headEnd/>
            <a:tailEnd/>
          </a:ln>
          <a:effec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7443788" cy="385109"/>
          </a:xfrm>
        </p:spPr>
        <p:txBody>
          <a:bodyPr>
            <a:normAutofit fontScale="90000"/>
          </a:bodyPr>
          <a:lstStyle/>
          <a:p>
            <a:endParaRPr lang="zh-CN" altLang="en-US" dirty="0"/>
          </a:p>
        </p:txBody>
      </p:sp>
      <p:sp>
        <p:nvSpPr>
          <p:cNvPr id="3" name="内容占位符 2"/>
          <p:cNvSpPr>
            <a:spLocks noGrp="1"/>
          </p:cNvSpPr>
          <p:nvPr>
            <p:ph idx="1"/>
          </p:nvPr>
        </p:nvSpPr>
        <p:spPr>
          <a:xfrm>
            <a:off x="1043608" y="1340768"/>
            <a:ext cx="7443788" cy="3352999"/>
          </a:xfrm>
        </p:spPr>
        <p:txBody>
          <a:bodyPr>
            <a:normAutofit lnSpcReduction="10000"/>
          </a:bodyPr>
          <a:lstStyle/>
          <a:p>
            <a:r>
              <a:rPr lang="en-US" altLang="zh-CN" b="1" dirty="0" smtClean="0"/>
              <a:t>（</a:t>
            </a:r>
            <a:r>
              <a:rPr lang="en-US" altLang="zh-CN" b="1" dirty="0" err="1" smtClean="0"/>
              <a:t>二）秦皇岛</a:t>
            </a:r>
            <a:endParaRPr lang="zh-CN" altLang="zh-CN" dirty="0" smtClean="0"/>
          </a:p>
          <a:p>
            <a:r>
              <a:rPr lang="zh-CN" altLang="zh-CN" dirty="0" smtClean="0"/>
              <a:t>秦皇岛位于河北省东北部，历史悠久，古称“碣石”。</a:t>
            </a:r>
            <a:r>
              <a:rPr lang="en-US" altLang="zh-CN" dirty="0" err="1" smtClean="0"/>
              <a:t>相传秦始皇东巡至此而得名</a:t>
            </a:r>
            <a:r>
              <a:rPr lang="en-US" altLang="zh-CN" dirty="0" smtClean="0"/>
              <a:t>。</a:t>
            </a:r>
            <a:r>
              <a:rPr lang="en-US" altLang="zh-CN" dirty="0" err="1" smtClean="0"/>
              <a:t>现今秦皇岛已成为连接环渤海和环京津两大经济圈的枢纽和内地通向海外的重要门户</a:t>
            </a:r>
            <a:r>
              <a:rPr lang="en-US" altLang="zh-CN" dirty="0" smtClean="0"/>
              <a:t>。</a:t>
            </a:r>
            <a:r>
              <a:rPr lang="zh-CN" altLang="zh-CN" dirty="0" smtClean="0"/>
              <a:t>秦皇岛素以北方天然不冻良港，历史名城山海关和避暑胜地北戴河闻名中外，为我国北方著名的旅游城市。</a:t>
            </a:r>
          </a:p>
          <a:p>
            <a:endParaRPr lang="zh-CN" alt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7443788" cy="313101"/>
          </a:xfrm>
        </p:spPr>
        <p:txBody>
          <a:bodyPr>
            <a:normAutofit fontScale="90000"/>
          </a:bodyPr>
          <a:lstStyle/>
          <a:p>
            <a:endParaRPr lang="zh-CN" altLang="en-US" dirty="0"/>
          </a:p>
        </p:txBody>
      </p:sp>
      <p:sp>
        <p:nvSpPr>
          <p:cNvPr id="3" name="内容占位符 2"/>
          <p:cNvSpPr>
            <a:spLocks noGrp="1"/>
          </p:cNvSpPr>
          <p:nvPr>
            <p:ph idx="1"/>
          </p:nvPr>
        </p:nvSpPr>
        <p:spPr>
          <a:xfrm>
            <a:off x="971600" y="1340768"/>
            <a:ext cx="7443788" cy="3352999"/>
          </a:xfrm>
        </p:spPr>
        <p:txBody>
          <a:bodyPr/>
          <a:lstStyle/>
          <a:p>
            <a:r>
              <a:rPr lang="en-US" altLang="zh-CN" b="1" dirty="0" smtClean="0"/>
              <a:t>1.</a:t>
            </a:r>
            <a:r>
              <a:rPr lang="zh-CN" altLang="zh-CN" b="1" dirty="0" smtClean="0"/>
              <a:t>北戴河</a:t>
            </a:r>
            <a:endParaRPr lang="zh-CN" altLang="zh-CN" dirty="0" smtClean="0"/>
          </a:p>
          <a:p>
            <a:r>
              <a:rPr lang="zh-CN" altLang="zh-CN" dirty="0" smtClean="0"/>
              <a:t>北戴河海滨地处河北省秦皇岛市的西部。北戴河的人文景观与自然景观交相辉映，自戴河口至鹰角石，海滨海岸线蜿蜒曲折，长达</a:t>
            </a:r>
            <a:r>
              <a:rPr lang="en-US" altLang="zh-CN" dirty="0" smtClean="0"/>
              <a:t>21.8</a:t>
            </a:r>
            <a:r>
              <a:rPr lang="zh-CN" altLang="zh-CN" dirty="0" smtClean="0"/>
              <a:t>公里，沙质洁净松软，坡度平缓，天然浴场随处可见，海浪平稳清澈，温和纯净，是海水浴、沙滩浴和日光浴的天然场所。</a:t>
            </a:r>
          </a:p>
          <a:p>
            <a:endParaRPr lang="zh-CN" alt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Grp="1" noChangeArrowheads="1"/>
          </p:cNvSpPr>
          <p:nvPr>
            <p:ph type="title"/>
          </p:nvPr>
        </p:nvSpPr>
        <p:spPr>
          <a:xfrm>
            <a:off x="827088" y="836613"/>
            <a:ext cx="5257080" cy="563562"/>
          </a:xfrm>
        </p:spPr>
        <p:txBody>
          <a:bodyPr>
            <a:noAutofit/>
          </a:bodyPr>
          <a:lstStyle/>
          <a:p>
            <a:pPr eaLnBrk="1" hangingPunct="1">
              <a:defRPr/>
            </a:pPr>
            <a:r>
              <a:rPr kumimoji="1" lang="zh-CN" altLang="en-US" sz="2800" dirty="0" smtClean="0">
                <a:solidFill>
                  <a:schemeClr val="tx1"/>
                </a:solidFill>
              </a:rPr>
              <a:t>三、旅游资源特点</a:t>
            </a:r>
          </a:p>
        </p:txBody>
      </p:sp>
      <p:sp>
        <p:nvSpPr>
          <p:cNvPr id="14339" name="Rectangle 3"/>
          <p:cNvSpPr>
            <a:spLocks noGrp="1" noChangeArrowheads="1"/>
          </p:cNvSpPr>
          <p:nvPr>
            <p:ph type="body" idx="1"/>
          </p:nvPr>
        </p:nvSpPr>
        <p:spPr>
          <a:xfrm>
            <a:off x="1259632" y="1916832"/>
            <a:ext cx="6624414" cy="2592065"/>
          </a:xfrm>
        </p:spPr>
        <p:txBody>
          <a:bodyPr/>
          <a:lstStyle/>
          <a:p>
            <a:r>
              <a:rPr lang="zh-CN" altLang="zh-CN" dirty="0" smtClean="0"/>
              <a:t>（一）古文明发祥地，文物古迹丰富</a:t>
            </a:r>
          </a:p>
          <a:p>
            <a:r>
              <a:rPr lang="zh-CN" altLang="zh-CN" dirty="0" smtClean="0"/>
              <a:t>（二）文化艺术特色鲜明</a:t>
            </a:r>
            <a:r>
              <a:rPr lang="en-US" altLang="zh-CN" dirty="0" smtClean="0"/>
              <a:t>  </a:t>
            </a:r>
            <a:endParaRPr lang="zh-CN" altLang="zh-CN" dirty="0" smtClean="0"/>
          </a:p>
          <a:p>
            <a:r>
              <a:rPr lang="en-US" altLang="zh-CN" dirty="0" smtClean="0"/>
              <a:t>（</a:t>
            </a:r>
            <a:r>
              <a:rPr lang="en-US" altLang="zh-CN" dirty="0" err="1" smtClean="0"/>
              <a:t>三）旅游商品丰富</a:t>
            </a:r>
            <a:endParaRPr lang="zh-CN" altLang="zh-CN" dirty="0" smtClean="0"/>
          </a:p>
          <a:p>
            <a:r>
              <a:rPr lang="zh-CN" altLang="zh-CN" dirty="0" smtClean="0"/>
              <a:t>（四）宗教文化璀璨</a:t>
            </a:r>
          </a:p>
          <a:p>
            <a:pPr eaLnBrk="1" hangingPunct="1"/>
            <a:endParaRPr lang="zh-CN" altLang="en-US" dirty="0" smtClean="0"/>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a:xfrm>
            <a:off x="971600" y="1484784"/>
            <a:ext cx="7443788" cy="3352999"/>
          </a:xfrm>
        </p:spPr>
        <p:txBody>
          <a:bodyPr>
            <a:normAutofit lnSpcReduction="10000"/>
          </a:bodyPr>
          <a:lstStyle/>
          <a:p>
            <a:r>
              <a:rPr lang="en-US" altLang="zh-CN" b="1" dirty="0" smtClean="0"/>
              <a:t>2.</a:t>
            </a:r>
            <a:r>
              <a:rPr lang="zh-CN" altLang="zh-CN" b="1" dirty="0" smtClean="0"/>
              <a:t>山海关</a:t>
            </a:r>
            <a:endParaRPr lang="zh-CN" altLang="zh-CN" dirty="0" smtClean="0"/>
          </a:p>
          <a:p>
            <a:r>
              <a:rPr lang="zh-CN" altLang="zh-CN" dirty="0" smtClean="0"/>
              <a:t>山海关坐落在河北省秦皇岛市东北</a:t>
            </a:r>
            <a:r>
              <a:rPr lang="en-US" altLang="zh-CN" dirty="0" smtClean="0"/>
              <a:t>15</a:t>
            </a:r>
            <a:r>
              <a:rPr lang="zh-CN" altLang="zh-CN" dirty="0" smtClean="0"/>
              <a:t>公里，是明代万里长城东部的一个重要关隘，被誉为</a:t>
            </a:r>
            <a:r>
              <a:rPr lang="en-US" altLang="zh-CN" dirty="0" smtClean="0"/>
              <a:t>“</a:t>
            </a:r>
            <a:r>
              <a:rPr lang="zh-CN" altLang="zh-CN" dirty="0" smtClean="0"/>
              <a:t>天下第一关</a:t>
            </a:r>
            <a:r>
              <a:rPr lang="en-US" altLang="zh-CN" dirty="0" smtClean="0"/>
              <a:t>”</a:t>
            </a:r>
            <a:r>
              <a:rPr lang="zh-CN" altLang="zh-CN" dirty="0" smtClean="0"/>
              <a:t>。明洪武十四年</a:t>
            </a:r>
            <a:r>
              <a:rPr lang="en-US" altLang="zh-CN" dirty="0" smtClean="0"/>
              <a:t>(1381</a:t>
            </a:r>
            <a:r>
              <a:rPr lang="zh-CN" altLang="zh-CN" dirty="0" smtClean="0"/>
              <a:t>年</a:t>
            </a:r>
            <a:r>
              <a:rPr lang="en-US" altLang="zh-CN" dirty="0" smtClean="0"/>
              <a:t>)</a:t>
            </a:r>
            <a:r>
              <a:rPr lang="zh-CN" altLang="zh-CN" dirty="0" smtClean="0"/>
              <a:t>，大将军徐达在此构筑长城，建关设卫，北依燕山，南临渤海，因关在山海之间得名。山海关景区有山海关城、老龙头、孟姜女庙、悬阳洞、燕塞湖等景点。</a:t>
            </a:r>
          </a:p>
          <a:p>
            <a:endParaRPr lang="zh-CN" alt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dirty="0"/>
          </a:p>
        </p:txBody>
      </p:sp>
      <p:pic>
        <p:nvPicPr>
          <p:cNvPr id="172034" name="图片 19" descr="WnR9uuiL442S00uX"/>
          <p:cNvPicPr>
            <a:picLocks noChangeAspect="1" noChangeArrowheads="1"/>
          </p:cNvPicPr>
          <p:nvPr/>
        </p:nvPicPr>
        <p:blipFill>
          <a:blip r:embed="rId2" cstate="print"/>
          <a:srcRect/>
          <a:stretch>
            <a:fillRect/>
          </a:stretch>
        </p:blipFill>
        <p:spPr bwMode="auto">
          <a:xfrm>
            <a:off x="0" y="0"/>
            <a:ext cx="9203869" cy="6021288"/>
          </a:xfrm>
          <a:prstGeom prst="rect">
            <a:avLst/>
          </a:prstGeom>
          <a:noFill/>
          <a:ln w="9525">
            <a:noFill/>
            <a:miter lim="800000"/>
            <a:headEnd/>
            <a:tailEnd/>
          </a:ln>
          <a:effec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7443788" cy="45719"/>
          </a:xfrm>
        </p:spPr>
        <p:txBody>
          <a:bodyPr>
            <a:normAutofit fontScale="90000"/>
          </a:bodyPr>
          <a:lstStyle/>
          <a:p>
            <a:endParaRPr lang="zh-CN" altLang="en-US" dirty="0"/>
          </a:p>
        </p:txBody>
      </p:sp>
      <p:sp>
        <p:nvSpPr>
          <p:cNvPr id="3" name="内容占位符 2"/>
          <p:cNvSpPr>
            <a:spLocks noGrp="1"/>
          </p:cNvSpPr>
          <p:nvPr>
            <p:ph idx="1"/>
          </p:nvPr>
        </p:nvSpPr>
        <p:spPr>
          <a:xfrm>
            <a:off x="755576" y="620688"/>
            <a:ext cx="7443788" cy="3352999"/>
          </a:xfrm>
        </p:spPr>
        <p:txBody>
          <a:bodyPr/>
          <a:lstStyle/>
          <a:p>
            <a:r>
              <a:rPr lang="en-US" altLang="zh-CN" b="1" dirty="0" smtClean="0"/>
              <a:t>（</a:t>
            </a:r>
            <a:r>
              <a:rPr lang="en-US" altLang="zh-CN" b="1" dirty="0" err="1" smtClean="0"/>
              <a:t>三）保定</a:t>
            </a:r>
            <a:endParaRPr lang="zh-CN" altLang="zh-CN" dirty="0" smtClean="0"/>
          </a:p>
          <a:p>
            <a:endParaRPr lang="zh-CN" altLang="en-US" dirty="0"/>
          </a:p>
        </p:txBody>
      </p:sp>
      <p:pic>
        <p:nvPicPr>
          <p:cNvPr id="173058" name="图片 20" descr="131929wbi7hcoxkc4ooaci"/>
          <p:cNvPicPr>
            <a:picLocks noChangeAspect="1" noChangeArrowheads="1"/>
          </p:cNvPicPr>
          <p:nvPr/>
        </p:nvPicPr>
        <p:blipFill>
          <a:blip r:embed="rId2" cstate="print"/>
          <a:srcRect/>
          <a:stretch>
            <a:fillRect/>
          </a:stretch>
        </p:blipFill>
        <p:spPr bwMode="auto">
          <a:xfrm>
            <a:off x="683568" y="1196752"/>
            <a:ext cx="7848872" cy="4596831"/>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71600" y="836712"/>
            <a:ext cx="4896544" cy="928019"/>
          </a:xfrm>
        </p:spPr>
        <p:txBody>
          <a:bodyPr>
            <a:normAutofit fontScale="90000"/>
          </a:bodyPr>
          <a:lstStyle/>
          <a:p>
            <a:r>
              <a:rPr lang="zh-CN" altLang="zh-CN" dirty="0" smtClean="0"/>
              <a:t>四、主要旅游线路</a:t>
            </a:r>
            <a:br>
              <a:rPr lang="zh-CN" altLang="zh-CN" dirty="0" smtClean="0"/>
            </a:br>
            <a:endParaRPr lang="zh-CN" altLang="en-US" dirty="0"/>
          </a:p>
        </p:txBody>
      </p:sp>
      <p:sp>
        <p:nvSpPr>
          <p:cNvPr id="3" name="内容占位符 2"/>
          <p:cNvSpPr>
            <a:spLocks noGrp="1"/>
          </p:cNvSpPr>
          <p:nvPr>
            <p:ph idx="1"/>
          </p:nvPr>
        </p:nvSpPr>
        <p:spPr>
          <a:xfrm>
            <a:off x="1475656" y="1988840"/>
            <a:ext cx="6319614" cy="3240360"/>
          </a:xfrm>
        </p:spPr>
        <p:txBody>
          <a:bodyPr>
            <a:normAutofit/>
          </a:bodyPr>
          <a:lstStyle/>
          <a:p>
            <a:pPr>
              <a:lnSpc>
                <a:spcPct val="150000"/>
              </a:lnSpc>
            </a:pPr>
            <a:r>
              <a:rPr lang="en-US" altLang="zh-CN" dirty="0" smtClean="0"/>
              <a:t>（</a:t>
            </a:r>
            <a:r>
              <a:rPr lang="en-US" altLang="zh-CN" dirty="0" err="1" smtClean="0"/>
              <a:t>一）河北精华全景游</a:t>
            </a:r>
            <a:endParaRPr lang="zh-CN" altLang="zh-CN" dirty="0" smtClean="0"/>
          </a:p>
          <a:p>
            <a:pPr>
              <a:lnSpc>
                <a:spcPct val="150000"/>
              </a:lnSpc>
            </a:pPr>
            <a:r>
              <a:rPr lang="en-US" altLang="zh-CN" dirty="0" smtClean="0"/>
              <a:t>（</a:t>
            </a:r>
            <a:r>
              <a:rPr lang="en-US" altLang="zh-CN" dirty="0" err="1" smtClean="0"/>
              <a:t>二）避暑海滨风光游</a:t>
            </a:r>
            <a:endParaRPr lang="zh-CN" altLang="zh-CN" dirty="0" smtClean="0"/>
          </a:p>
          <a:p>
            <a:pPr>
              <a:lnSpc>
                <a:spcPct val="150000"/>
              </a:lnSpc>
            </a:pPr>
            <a:r>
              <a:rPr lang="en-US" altLang="zh-CN" dirty="0" smtClean="0"/>
              <a:t>（</a:t>
            </a:r>
            <a:r>
              <a:rPr lang="en-US" altLang="zh-CN" dirty="0" err="1" smtClean="0"/>
              <a:t>三）皇家陵寝游</a:t>
            </a:r>
            <a:endParaRPr lang="zh-CN" altLang="zh-CN" dirty="0" smtClean="0"/>
          </a:p>
          <a:p>
            <a:pPr>
              <a:lnSpc>
                <a:spcPct val="150000"/>
              </a:lnSpc>
            </a:pPr>
            <a:r>
              <a:rPr lang="zh-CN" altLang="zh-CN" dirty="0" smtClean="0"/>
              <a:t>（四）太行风光游</a:t>
            </a:r>
          </a:p>
          <a:p>
            <a:endParaRPr lang="zh-CN" alt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827584" y="476672"/>
            <a:ext cx="7443788" cy="817157"/>
          </a:xfrm>
        </p:spPr>
        <p:txBody>
          <a:bodyPr>
            <a:normAutofit/>
          </a:bodyPr>
          <a:lstStyle/>
          <a:p>
            <a:r>
              <a:rPr lang="zh-CN" altLang="en-US" dirty="0" smtClean="0">
                <a:solidFill>
                  <a:schemeClr val="tx1"/>
                </a:solidFill>
              </a:rPr>
              <a:t>任务五   山东</a:t>
            </a:r>
          </a:p>
        </p:txBody>
      </p:sp>
      <p:sp>
        <p:nvSpPr>
          <p:cNvPr id="4099" name="Rectangle 3"/>
          <p:cNvSpPr>
            <a:spLocks noGrp="1" noChangeArrowheads="1"/>
          </p:cNvSpPr>
          <p:nvPr>
            <p:ph type="body" idx="1"/>
          </p:nvPr>
        </p:nvSpPr>
        <p:spPr>
          <a:xfrm>
            <a:off x="1115616" y="1772816"/>
            <a:ext cx="7272213" cy="3601119"/>
          </a:xfrm>
        </p:spPr>
        <p:txBody>
          <a:bodyPr>
            <a:noAutofit/>
          </a:bodyPr>
          <a:lstStyle/>
          <a:p>
            <a:r>
              <a:rPr lang="en-US" altLang="zh-CN" sz="2800" b="1" dirty="0" err="1" smtClean="0"/>
              <a:t>一、旅游概况</a:t>
            </a:r>
            <a:endParaRPr lang="zh-CN" altLang="zh-CN" sz="2800" dirty="0" smtClean="0"/>
          </a:p>
          <a:p>
            <a:pPr>
              <a:lnSpc>
                <a:spcPct val="150000"/>
              </a:lnSpc>
            </a:pPr>
            <a:r>
              <a:rPr lang="zh-CN" altLang="zh-CN" dirty="0" smtClean="0"/>
              <a:t>山东省地处中国东部沿海、黄河下游，面积</a:t>
            </a:r>
            <a:r>
              <a:rPr lang="en-US" altLang="zh-CN" dirty="0" smtClean="0"/>
              <a:t>15.67</a:t>
            </a:r>
            <a:r>
              <a:rPr lang="zh-CN" altLang="zh-CN" dirty="0" smtClean="0"/>
              <a:t>万平方公里，人口</a:t>
            </a:r>
            <a:r>
              <a:rPr lang="en-US" altLang="zh-CN" dirty="0" smtClean="0"/>
              <a:t>9000</a:t>
            </a:r>
            <a:r>
              <a:rPr lang="zh-CN" altLang="zh-CN" dirty="0" smtClean="0"/>
              <a:t>多万，省会为济南。山东是中华文化的发祥地之一，历史悠久，文化昌达，山河壮丽，人杰地灵。素称</a:t>
            </a:r>
            <a:r>
              <a:rPr lang="en-US" altLang="zh-CN" dirty="0" smtClean="0"/>
              <a:t>“</a:t>
            </a:r>
            <a:r>
              <a:rPr lang="zh-CN" altLang="zh-CN" dirty="0" smtClean="0"/>
              <a:t>齐鲁之邦，礼仪之乡</a:t>
            </a:r>
            <a:r>
              <a:rPr lang="en-US" altLang="zh-CN" dirty="0" smtClean="0"/>
              <a:t>”</a:t>
            </a:r>
            <a:r>
              <a:rPr lang="zh-CN" altLang="zh-CN" dirty="0" smtClean="0"/>
              <a:t>。</a:t>
            </a:r>
            <a:endParaRPr lang="zh-CN" altLang="en-US" b="1" dirty="0" smtClean="0"/>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dirty="0"/>
          </a:p>
        </p:txBody>
      </p:sp>
      <p:sp>
        <p:nvSpPr>
          <p:cNvPr id="3" name="内容占位符 2"/>
          <p:cNvSpPr>
            <a:spLocks noGrp="1"/>
          </p:cNvSpPr>
          <p:nvPr>
            <p:ph idx="1"/>
          </p:nvPr>
        </p:nvSpPr>
        <p:spPr/>
        <p:txBody>
          <a:bodyPr/>
          <a:lstStyle/>
          <a:p>
            <a:endParaRPr lang="zh-CN" altLang="en-US"/>
          </a:p>
        </p:txBody>
      </p:sp>
      <p:pic>
        <p:nvPicPr>
          <p:cNvPr id="174082" name="Picture 2" descr="F:\学习工作\科研\教材\各省市旅游分布图\山东.jpg"/>
          <p:cNvPicPr>
            <a:picLocks noChangeAspect="1" noChangeArrowheads="1"/>
          </p:cNvPicPr>
          <p:nvPr/>
        </p:nvPicPr>
        <p:blipFill>
          <a:blip r:embed="rId2" cstate="print"/>
          <a:srcRect/>
          <a:stretch>
            <a:fillRect/>
          </a:stretch>
        </p:blipFill>
        <p:spPr bwMode="auto">
          <a:xfrm>
            <a:off x="971600" y="0"/>
            <a:ext cx="7416824" cy="6732183"/>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27584" y="404664"/>
            <a:ext cx="3788470" cy="928019"/>
          </a:xfrm>
        </p:spPr>
        <p:txBody>
          <a:bodyPr>
            <a:normAutofit/>
          </a:bodyPr>
          <a:lstStyle/>
          <a:p>
            <a:r>
              <a:rPr lang="en-US" altLang="zh-CN" sz="2800" dirty="0" err="1" smtClean="0">
                <a:solidFill>
                  <a:schemeClr val="tx1"/>
                </a:solidFill>
              </a:rPr>
              <a:t>二、民俗风情</a:t>
            </a:r>
            <a:endParaRPr lang="zh-CN" altLang="en-US" sz="2800" dirty="0">
              <a:solidFill>
                <a:schemeClr val="tx1"/>
              </a:solidFill>
            </a:endParaRPr>
          </a:p>
        </p:txBody>
      </p:sp>
      <p:sp>
        <p:nvSpPr>
          <p:cNvPr id="3" name="内容占位符 2"/>
          <p:cNvSpPr>
            <a:spLocks noGrp="1"/>
          </p:cNvSpPr>
          <p:nvPr>
            <p:ph idx="1"/>
          </p:nvPr>
        </p:nvSpPr>
        <p:spPr>
          <a:xfrm>
            <a:off x="899592" y="1556792"/>
            <a:ext cx="7443788" cy="4433119"/>
          </a:xfrm>
        </p:spPr>
        <p:txBody>
          <a:bodyPr>
            <a:normAutofit/>
          </a:bodyPr>
          <a:lstStyle/>
          <a:p>
            <a:r>
              <a:rPr lang="en-US" altLang="zh-CN" sz="2800" b="1" dirty="0" smtClean="0"/>
              <a:t>（</a:t>
            </a:r>
            <a:r>
              <a:rPr lang="en-US" altLang="zh-CN" sz="2800" b="1" dirty="0" err="1" smtClean="0"/>
              <a:t>一）饮食文化</a:t>
            </a:r>
            <a:endParaRPr lang="zh-CN" altLang="zh-CN" sz="2800" dirty="0" smtClean="0"/>
          </a:p>
          <a:p>
            <a:pPr indent="228600">
              <a:lnSpc>
                <a:spcPct val="150000"/>
              </a:lnSpc>
              <a:spcAft>
                <a:spcPts val="0"/>
              </a:spcAft>
            </a:pPr>
            <a:r>
              <a:rPr lang="zh-CN" altLang="zh-CN" dirty="0" smtClean="0">
                <a:latin typeface="Calibri"/>
                <a:ea typeface="宋体"/>
                <a:cs typeface="宋体"/>
              </a:rPr>
              <a:t>鲁菜，是中国传统</a:t>
            </a:r>
            <a:r>
              <a:rPr lang="en-US" altLang="zh-CN" u="sng" dirty="0" smtClean="0">
                <a:latin typeface="宋体"/>
                <a:ea typeface="宋体"/>
                <a:cs typeface="宋体"/>
              </a:rPr>
              <a:t>四大菜系</a:t>
            </a:r>
            <a:r>
              <a:rPr lang="zh-CN" altLang="zh-CN" dirty="0" smtClean="0">
                <a:latin typeface="Calibri"/>
                <a:ea typeface="宋体"/>
                <a:cs typeface="宋体"/>
              </a:rPr>
              <a:t>中唯一的自发型菜系，是历史最悠久、技法最丰富、难度最高、最见功力的菜系。经典菜品有一品豆腐、葱烧海参、糖醋黄河鲤鱼、九转大肠、三丝鱼翅、白扒四宝、油爆双脆、糖醋里脊、红烧大虾等。</a:t>
            </a:r>
            <a:endParaRPr lang="zh-CN" altLang="zh-CN" sz="2800" dirty="0" smtClean="0">
              <a:latin typeface="Calibri"/>
              <a:ea typeface="宋体"/>
              <a:cs typeface="Times New Roman"/>
            </a:endParaRPr>
          </a:p>
          <a:p>
            <a:endParaRPr lang="zh-CN" alt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a:stretch>
            <a:fillRect/>
          </a:stretch>
        </p:blipFill>
        <p:spPr bwMode="auto">
          <a:xfrm>
            <a:off x="0" y="0"/>
            <a:ext cx="4500563" cy="3375025"/>
          </a:xfrm>
          <a:prstGeom prst="rect">
            <a:avLst/>
          </a:prstGeom>
          <a:noFill/>
          <a:ln w="9525">
            <a:noFill/>
            <a:miter lim="800000"/>
            <a:headEnd/>
            <a:tailEnd/>
          </a:ln>
        </p:spPr>
      </p:pic>
      <p:pic>
        <p:nvPicPr>
          <p:cNvPr id="8196" name="Picture 4"/>
          <p:cNvPicPr>
            <a:picLocks noChangeAspect="1" noChangeArrowheads="1"/>
          </p:cNvPicPr>
          <p:nvPr/>
        </p:nvPicPr>
        <p:blipFill>
          <a:blip r:embed="rId4" cstate="print"/>
          <a:srcRect/>
          <a:stretch>
            <a:fillRect/>
          </a:stretch>
        </p:blipFill>
        <p:spPr bwMode="auto">
          <a:xfrm>
            <a:off x="4445000" y="3433762"/>
            <a:ext cx="4699000" cy="3424238"/>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box(in)">
                                      <p:cBhvr>
                                        <p:cTn id="7" dur="5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196"/>
                                        </p:tgtEl>
                                        <p:attrNameLst>
                                          <p:attrName>style.visibility</p:attrName>
                                        </p:attrNameLst>
                                      </p:cBhvr>
                                      <p:to>
                                        <p:strVal val="visible"/>
                                      </p:to>
                                    </p:set>
                                    <p:animEffect transition="in" filter="blinds(horizontal)">
                                      <p:cBhvr>
                                        <p:cTn id="12"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7443788" cy="97077"/>
          </a:xfrm>
        </p:spPr>
        <p:txBody>
          <a:bodyPr>
            <a:normAutofit fontScale="90000"/>
          </a:bodyPr>
          <a:lstStyle/>
          <a:p>
            <a:endParaRPr lang="zh-CN" altLang="en-US" dirty="0"/>
          </a:p>
        </p:txBody>
      </p:sp>
      <p:sp>
        <p:nvSpPr>
          <p:cNvPr id="3" name="内容占位符 2"/>
          <p:cNvSpPr>
            <a:spLocks noGrp="1"/>
          </p:cNvSpPr>
          <p:nvPr>
            <p:ph idx="1"/>
          </p:nvPr>
        </p:nvSpPr>
        <p:spPr>
          <a:xfrm>
            <a:off x="899592" y="980728"/>
            <a:ext cx="7992888" cy="4793159"/>
          </a:xfrm>
        </p:spPr>
        <p:txBody>
          <a:bodyPr>
            <a:normAutofit/>
          </a:bodyPr>
          <a:lstStyle/>
          <a:p>
            <a:r>
              <a:rPr lang="zh-CN" altLang="zh-CN" sz="2800" b="1" dirty="0" smtClean="0"/>
              <a:t>（二）民间艺术</a:t>
            </a:r>
            <a:endParaRPr lang="zh-CN" altLang="zh-CN" sz="2800" dirty="0" smtClean="0"/>
          </a:p>
          <a:p>
            <a:r>
              <a:rPr lang="zh-CN" altLang="zh-CN" dirty="0" smtClean="0"/>
              <a:t>在儒家文化长期熏陶下，山东文化艺术多姿多彩。</a:t>
            </a:r>
            <a:r>
              <a:rPr lang="en-US" altLang="zh-CN" dirty="0" smtClean="0"/>
              <a:t>胶东地区呈现出浓郁的沿海渔家风情，传统的祭海出渔仪式，古老的海神娘娘传说，刚性豪爽的渔家汉，巧夺天工的花边刺绣，粗犷奔放的胶州秧歌；鲁中平原以农耕文化为特色，潍坊风筝、杨家埠年画、元宵花灯、高密剪纸</a:t>
            </a:r>
            <a:r>
              <a:rPr lang="zh-CN" altLang="en-US" dirty="0" smtClean="0"/>
              <a:t>等</a:t>
            </a:r>
            <a:endParaRPr lang="zh-CN" altLang="en-US"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7443788" cy="241093"/>
          </a:xfrm>
        </p:spPr>
        <p:txBody>
          <a:bodyPr>
            <a:normAutofit fontScale="90000"/>
          </a:bodyPr>
          <a:lstStyle/>
          <a:p>
            <a:endParaRPr lang="zh-CN" altLang="en-US" dirty="0"/>
          </a:p>
        </p:txBody>
      </p:sp>
      <p:sp>
        <p:nvSpPr>
          <p:cNvPr id="3" name="内容占位符 2"/>
          <p:cNvSpPr>
            <a:spLocks noGrp="1"/>
          </p:cNvSpPr>
          <p:nvPr>
            <p:ph idx="1"/>
          </p:nvPr>
        </p:nvSpPr>
        <p:spPr>
          <a:xfrm>
            <a:off x="755576" y="1052736"/>
            <a:ext cx="7731820" cy="4608512"/>
          </a:xfrm>
        </p:spPr>
        <p:txBody>
          <a:bodyPr>
            <a:normAutofit/>
          </a:bodyPr>
          <a:lstStyle/>
          <a:p>
            <a:r>
              <a:rPr lang="en-US" altLang="zh-CN" sz="2800" b="1" dirty="0" smtClean="0"/>
              <a:t>（</a:t>
            </a:r>
            <a:r>
              <a:rPr lang="en-US" altLang="zh-CN" sz="2800" b="1" dirty="0" err="1" smtClean="0"/>
              <a:t>三）地方特产</a:t>
            </a:r>
            <a:endParaRPr lang="zh-CN" altLang="zh-CN" sz="2800" dirty="0" smtClean="0"/>
          </a:p>
          <a:p>
            <a:r>
              <a:rPr lang="en-US" altLang="zh-CN" dirty="0" err="1" smtClean="0"/>
              <a:t>山东人杰地灵，名优特产品种众多</a:t>
            </a:r>
            <a:r>
              <a:rPr lang="en-US" altLang="zh-CN" dirty="0" smtClean="0"/>
              <a:t>。传统名酒有烟台张裕公司的金奖白兰地、烟台红葡萄酒、味美思、青岛啤酒、白葡萄酒等；瓜果有烟台苹果，冠县鸭梨，泰山小白梨，德州西瓜等。</a:t>
            </a:r>
            <a:r>
              <a:rPr lang="zh-CN" altLang="zh-CN" dirty="0" smtClean="0"/>
              <a:t>此外，聊城市东阿县的东阿阿胶，为传统的滋补、补血上品，</a:t>
            </a:r>
            <a:endParaRPr lang="zh-CN" alt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2"/>
          <p:cNvSpPr>
            <a:spLocks noChangeArrowheads="1"/>
          </p:cNvSpPr>
          <p:nvPr/>
        </p:nvSpPr>
        <p:spPr bwMode="auto">
          <a:xfrm>
            <a:off x="1403648" y="188640"/>
            <a:ext cx="6552728" cy="1569660"/>
          </a:xfrm>
          <a:prstGeom prst="rect">
            <a:avLst/>
          </a:prstGeom>
          <a:noFill/>
          <a:ln w="9525">
            <a:noFill/>
            <a:miter lim="800000"/>
            <a:headEnd/>
            <a:tailEnd/>
          </a:ln>
        </p:spPr>
        <p:txBody>
          <a:bodyPr wrap="square">
            <a:spAutoFit/>
          </a:bodyPr>
          <a:lstStyle/>
          <a:p>
            <a:r>
              <a:rPr lang="zh-CN" altLang="en-US" sz="3200" b="1" dirty="0" smtClean="0">
                <a:solidFill>
                  <a:srgbClr val="000000"/>
                </a:solidFill>
              </a:rPr>
              <a:t>         </a:t>
            </a:r>
            <a:endParaRPr lang="zh-CN" altLang="en-US" sz="3200" b="1" dirty="0">
              <a:solidFill>
                <a:srgbClr val="000000"/>
              </a:solidFill>
            </a:endParaRPr>
          </a:p>
          <a:p>
            <a:r>
              <a:rPr lang="zh-CN" altLang="en-US" sz="3200" b="1" dirty="0">
                <a:solidFill>
                  <a:srgbClr val="000000"/>
                </a:solidFill>
                <a:latin typeface="宋体" pitchFamily="2" charset="-122"/>
                <a:ea typeface="宋体" pitchFamily="2" charset="-122"/>
              </a:rPr>
              <a:t>         </a:t>
            </a:r>
            <a:r>
              <a:rPr lang="zh-CN" altLang="en-US" sz="3200" b="1" dirty="0" smtClean="0">
                <a:solidFill>
                  <a:srgbClr val="000000"/>
                </a:solidFill>
                <a:latin typeface="宋体" pitchFamily="2" charset="-122"/>
                <a:ea typeface="宋体" pitchFamily="2" charset="-122"/>
              </a:rPr>
              <a:t>任务二   北 </a:t>
            </a:r>
            <a:r>
              <a:rPr lang="zh-CN" altLang="en-US" sz="3200" b="1" dirty="0">
                <a:solidFill>
                  <a:srgbClr val="000000"/>
                </a:solidFill>
                <a:latin typeface="宋体" pitchFamily="2" charset="-122"/>
                <a:ea typeface="宋体" pitchFamily="2" charset="-122"/>
              </a:rPr>
              <a:t>京</a:t>
            </a:r>
          </a:p>
          <a:p>
            <a:endParaRPr lang="zh-CN" altLang="en-US" sz="3200" b="1" dirty="0">
              <a:solidFill>
                <a:srgbClr val="000000"/>
              </a:solidFill>
              <a:latin typeface="宋体" pitchFamily="2" charset="-122"/>
            </a:endParaRPr>
          </a:p>
        </p:txBody>
      </p:sp>
      <p:sp>
        <p:nvSpPr>
          <p:cNvPr id="15363" name="Rectangle 13"/>
          <p:cNvSpPr>
            <a:spLocks noChangeArrowheads="1"/>
          </p:cNvSpPr>
          <p:nvPr/>
        </p:nvSpPr>
        <p:spPr bwMode="auto">
          <a:xfrm>
            <a:off x="1043608" y="1772816"/>
            <a:ext cx="3816350" cy="457200"/>
          </a:xfrm>
          <a:prstGeom prst="rect">
            <a:avLst/>
          </a:prstGeom>
          <a:noFill/>
          <a:ln w="9525">
            <a:noFill/>
            <a:miter lim="800000"/>
            <a:headEnd/>
            <a:tailEnd/>
          </a:ln>
        </p:spPr>
        <p:txBody>
          <a:bodyPr>
            <a:spAutoFit/>
          </a:bodyPr>
          <a:lstStyle/>
          <a:p>
            <a:endParaRPr lang="zh-CN" altLang="en-US" b="1">
              <a:solidFill>
                <a:srgbClr val="CC0099"/>
              </a:solidFill>
              <a:latin typeface="宋体" pitchFamily="2" charset="-122"/>
            </a:endParaRPr>
          </a:p>
        </p:txBody>
      </p:sp>
      <p:sp>
        <p:nvSpPr>
          <p:cNvPr id="15364" name="内容占位符 2"/>
          <p:cNvSpPr>
            <a:spLocks/>
          </p:cNvSpPr>
          <p:nvPr/>
        </p:nvSpPr>
        <p:spPr bwMode="gray">
          <a:xfrm>
            <a:off x="1259632" y="1916832"/>
            <a:ext cx="5472112" cy="3960813"/>
          </a:xfrm>
          <a:prstGeom prst="rect">
            <a:avLst/>
          </a:prstGeom>
          <a:noFill/>
          <a:ln w="9525">
            <a:noFill/>
            <a:miter lim="800000"/>
            <a:headEnd/>
            <a:tailEnd/>
          </a:ln>
        </p:spPr>
        <p:txBody>
          <a:bodyPr/>
          <a:lstStyle/>
          <a:p>
            <a:pPr marL="342900" indent="-342900">
              <a:lnSpc>
                <a:spcPct val="150000"/>
              </a:lnSpc>
              <a:spcBef>
                <a:spcPct val="20000"/>
              </a:spcBef>
              <a:buClr>
                <a:schemeClr val="tx1"/>
              </a:buClr>
            </a:pPr>
            <a:endParaRPr lang="zh-CN" altLang="en-US" sz="2800" b="1" dirty="0">
              <a:solidFill>
                <a:srgbClr val="000000"/>
              </a:solidFill>
              <a:latin typeface="Verdana" pitchFamily="34" charset="0"/>
            </a:endParaRPr>
          </a:p>
        </p:txBody>
      </p:sp>
      <p:sp>
        <p:nvSpPr>
          <p:cNvPr id="126977" name="Rectangle 1"/>
          <p:cNvSpPr>
            <a:spLocks noChangeArrowheads="1"/>
          </p:cNvSpPr>
          <p:nvPr/>
        </p:nvSpPr>
        <p:spPr bwMode="auto">
          <a:xfrm>
            <a:off x="827584" y="1988840"/>
            <a:ext cx="7704856" cy="26776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349250" algn="l" defTabSz="914400" rtl="0" eaLnBrk="1" fontAlgn="base" latinLnBrk="0" hangingPunct="1">
              <a:lnSpc>
                <a:spcPct val="100000"/>
              </a:lnSpc>
              <a:spcBef>
                <a:spcPct val="0"/>
              </a:spcBef>
              <a:spcAft>
                <a:spcPct val="0"/>
              </a:spcAft>
              <a:buClrTx/>
              <a:buSzTx/>
              <a:buFontTx/>
              <a:buNone/>
              <a:tabLst/>
            </a:pPr>
            <a:r>
              <a:rPr kumimoji="0" lang="zh-CN" sz="2800" b="1"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一、旅游概况</a:t>
            </a:r>
            <a:endParaRPr kumimoji="0" lang="en-US" altLang="zh-CN" sz="2800" b="1"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endParaRPr>
          </a:p>
          <a:p>
            <a:pPr marL="0" marR="0" lvl="0" indent="349250" algn="l" defTabSz="914400" rtl="0" eaLnBrk="1" fontAlgn="base" latinLnBrk="0" hangingPunct="1">
              <a:lnSpc>
                <a:spcPct val="100000"/>
              </a:lnSpc>
              <a:spcBef>
                <a:spcPct val="0"/>
              </a:spcBef>
              <a:spcAft>
                <a:spcPct val="0"/>
              </a:spcAft>
              <a:buClrTx/>
              <a:buSzTx/>
              <a:buFontTx/>
              <a:buNone/>
              <a:tabLst/>
            </a:pPr>
            <a:endParaRPr kumimoji="0" lang="en-US" altLang="zh-CN" sz="2800" b="1"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endParaRPr>
          </a:p>
          <a:p>
            <a:pPr marL="0" marR="0" lvl="0" indent="349250" algn="l" defTabSz="914400" rtl="0" eaLnBrk="1" fontAlgn="base" latinLnBrk="0" hangingPunct="1">
              <a:lnSpc>
                <a:spcPct val="100000"/>
              </a:lnSpc>
              <a:spcBef>
                <a:spcPct val="0"/>
              </a:spcBef>
              <a:spcAft>
                <a:spcPct val="0"/>
              </a:spcAft>
              <a:buClrTx/>
              <a:buSzTx/>
              <a:buFontTx/>
              <a:buNone/>
              <a:tabLst/>
            </a:pPr>
            <a:endParaRPr lang="en-US" altLang="zh-CN" sz="2800" b="1" dirty="0" smtClean="0">
              <a:latin typeface="宋体" pitchFamily="2" charset="-122"/>
              <a:ea typeface="宋体" pitchFamily="2" charset="-122"/>
              <a:cs typeface="Times New Roman" pitchFamily="18" charset="0"/>
            </a:endParaRPr>
          </a:p>
          <a:p>
            <a:pPr marL="0" marR="0" lvl="0" indent="349250" algn="l" defTabSz="914400" rtl="0" eaLnBrk="1" fontAlgn="base" latinLnBrk="0" hangingPunct="1">
              <a:lnSpc>
                <a:spcPct val="100000"/>
              </a:lnSpc>
              <a:spcBef>
                <a:spcPct val="0"/>
              </a:spcBef>
              <a:spcAft>
                <a:spcPct val="0"/>
              </a:spcAft>
              <a:buClrTx/>
              <a:buSzTx/>
              <a:buFontTx/>
              <a:buNone/>
              <a:tabLst/>
            </a:pPr>
            <a:endParaRPr kumimoji="0" lang="en-US" altLang="zh-CN" sz="2800" b="1"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endParaRPr>
          </a:p>
          <a:p>
            <a:pPr marL="0" marR="0" lvl="0" indent="349250" algn="l" defTabSz="914400" rtl="0" eaLnBrk="1" fontAlgn="base" latinLnBrk="0" hangingPunct="1">
              <a:lnSpc>
                <a:spcPct val="100000"/>
              </a:lnSpc>
              <a:spcBef>
                <a:spcPct val="0"/>
              </a:spcBef>
              <a:spcAft>
                <a:spcPct val="0"/>
              </a:spcAft>
              <a:buClrTx/>
              <a:buSzTx/>
              <a:buFontTx/>
              <a:buNone/>
              <a:tabLst/>
            </a:pPr>
            <a:endParaRPr kumimoji="0" lang="en-US" altLang="zh-CN" sz="2800" b="1"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endParaRPr>
          </a:p>
          <a:p>
            <a:pPr marL="0" marR="0" lvl="0" indent="349250" algn="l" defTabSz="914400" rtl="0" eaLnBrk="1" fontAlgn="base" latinLnBrk="0" hangingPunct="1">
              <a:lnSpc>
                <a:spcPct val="100000"/>
              </a:lnSpc>
              <a:spcBef>
                <a:spcPct val="0"/>
              </a:spcBef>
              <a:spcAft>
                <a:spcPct val="0"/>
              </a:spcAft>
              <a:buClrTx/>
              <a:buSzTx/>
              <a:buFontTx/>
              <a:buNone/>
              <a:tabLst/>
            </a:pPr>
            <a:endParaRPr kumimoji="0" lang="zh-CN" sz="28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6" name="矩形 5"/>
          <p:cNvSpPr/>
          <p:nvPr/>
        </p:nvSpPr>
        <p:spPr>
          <a:xfrm>
            <a:off x="827584" y="2780928"/>
            <a:ext cx="7308304" cy="1754326"/>
          </a:xfrm>
          <a:prstGeom prst="rect">
            <a:avLst/>
          </a:prstGeom>
        </p:spPr>
        <p:txBody>
          <a:bodyPr wrap="square">
            <a:spAutoFit/>
          </a:bodyPr>
          <a:lstStyle/>
          <a:p>
            <a:pPr>
              <a:lnSpc>
                <a:spcPct val="150000"/>
              </a:lnSpc>
            </a:pPr>
            <a:r>
              <a:rPr lang="en-US" altLang="zh-CN" sz="2400" dirty="0" smtClean="0">
                <a:latin typeface="宋体" pitchFamily="2" charset="-122"/>
                <a:ea typeface="宋体" pitchFamily="2" charset="-122"/>
              </a:rPr>
              <a:t>    </a:t>
            </a:r>
            <a:r>
              <a:rPr lang="zh-CN" altLang="zh-CN" sz="2400" dirty="0" smtClean="0">
                <a:latin typeface="宋体" pitchFamily="2" charset="-122"/>
                <a:ea typeface="宋体" pitchFamily="2" charset="-122"/>
              </a:rPr>
              <a:t>北京位于华北平原北端，与河北省相邻，是我国的首都，全国的政治、文化中心。老北京历史悠久，人文积淀深厚，形成了别具特色的京城风格。</a:t>
            </a:r>
            <a:endParaRPr lang="zh-CN" altLang="en-US" sz="2400" dirty="0">
              <a:latin typeface="宋体" pitchFamily="2" charset="-122"/>
              <a:ea typeface="宋体" pitchFamily="2" charset="-122"/>
            </a:endParaRP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7"/>
          <p:cNvPicPr>
            <a:picLocks noChangeAspect="1" noChangeArrowheads="1"/>
          </p:cNvPicPr>
          <p:nvPr/>
        </p:nvPicPr>
        <p:blipFill>
          <a:blip r:embed="rId3" cstate="print"/>
          <a:srcRect/>
          <a:stretch>
            <a:fillRect/>
          </a:stretch>
        </p:blipFill>
        <p:spPr bwMode="auto">
          <a:xfrm>
            <a:off x="0" y="260350"/>
            <a:ext cx="4608513" cy="3201988"/>
          </a:xfrm>
          <a:prstGeom prst="rect">
            <a:avLst/>
          </a:prstGeom>
          <a:noFill/>
          <a:ln w="9525">
            <a:noFill/>
            <a:miter lim="800000"/>
            <a:headEnd/>
            <a:tailEnd/>
          </a:ln>
        </p:spPr>
      </p:pic>
      <p:pic>
        <p:nvPicPr>
          <p:cNvPr id="13317" name="Picture 3"/>
          <p:cNvPicPr>
            <a:picLocks noChangeAspect="1" noChangeArrowheads="1"/>
          </p:cNvPicPr>
          <p:nvPr/>
        </p:nvPicPr>
        <p:blipFill>
          <a:blip r:embed="rId4" cstate="print"/>
          <a:srcRect/>
          <a:stretch>
            <a:fillRect/>
          </a:stretch>
        </p:blipFill>
        <p:spPr bwMode="auto">
          <a:xfrm>
            <a:off x="0" y="-22225"/>
            <a:ext cx="4414838" cy="3163888"/>
          </a:xfrm>
          <a:prstGeom prst="rect">
            <a:avLst/>
          </a:prstGeom>
          <a:noFill/>
          <a:ln w="9525">
            <a:noFill/>
            <a:miter lim="800000"/>
            <a:headEnd/>
            <a:tailEnd/>
          </a:ln>
        </p:spPr>
      </p:pic>
      <p:pic>
        <p:nvPicPr>
          <p:cNvPr id="13318" name="Picture 4"/>
          <p:cNvPicPr>
            <a:picLocks noChangeAspect="1" noChangeArrowheads="1"/>
          </p:cNvPicPr>
          <p:nvPr/>
        </p:nvPicPr>
        <p:blipFill>
          <a:blip r:embed="rId5" cstate="print"/>
          <a:srcRect t="23416"/>
          <a:stretch>
            <a:fillRect/>
          </a:stretch>
        </p:blipFill>
        <p:spPr bwMode="auto">
          <a:xfrm>
            <a:off x="4427984" y="3470003"/>
            <a:ext cx="4716016" cy="3387998"/>
          </a:xfrm>
          <a:prstGeom prst="rect">
            <a:avLst/>
          </a:prstGeom>
          <a:noFill/>
          <a:ln w="9525">
            <a:noFill/>
            <a:miter lim="800000"/>
            <a:headEnd/>
            <a:tailEnd/>
          </a:ln>
        </p:spPr>
      </p:pic>
      <p:sp>
        <p:nvSpPr>
          <p:cNvPr id="13319" name="Rectangle 6"/>
          <p:cNvSpPr>
            <a:spLocks noChangeArrowheads="1"/>
          </p:cNvSpPr>
          <p:nvPr/>
        </p:nvSpPr>
        <p:spPr bwMode="auto">
          <a:xfrm>
            <a:off x="179388" y="260350"/>
            <a:ext cx="360362" cy="1739900"/>
          </a:xfrm>
          <a:prstGeom prst="rect">
            <a:avLst/>
          </a:prstGeom>
          <a:noFill/>
          <a:ln w="9525">
            <a:noFill/>
            <a:miter lim="800000"/>
            <a:headEnd/>
            <a:tailEnd/>
          </a:ln>
        </p:spPr>
        <p:txBody>
          <a:bodyPr>
            <a:spAutoFit/>
          </a:bodyPr>
          <a:lstStyle/>
          <a:p>
            <a:r>
              <a:rPr lang="zh-CN" altLang="en-US" b="1">
                <a:solidFill>
                  <a:schemeClr val="bg1"/>
                </a:solidFill>
              </a:rPr>
              <a:t>滋补三大宝</a:t>
            </a:r>
            <a:r>
              <a:rPr lang="zh-CN" altLang="en-US">
                <a:solidFill>
                  <a:schemeClr val="bg1"/>
                </a:solidFill>
              </a:rPr>
              <a:t>，</a:t>
            </a:r>
          </a:p>
        </p:txBody>
      </p:sp>
      <p:pic>
        <p:nvPicPr>
          <p:cNvPr id="13320" name="Picture 8" descr="c:\users\administrator\appdata\roaming\360se6\User Data\temp\20130805162721435.png"/>
          <p:cNvPicPr>
            <a:picLocks noChangeAspect="1" noChangeArrowheads="1"/>
          </p:cNvPicPr>
          <p:nvPr/>
        </p:nvPicPr>
        <p:blipFill>
          <a:blip r:embed="rId6" cstate="print"/>
          <a:srcRect l="4842" t="20934" r="6078" b="23875"/>
          <a:stretch>
            <a:fillRect/>
          </a:stretch>
        </p:blipFill>
        <p:spPr bwMode="auto">
          <a:xfrm>
            <a:off x="0" y="0"/>
            <a:ext cx="4572000" cy="3429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5876702" cy="928019"/>
          </a:xfrm>
        </p:spPr>
        <p:txBody>
          <a:bodyPr>
            <a:normAutofit/>
          </a:bodyPr>
          <a:lstStyle/>
          <a:p>
            <a:r>
              <a:rPr lang="en-US" altLang="zh-CN" dirty="0" err="1" smtClean="0">
                <a:solidFill>
                  <a:schemeClr val="tx1"/>
                </a:solidFill>
              </a:rPr>
              <a:t>三、主要旅游城市及景区</a:t>
            </a:r>
            <a:endParaRPr lang="zh-CN" altLang="en-US" dirty="0">
              <a:solidFill>
                <a:schemeClr val="tx1"/>
              </a:solidFill>
            </a:endParaRPr>
          </a:p>
        </p:txBody>
      </p:sp>
      <p:sp>
        <p:nvSpPr>
          <p:cNvPr id="3" name="内容占位符 2"/>
          <p:cNvSpPr>
            <a:spLocks noGrp="1"/>
          </p:cNvSpPr>
          <p:nvPr>
            <p:ph idx="1"/>
          </p:nvPr>
        </p:nvSpPr>
        <p:spPr>
          <a:xfrm>
            <a:off x="755576" y="1844824"/>
            <a:ext cx="7443788" cy="3352999"/>
          </a:xfrm>
        </p:spPr>
        <p:txBody>
          <a:bodyPr/>
          <a:lstStyle/>
          <a:p>
            <a:r>
              <a:rPr lang="en-US" altLang="zh-CN" b="1" dirty="0" smtClean="0"/>
              <a:t>（</a:t>
            </a:r>
            <a:r>
              <a:rPr lang="en-US" altLang="zh-CN" b="1" dirty="0" err="1" smtClean="0"/>
              <a:t>一）济南</a:t>
            </a:r>
            <a:endParaRPr lang="zh-CN" altLang="zh-CN" dirty="0" smtClean="0"/>
          </a:p>
          <a:p>
            <a:r>
              <a:rPr lang="en-US" altLang="zh-CN" dirty="0" err="1" smtClean="0"/>
              <a:t>济南市是山东省省会，素以“泉城”闻名天下，是我国文化历史名城之一</a:t>
            </a:r>
            <a:r>
              <a:rPr lang="en-US" altLang="zh-CN" dirty="0" smtClean="0"/>
              <a:t>。</a:t>
            </a:r>
            <a:r>
              <a:rPr lang="zh-CN" altLang="zh-CN" dirty="0" smtClean="0"/>
              <a:t>济南市位于山东中部偏西，是黄河下游最大的城市之一。泉水，是济南的市魂。</a:t>
            </a:r>
            <a:endParaRPr lang="zh-CN" altLang="en-US"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r>
              <a:rPr lang="en-US" altLang="zh-CN" b="1" dirty="0" smtClean="0"/>
              <a:t>1.趵突泉</a:t>
            </a:r>
            <a:endParaRPr lang="zh-CN" altLang="zh-CN" dirty="0" smtClean="0"/>
          </a:p>
          <a:p>
            <a:r>
              <a:rPr lang="zh-CN" altLang="zh-CN" dirty="0" smtClean="0"/>
              <a:t>趵突泉公园位于济南市中心，趵突泉南路和泺源大街中段，南靠千佛山，东临泉城广场，北望大明湖，面积</a:t>
            </a:r>
            <a:r>
              <a:rPr lang="en-US" altLang="zh-CN" dirty="0" smtClean="0"/>
              <a:t>158</a:t>
            </a:r>
            <a:r>
              <a:rPr lang="zh-CN" altLang="zh-CN" dirty="0" smtClean="0"/>
              <a:t>亩。</a:t>
            </a:r>
            <a:r>
              <a:rPr lang="en-US" altLang="zh-CN" dirty="0" err="1" smtClean="0"/>
              <a:t>所谓“趵突”，即跳跃奔突之意，反映了趵突泉三窟迸发，喷涌不息的特点</a:t>
            </a:r>
            <a:r>
              <a:rPr lang="en-US" altLang="zh-CN" dirty="0" smtClean="0"/>
              <a:t>。</a:t>
            </a:r>
            <a:endParaRPr lang="zh-CN" altLang="en-US"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dirty="0"/>
          </a:p>
        </p:txBody>
      </p:sp>
      <p:pic>
        <p:nvPicPr>
          <p:cNvPr id="175106" name="图片 22" descr="wKgJJ1fhIfjzvDakAAQ855DtYzw019"/>
          <p:cNvPicPr>
            <a:picLocks noChangeAspect="1" noChangeArrowheads="1"/>
          </p:cNvPicPr>
          <p:nvPr/>
        </p:nvPicPr>
        <p:blipFill>
          <a:blip r:embed="rId2" cstate="print"/>
          <a:srcRect/>
          <a:stretch>
            <a:fillRect/>
          </a:stretch>
        </p:blipFill>
        <p:spPr bwMode="auto">
          <a:xfrm>
            <a:off x="0" y="0"/>
            <a:ext cx="9144000" cy="6093296"/>
          </a:xfrm>
          <a:prstGeom prst="rect">
            <a:avLst/>
          </a:prstGeom>
          <a:noFill/>
          <a:ln w="9525">
            <a:no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r>
              <a:rPr lang="en-US" altLang="zh-CN" b="1" dirty="0" smtClean="0"/>
              <a:t>2.大明湖</a:t>
            </a:r>
            <a:endParaRPr lang="zh-CN" altLang="zh-CN" dirty="0" smtClean="0"/>
          </a:p>
          <a:p>
            <a:pPr>
              <a:lnSpc>
                <a:spcPct val="150000"/>
              </a:lnSpc>
            </a:pPr>
            <a:r>
              <a:rPr lang="en-US" altLang="zh-CN" dirty="0" smtClean="0"/>
              <a:t>大明湖位于济南市区中心、旧城区北部，与趵突泉、千佛山并称济南三名胜。</a:t>
            </a:r>
            <a:r>
              <a:rPr lang="en-US" altLang="zh-CN" dirty="0" err="1" smtClean="0"/>
              <a:t>济南有泉水百余处，大明湖即是由众泉汇流而成的天然湖泊</a:t>
            </a:r>
            <a:r>
              <a:rPr lang="zh-CN" altLang="en-US" dirty="0" smtClean="0"/>
              <a:t>。</a:t>
            </a:r>
            <a:r>
              <a:rPr lang="en-US" altLang="zh-CN" dirty="0" smtClean="0"/>
              <a:t>“</a:t>
            </a:r>
            <a:r>
              <a:rPr lang="en-US" altLang="zh-CN" dirty="0" err="1" smtClean="0"/>
              <a:t>四面荷花三面柳，一城山色半城湖”是她风景特色的写照</a:t>
            </a:r>
            <a:r>
              <a:rPr lang="en-US" altLang="zh-CN" dirty="0" smtClean="0"/>
              <a:t>。</a:t>
            </a:r>
            <a:endParaRPr lang="zh-CN" altLang="zh-CN" dirty="0" smtClean="0"/>
          </a:p>
          <a:p>
            <a:endParaRPr lang="zh-CN" altLang="en-US"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a:xfrm>
            <a:off x="899592" y="1340768"/>
            <a:ext cx="7443788" cy="4073079"/>
          </a:xfrm>
        </p:spPr>
        <p:txBody>
          <a:bodyPr>
            <a:normAutofit/>
          </a:bodyPr>
          <a:lstStyle/>
          <a:p>
            <a:r>
              <a:rPr lang="zh-CN" altLang="zh-CN" b="1" dirty="0" smtClean="0"/>
              <a:t>（二）泰山</a:t>
            </a:r>
            <a:endParaRPr lang="zh-CN" altLang="zh-CN" dirty="0" smtClean="0"/>
          </a:p>
          <a:p>
            <a:r>
              <a:rPr lang="zh-CN" altLang="zh-CN" dirty="0" smtClean="0"/>
              <a:t>泰山雄峙于山东中部，古称</a:t>
            </a:r>
            <a:r>
              <a:rPr lang="en-US" altLang="zh-CN" dirty="0" smtClean="0"/>
              <a:t>“</a:t>
            </a:r>
            <a:r>
              <a:rPr lang="zh-CN" altLang="zh-CN" dirty="0" smtClean="0"/>
              <a:t>岱山</a:t>
            </a:r>
            <a:r>
              <a:rPr lang="en-US" altLang="zh-CN" dirty="0" smtClean="0"/>
              <a:t>”</a:t>
            </a:r>
            <a:r>
              <a:rPr lang="zh-CN" altLang="zh-CN" dirty="0" smtClean="0"/>
              <a:t>、</a:t>
            </a:r>
            <a:r>
              <a:rPr lang="en-US" altLang="zh-CN" dirty="0" smtClean="0"/>
              <a:t>“</a:t>
            </a:r>
            <a:r>
              <a:rPr lang="zh-CN" altLang="zh-CN" dirty="0" smtClean="0"/>
              <a:t>岱宗</a:t>
            </a:r>
            <a:r>
              <a:rPr lang="en-US" altLang="zh-CN" dirty="0" smtClean="0"/>
              <a:t>”</a:t>
            </a:r>
            <a:r>
              <a:rPr lang="zh-CN" altLang="zh-CN" dirty="0" smtClean="0"/>
              <a:t>，春秋时改称</a:t>
            </a:r>
            <a:r>
              <a:rPr lang="en-US" altLang="zh-CN" dirty="0" smtClean="0"/>
              <a:t>“</a:t>
            </a:r>
            <a:r>
              <a:rPr lang="zh-CN" altLang="zh-CN" dirty="0" smtClean="0"/>
              <a:t>泰山</a:t>
            </a:r>
            <a:r>
              <a:rPr lang="en-US" altLang="zh-CN" dirty="0" smtClean="0"/>
              <a:t>”</a:t>
            </a:r>
            <a:r>
              <a:rPr lang="zh-CN" altLang="zh-CN" dirty="0" smtClean="0"/>
              <a:t>。</a:t>
            </a:r>
            <a:r>
              <a:rPr lang="en-US" altLang="zh-CN" dirty="0" smtClean="0"/>
              <a:t>泰山毗邻孔子故里曲阜，背依泉城济南，主峰玉皇顶海拔1547米，气势雄伟，拔地而起，有“天下第一山”之美誉。1987年被联合国教科文组织列入世界自然文化遗产名录。</a:t>
            </a:r>
            <a:endParaRPr lang="zh-CN" altLang="zh-CN" dirty="0" smtClean="0"/>
          </a:p>
          <a:p>
            <a:endParaRPr lang="zh-CN" altLang="en-US"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043608" y="404664"/>
            <a:ext cx="2098675" cy="993775"/>
          </a:xfrm>
        </p:spPr>
        <p:txBody>
          <a:bodyPr/>
          <a:lstStyle/>
          <a:p>
            <a:pPr eaLnBrk="1" hangingPunct="1"/>
            <a:endParaRPr lang="zh-CN" altLang="en-US" b="1" dirty="0" smtClean="0">
              <a:ea typeface="宋体" pitchFamily="2" charset="-122"/>
            </a:endParaRPr>
          </a:p>
        </p:txBody>
      </p:sp>
      <p:sp>
        <p:nvSpPr>
          <p:cNvPr id="25603" name="Rectangle 3"/>
          <p:cNvSpPr>
            <a:spLocks noGrp="1" noChangeArrowheads="1"/>
          </p:cNvSpPr>
          <p:nvPr>
            <p:ph type="body" idx="1"/>
          </p:nvPr>
        </p:nvSpPr>
        <p:spPr>
          <a:xfrm>
            <a:off x="395536" y="1340768"/>
            <a:ext cx="2962275" cy="4713287"/>
          </a:xfrm>
        </p:spPr>
        <p:txBody>
          <a:bodyPr/>
          <a:lstStyle/>
          <a:p>
            <a:pPr eaLnBrk="1" hangingPunct="1">
              <a:lnSpc>
                <a:spcPct val="110000"/>
              </a:lnSpc>
              <a:spcBef>
                <a:spcPct val="0"/>
              </a:spcBef>
              <a:buFontTx/>
              <a:buNone/>
            </a:pPr>
            <a:r>
              <a:rPr lang="zh-CN" altLang="en-US" b="1" dirty="0" smtClean="0"/>
              <a:t>   泰安因泰山而得名，取“泰山安则四海皆安”，象征国泰民安。</a:t>
            </a:r>
          </a:p>
          <a:p>
            <a:pPr eaLnBrk="1" hangingPunct="1">
              <a:lnSpc>
                <a:spcPct val="110000"/>
              </a:lnSpc>
              <a:spcBef>
                <a:spcPct val="0"/>
              </a:spcBef>
              <a:buFontTx/>
              <a:buNone/>
            </a:pPr>
            <a:endParaRPr lang="zh-CN" altLang="en-US" b="1" dirty="0" smtClean="0"/>
          </a:p>
          <a:p>
            <a:pPr eaLnBrk="1" hangingPunct="1">
              <a:lnSpc>
                <a:spcPct val="110000"/>
              </a:lnSpc>
              <a:spcBef>
                <a:spcPct val="0"/>
              </a:spcBef>
              <a:buFontTx/>
              <a:buNone/>
            </a:pPr>
            <a:r>
              <a:rPr lang="zh-CN" altLang="en-US" b="1" dirty="0" smtClean="0"/>
              <a:t>    历代帝王在泰山举行封禅大典，为其留下了大量的文物古迹。</a:t>
            </a:r>
          </a:p>
          <a:p>
            <a:pPr eaLnBrk="1" hangingPunct="1"/>
            <a:endParaRPr lang="zh-CN" altLang="en-US" dirty="0" smtClean="0"/>
          </a:p>
        </p:txBody>
      </p:sp>
      <p:pic>
        <p:nvPicPr>
          <p:cNvPr id="25604" name="Picture 5" descr="8134208_104719661000_2"/>
          <p:cNvPicPr>
            <a:picLocks noChangeAspect="1" noChangeArrowheads="1"/>
          </p:cNvPicPr>
          <p:nvPr/>
        </p:nvPicPr>
        <p:blipFill>
          <a:blip r:embed="rId3" cstate="print"/>
          <a:srcRect/>
          <a:stretch>
            <a:fillRect/>
          </a:stretch>
        </p:blipFill>
        <p:spPr bwMode="auto">
          <a:xfrm>
            <a:off x="3873500" y="0"/>
            <a:ext cx="52705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9" descr="c:\users\administrator\appdata\roaming\360se6\User Data\temp\23858552461.jpg"/>
          <p:cNvPicPr>
            <a:picLocks noChangeAspect="1" noChangeArrowheads="1"/>
          </p:cNvPicPr>
          <p:nvPr/>
        </p:nvPicPr>
        <p:blipFill>
          <a:blip r:embed="rId2" cstate="print"/>
          <a:srcRect/>
          <a:stretch>
            <a:fillRect/>
          </a:stretch>
        </p:blipFill>
        <p:spPr bwMode="auto">
          <a:xfrm>
            <a:off x="0" y="0"/>
            <a:ext cx="9144000" cy="6669088"/>
          </a:xfrm>
          <a:prstGeom prst="rect">
            <a:avLst/>
          </a:prstGeom>
          <a:noFill/>
          <a:ln w="9525">
            <a:noFill/>
            <a:miter lim="800000"/>
            <a:headEnd/>
            <a:tailEnd/>
          </a:ln>
        </p:spPr>
      </p:pic>
      <p:sp>
        <p:nvSpPr>
          <p:cNvPr id="26627" name="Rectangle 2"/>
          <p:cNvSpPr>
            <a:spLocks noGrp="1" noChangeArrowheads="1"/>
          </p:cNvSpPr>
          <p:nvPr>
            <p:ph type="title"/>
          </p:nvPr>
        </p:nvSpPr>
        <p:spPr/>
        <p:txBody>
          <a:bodyPr/>
          <a:lstStyle/>
          <a:p>
            <a:pPr eaLnBrk="1" hangingPunct="1"/>
            <a:endParaRPr lang="zh-CN" altLang="en-US" smtClean="0"/>
          </a:p>
        </p:txBody>
      </p:sp>
      <p:sp>
        <p:nvSpPr>
          <p:cNvPr id="26628" name="Rectangle 3"/>
          <p:cNvSpPr>
            <a:spLocks noGrp="1" noChangeArrowheads="1"/>
          </p:cNvSpPr>
          <p:nvPr>
            <p:ph type="body" idx="1"/>
          </p:nvPr>
        </p:nvSpPr>
        <p:spPr/>
        <p:txBody>
          <a:bodyPr/>
          <a:lstStyle/>
          <a:p>
            <a:pPr eaLnBrk="1" hangingPunct="1"/>
            <a:endParaRPr lang="zh-CN" altLang="en-US" smtClean="0"/>
          </a:p>
        </p:txBody>
      </p:sp>
      <p:pic>
        <p:nvPicPr>
          <p:cNvPr id="2" name="Picture 5" descr="t01d57e7c85795d2450"/>
          <p:cNvPicPr>
            <a:picLocks noChangeAspect="1" noChangeArrowheads="1"/>
          </p:cNvPicPr>
          <p:nvPr/>
        </p:nvPicPr>
        <p:blipFill>
          <a:blip r:embed="rId3" cstate="print"/>
          <a:srcRect/>
          <a:stretch>
            <a:fillRect/>
          </a:stretch>
        </p:blipFill>
        <p:spPr bwMode="auto">
          <a:xfrm>
            <a:off x="0" y="0"/>
            <a:ext cx="9144000" cy="6964363"/>
          </a:xfrm>
          <a:prstGeom prst="rect">
            <a:avLst/>
          </a:prstGeom>
          <a:noFill/>
          <a:ln w="9525">
            <a:noFill/>
            <a:miter lim="800000"/>
            <a:headEnd/>
            <a:tailEnd/>
          </a:ln>
        </p:spPr>
      </p:pic>
      <p:pic>
        <p:nvPicPr>
          <p:cNvPr id="136199" name="Picture 7" descr="20110321163802361"/>
          <p:cNvPicPr>
            <a:picLocks noChangeAspect="1" noChangeArrowheads="1"/>
          </p:cNvPicPr>
          <p:nvPr/>
        </p:nvPicPr>
        <p:blipFill>
          <a:blip r:embed="rId4" cstate="print"/>
          <a:srcRect/>
          <a:stretch>
            <a:fillRect/>
          </a:stretch>
        </p:blipFill>
        <p:spPr bwMode="auto">
          <a:xfrm>
            <a:off x="0" y="109538"/>
            <a:ext cx="9144000" cy="6748462"/>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36199"/>
                                        </p:tgtEl>
                                        <p:attrNameLst>
                                          <p:attrName>ppt_x</p:attrName>
                                        </p:attrNameLst>
                                      </p:cBhvr>
                                      <p:tavLst>
                                        <p:tav tm="0">
                                          <p:val>
                                            <p:strVal val="ppt_x"/>
                                          </p:val>
                                        </p:tav>
                                        <p:tav tm="100000">
                                          <p:val>
                                            <p:strVal val="ppt_x"/>
                                          </p:val>
                                        </p:tav>
                                      </p:tavLst>
                                    </p:anim>
                                    <p:anim calcmode="lin" valueType="num">
                                      <p:cBhvr additive="base">
                                        <p:cTn id="7" dur="500"/>
                                        <p:tgtEl>
                                          <p:spTgt spid="136199"/>
                                        </p:tgtEl>
                                        <p:attrNameLst>
                                          <p:attrName>ppt_y</p:attrName>
                                        </p:attrNameLst>
                                      </p:cBhvr>
                                      <p:tavLst>
                                        <p:tav tm="0">
                                          <p:val>
                                            <p:strVal val="ppt_y"/>
                                          </p:val>
                                        </p:tav>
                                        <p:tav tm="100000">
                                          <p:val>
                                            <p:strVal val="1+ppt_h/2"/>
                                          </p:val>
                                        </p:tav>
                                      </p:tavLst>
                                    </p:anim>
                                    <p:set>
                                      <p:cBhvr>
                                        <p:cTn id="8" dur="1" fill="hold">
                                          <p:stCondLst>
                                            <p:cond delay="499"/>
                                          </p:stCondLst>
                                        </p:cTn>
                                        <p:tgtEl>
                                          <p:spTgt spid="13619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2"/>
                                        </p:tgtEl>
                                        <p:attrNameLst>
                                          <p:attrName>ppt_x</p:attrName>
                                        </p:attrNameLst>
                                      </p:cBhvr>
                                      <p:tavLst>
                                        <p:tav tm="0">
                                          <p:val>
                                            <p:strVal val="ppt_x"/>
                                          </p:val>
                                        </p:tav>
                                        <p:tav tm="100000">
                                          <p:val>
                                            <p:strVal val="ppt_x"/>
                                          </p:val>
                                        </p:tav>
                                      </p:tavLst>
                                    </p:anim>
                                    <p:anim calcmode="lin" valueType="num">
                                      <p:cBhvr additive="base">
                                        <p:cTn id="13" dur="500"/>
                                        <p:tgtEl>
                                          <p:spTgt spid="2"/>
                                        </p:tgtEl>
                                        <p:attrNameLst>
                                          <p:attrName>ppt_y</p:attrName>
                                        </p:attrNameLst>
                                      </p:cBhvr>
                                      <p:tavLst>
                                        <p:tav tm="0">
                                          <p:val>
                                            <p:strVal val="ppt_y"/>
                                          </p:val>
                                        </p:tav>
                                        <p:tav tm="100000">
                                          <p:val>
                                            <p:strVal val="1+ppt_h/2"/>
                                          </p:val>
                                        </p:tav>
                                      </p:tavLst>
                                    </p:anim>
                                    <p:set>
                                      <p:cBhvr>
                                        <p:cTn id="14"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7443788" cy="385109"/>
          </a:xfrm>
        </p:spPr>
        <p:txBody>
          <a:bodyPr>
            <a:normAutofit fontScale="90000"/>
          </a:bodyPr>
          <a:lstStyle/>
          <a:p>
            <a:endParaRPr lang="zh-CN" altLang="en-US" dirty="0"/>
          </a:p>
        </p:txBody>
      </p:sp>
      <p:sp>
        <p:nvSpPr>
          <p:cNvPr id="3" name="内容占位符 2"/>
          <p:cNvSpPr>
            <a:spLocks noGrp="1"/>
          </p:cNvSpPr>
          <p:nvPr>
            <p:ph idx="1"/>
          </p:nvPr>
        </p:nvSpPr>
        <p:spPr>
          <a:xfrm>
            <a:off x="755576" y="1124744"/>
            <a:ext cx="7920880" cy="4608512"/>
          </a:xfrm>
        </p:spPr>
        <p:txBody>
          <a:bodyPr>
            <a:normAutofit/>
          </a:bodyPr>
          <a:lstStyle/>
          <a:p>
            <a:r>
              <a:rPr lang="en-US" altLang="zh-CN" b="1" dirty="0" smtClean="0"/>
              <a:t>（</a:t>
            </a:r>
            <a:r>
              <a:rPr lang="en-US" altLang="zh-CN" b="1" dirty="0" err="1" smtClean="0"/>
              <a:t>三）青岛</a:t>
            </a:r>
            <a:endParaRPr lang="zh-CN" altLang="zh-CN" dirty="0" smtClean="0"/>
          </a:p>
          <a:p>
            <a:r>
              <a:rPr lang="en-US" altLang="zh-CN" dirty="0" smtClean="0"/>
              <a:t>青岛是山东省的省辖市，位于山东半岛西南部，是一座风景秀丽、气候宜人的沿海城市，东、南濒临黄海，西北连接内陆，海上可通航世界各地，陆上有广阔的腹地，是天然的良港和驰名中外的旅游、避暑胜地。</a:t>
            </a:r>
          </a:p>
          <a:p>
            <a:r>
              <a:rPr lang="en-US" altLang="zh-CN" dirty="0" smtClean="0"/>
              <a:t>崂山风景名胜区是1982年国务院公布的首批全国44个风景名胜区之一，以“海上第一名山”著称。</a:t>
            </a:r>
            <a:endParaRPr lang="zh-CN" altLang="en-US"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7443788" cy="241093"/>
          </a:xfrm>
        </p:spPr>
        <p:txBody>
          <a:bodyPr>
            <a:normAutofit fontScale="90000"/>
          </a:bodyPr>
          <a:lstStyle/>
          <a:p>
            <a:endParaRPr lang="zh-CN" altLang="en-US" dirty="0"/>
          </a:p>
        </p:txBody>
      </p:sp>
      <p:sp>
        <p:nvSpPr>
          <p:cNvPr id="3" name="内容占位符 2"/>
          <p:cNvSpPr>
            <a:spLocks noGrp="1"/>
          </p:cNvSpPr>
          <p:nvPr>
            <p:ph idx="1"/>
          </p:nvPr>
        </p:nvSpPr>
        <p:spPr>
          <a:xfrm>
            <a:off x="683568" y="1124744"/>
            <a:ext cx="7892926" cy="4217095"/>
          </a:xfrm>
        </p:spPr>
        <p:txBody>
          <a:bodyPr>
            <a:normAutofit lnSpcReduction="10000"/>
          </a:bodyPr>
          <a:lstStyle/>
          <a:p>
            <a:r>
              <a:rPr lang="en-US" altLang="zh-CN" b="1" dirty="0" smtClean="0"/>
              <a:t>（</a:t>
            </a:r>
            <a:r>
              <a:rPr lang="en-US" altLang="zh-CN" b="1" dirty="0" err="1" smtClean="0"/>
              <a:t>四）烟台</a:t>
            </a:r>
            <a:endParaRPr lang="zh-CN" altLang="zh-CN" dirty="0" smtClean="0"/>
          </a:p>
          <a:p>
            <a:r>
              <a:rPr lang="en-US" altLang="zh-CN" dirty="0" err="1" smtClean="0"/>
              <a:t>烟台古称芝罘，明洪武年间，为防倭寇，在山巅筑狼烟墩台而得名</a:t>
            </a:r>
            <a:r>
              <a:rPr lang="en-US" altLang="zh-CN" dirty="0" smtClean="0"/>
              <a:t>。</a:t>
            </a:r>
            <a:r>
              <a:rPr lang="en-US" altLang="zh-CN" b="1" dirty="0" smtClean="0"/>
              <a:t> </a:t>
            </a:r>
          </a:p>
          <a:p>
            <a:r>
              <a:rPr lang="en-US" altLang="zh-CN" b="1" dirty="0" smtClean="0"/>
              <a:t>1.蓬莱阁</a:t>
            </a:r>
            <a:endParaRPr lang="zh-CN" altLang="zh-CN" dirty="0" smtClean="0"/>
          </a:p>
          <a:p>
            <a:r>
              <a:rPr lang="en-US" altLang="zh-CN" dirty="0" err="1" smtClean="0"/>
              <a:t>蓬莱阁景区位于胶东半岛最北端，是国家级重点风景名胜区</a:t>
            </a:r>
            <a:r>
              <a:rPr lang="en-US" altLang="zh-CN" dirty="0" smtClean="0"/>
              <a:t>。</a:t>
            </a:r>
            <a:r>
              <a:rPr lang="en-US" altLang="zh-CN" dirty="0" err="1" smtClean="0"/>
              <a:t>这里素有“人间仙境”之称</a:t>
            </a:r>
            <a:r>
              <a:rPr lang="en-US" altLang="zh-CN" dirty="0" smtClean="0"/>
              <a:t>。</a:t>
            </a:r>
            <a:r>
              <a:rPr lang="en-US" altLang="zh-CN" dirty="0" err="1" smtClean="0"/>
              <a:t>传说蓬莱、瀛州、方丈是海中的三座仙山，为神仙居住的地方，自古便是秦皇汉武求仙访药之处</a:t>
            </a:r>
            <a:r>
              <a:rPr lang="en-US" altLang="zh-CN" dirty="0" smtClean="0"/>
              <a:t>。</a:t>
            </a:r>
            <a:endParaRPr lang="zh-CN" alt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149506" name="Picture 2" descr="20091126153512647"/>
          <p:cNvPicPr>
            <a:picLocks noChangeAspect="1" noChangeArrowheads="1"/>
          </p:cNvPicPr>
          <p:nvPr/>
        </p:nvPicPr>
        <p:blipFill>
          <a:blip r:embed="rId2" cstate="print"/>
          <a:srcRect/>
          <a:stretch>
            <a:fillRect/>
          </a:stretch>
        </p:blipFill>
        <p:spPr bwMode="auto">
          <a:xfrm>
            <a:off x="2123728" y="0"/>
            <a:ext cx="5328592" cy="72033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177154" name="图片 24" descr="20150331013835867"/>
          <p:cNvPicPr>
            <a:picLocks noChangeAspect="1" noChangeArrowheads="1"/>
          </p:cNvPicPr>
          <p:nvPr/>
        </p:nvPicPr>
        <p:blipFill>
          <a:blip r:embed="rId2" cstate="print"/>
          <a:srcRect/>
          <a:stretch>
            <a:fillRect/>
          </a:stretch>
        </p:blipFill>
        <p:spPr bwMode="auto">
          <a:xfrm>
            <a:off x="0" y="-1"/>
            <a:ext cx="9144000" cy="6453337"/>
          </a:xfrm>
          <a:prstGeom prst="rect">
            <a:avLst/>
          </a:prstGeom>
          <a:noFill/>
          <a:ln w="9525">
            <a:noFill/>
            <a:miter lim="800000"/>
            <a:headEnd/>
            <a:tailEnd/>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99592" y="980728"/>
            <a:ext cx="7632848" cy="4392488"/>
          </a:xfrm>
        </p:spPr>
        <p:txBody>
          <a:bodyPr>
            <a:normAutofit/>
          </a:bodyPr>
          <a:lstStyle/>
          <a:p>
            <a:r>
              <a:rPr lang="en-US" altLang="zh-CN" b="1" dirty="0" smtClean="0"/>
              <a:t>2.</a:t>
            </a:r>
            <a:r>
              <a:rPr lang="zh-CN" altLang="en-US" b="1" dirty="0" smtClean="0"/>
              <a:t>张裕酒文化博物馆</a:t>
            </a:r>
          </a:p>
          <a:p>
            <a:pPr>
              <a:lnSpc>
                <a:spcPct val="150000"/>
              </a:lnSpc>
            </a:pPr>
            <a:r>
              <a:rPr lang="zh-CN" altLang="en-US" dirty="0" smtClean="0"/>
              <a:t>张裕酒文化博物馆，于</a:t>
            </a:r>
            <a:r>
              <a:rPr lang="en-US" altLang="zh-CN" dirty="0" smtClean="0"/>
              <a:t>1992</a:t>
            </a:r>
            <a:r>
              <a:rPr lang="zh-CN" altLang="en-US" dirty="0" smtClean="0"/>
              <a:t>年建馆，坐落于山东省烟台市芝罘区六马路</a:t>
            </a:r>
            <a:r>
              <a:rPr lang="en-US" altLang="zh-CN" dirty="0" smtClean="0"/>
              <a:t>56</a:t>
            </a:r>
            <a:r>
              <a:rPr lang="zh-CN" altLang="en-US" dirty="0" smtClean="0"/>
              <a:t>号</a:t>
            </a:r>
            <a:r>
              <a:rPr lang="en-US" altLang="zh-CN" dirty="0" smtClean="0"/>
              <a:t>——</a:t>
            </a:r>
            <a:r>
              <a:rPr lang="zh-CN" altLang="en-US" dirty="0" smtClean="0"/>
              <a:t>张裕公司旧址院内。张裕酒文化博物馆是中国第一家世界级葡萄酒专业博物馆</a:t>
            </a:r>
            <a:r>
              <a:rPr lang="zh-CN" altLang="en-US" dirty="0" smtClean="0"/>
              <a:t>。</a:t>
            </a:r>
            <a:endParaRPr lang="zh-CN" altLang="en-US" dirty="0" smtClean="0"/>
          </a:p>
          <a:p>
            <a:endParaRPr lang="zh-CN" altLang="en-US"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a:xfrm>
            <a:off x="1043608" y="1412776"/>
            <a:ext cx="7443788" cy="3352999"/>
          </a:xfrm>
        </p:spPr>
        <p:txBody>
          <a:bodyPr/>
          <a:lstStyle/>
          <a:p>
            <a:r>
              <a:rPr lang="zh-CN" altLang="zh-CN" b="1" dirty="0" smtClean="0"/>
              <a:t>（五）曲阜</a:t>
            </a:r>
            <a:endParaRPr lang="zh-CN" altLang="zh-CN" dirty="0" smtClean="0"/>
          </a:p>
          <a:p>
            <a:r>
              <a:rPr lang="zh-CN" altLang="zh-CN" dirty="0" smtClean="0"/>
              <a:t>“东方圣城”曲阜是先秦时代著名思想家、教育家、儒家创始人孔子诞生、讲学、墓葬和后人祭祀之地，也是孔子的学生，中国另一位伟大的思想家、教育家孟子的出生地，因此被列为我国首批历史文化名城之一。曲阜是儒学之源，儒教之根，是儒学的开山之地。</a:t>
            </a:r>
          </a:p>
          <a:p>
            <a:endParaRPr lang="zh-CN" altLang="en-US"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7443788" cy="45719"/>
          </a:xfrm>
        </p:spPr>
        <p:txBody>
          <a:bodyPr>
            <a:normAutofit fontScale="90000"/>
          </a:bodyPr>
          <a:lstStyle/>
          <a:p>
            <a:endParaRPr lang="zh-CN" altLang="en-US" dirty="0"/>
          </a:p>
        </p:txBody>
      </p:sp>
      <p:sp>
        <p:nvSpPr>
          <p:cNvPr id="3" name="内容占位符 2"/>
          <p:cNvSpPr>
            <a:spLocks noGrp="1"/>
          </p:cNvSpPr>
          <p:nvPr>
            <p:ph idx="1"/>
          </p:nvPr>
        </p:nvSpPr>
        <p:spPr>
          <a:xfrm>
            <a:off x="971600" y="980728"/>
            <a:ext cx="7632848" cy="4968552"/>
          </a:xfrm>
        </p:spPr>
        <p:txBody>
          <a:bodyPr>
            <a:normAutofit fontScale="85000" lnSpcReduction="10000"/>
          </a:bodyPr>
          <a:lstStyle/>
          <a:p>
            <a:r>
              <a:rPr lang="en-US" altLang="zh-CN" b="1" dirty="0" smtClean="0"/>
              <a:t>1.孔庙</a:t>
            </a:r>
            <a:endParaRPr lang="zh-CN" altLang="zh-CN" dirty="0" smtClean="0"/>
          </a:p>
          <a:p>
            <a:r>
              <a:rPr lang="en-US" altLang="zh-CN" dirty="0" err="1" smtClean="0"/>
              <a:t>坐落在山东曲阜城内的孔庙，是我国的三大宫殿建筑之一，其规模仅次于故宫，我国最大的祭孔要地，是国家级的重要文化艺术遗产</a:t>
            </a:r>
            <a:r>
              <a:rPr lang="en-US" altLang="zh-CN" dirty="0" smtClean="0"/>
              <a:t>。</a:t>
            </a:r>
            <a:endParaRPr lang="zh-CN" altLang="zh-CN" dirty="0" smtClean="0"/>
          </a:p>
          <a:p>
            <a:r>
              <a:rPr lang="en-US" altLang="zh-CN" b="1" dirty="0" smtClean="0"/>
              <a:t>2.孔林</a:t>
            </a:r>
            <a:endParaRPr lang="zh-CN" altLang="zh-CN" dirty="0" smtClean="0"/>
          </a:p>
          <a:p>
            <a:r>
              <a:rPr lang="en-US" altLang="zh-CN" dirty="0" smtClean="0"/>
              <a:t>孔林位于山东省曲阜县城北2公里处，它是我国规模最大、持续年代最长、保存最完整的一处氏族墓葬群和人工园林。</a:t>
            </a:r>
          </a:p>
          <a:p>
            <a:r>
              <a:rPr lang="en-US" altLang="zh-CN" b="1" dirty="0" smtClean="0"/>
              <a:t>3.孔府</a:t>
            </a:r>
            <a:endParaRPr lang="zh-CN" altLang="zh-CN" dirty="0" smtClean="0"/>
          </a:p>
          <a:p>
            <a:r>
              <a:rPr lang="en-US" altLang="zh-CN" dirty="0" err="1" smtClean="0"/>
              <a:t>孔府也称圣府，是孔子的后代子孙们居住的地方，历史上，孔子的后代继承人都被称之为“衍圣公</a:t>
            </a:r>
            <a:r>
              <a:rPr lang="en-US" altLang="zh-CN" dirty="0" smtClean="0"/>
              <a:t>”。</a:t>
            </a:r>
            <a:r>
              <a:rPr lang="en-US" altLang="zh-CN" dirty="0" err="1" smtClean="0"/>
              <a:t>孔府是孔庙的西邻，规模相当宏大，是我国仅次于明、清皇帝宫室的最大府第</a:t>
            </a:r>
            <a:r>
              <a:rPr lang="en-US" altLang="zh-CN" dirty="0" smtClean="0"/>
              <a:t>。</a:t>
            </a:r>
            <a:endParaRPr lang="zh-CN" altLang="en-US"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11560" y="692696"/>
            <a:ext cx="5688632" cy="928019"/>
          </a:xfrm>
        </p:spPr>
        <p:txBody>
          <a:bodyPr>
            <a:normAutofit fontScale="90000"/>
          </a:bodyPr>
          <a:lstStyle/>
          <a:p>
            <a:r>
              <a:rPr lang="zh-CN" altLang="zh-CN" dirty="0" smtClean="0"/>
              <a:t>四、主要旅游线路</a:t>
            </a:r>
            <a:br>
              <a:rPr lang="zh-CN" altLang="zh-CN" dirty="0" smtClean="0"/>
            </a:br>
            <a:endParaRPr lang="zh-CN" altLang="en-US" dirty="0"/>
          </a:p>
        </p:txBody>
      </p:sp>
      <p:sp>
        <p:nvSpPr>
          <p:cNvPr id="3" name="内容占位符 2"/>
          <p:cNvSpPr>
            <a:spLocks noGrp="1"/>
          </p:cNvSpPr>
          <p:nvPr>
            <p:ph idx="1"/>
          </p:nvPr>
        </p:nvSpPr>
        <p:spPr>
          <a:xfrm>
            <a:off x="1115616" y="1916832"/>
            <a:ext cx="7443788" cy="3352999"/>
          </a:xfrm>
        </p:spPr>
        <p:txBody>
          <a:bodyPr/>
          <a:lstStyle/>
          <a:p>
            <a:r>
              <a:rPr lang="zh-CN" altLang="zh-CN" dirty="0" smtClean="0"/>
              <a:t>（一）山东精华全景游</a:t>
            </a:r>
            <a:endParaRPr lang="en-US" altLang="zh-CN" dirty="0" smtClean="0"/>
          </a:p>
          <a:p>
            <a:r>
              <a:rPr lang="zh-CN" altLang="en-US" dirty="0" smtClean="0"/>
              <a:t>（二）东岳朝圣之旅</a:t>
            </a:r>
          </a:p>
          <a:p>
            <a:r>
              <a:rPr lang="zh-CN" altLang="en-US" dirty="0" smtClean="0"/>
              <a:t>（三）鲁西文化水浒之旅</a:t>
            </a:r>
          </a:p>
          <a:p>
            <a:r>
              <a:rPr lang="zh-CN" altLang="en-US" dirty="0" smtClean="0"/>
              <a:t>（四）鲁中名山秀谷之旅</a:t>
            </a:r>
          </a:p>
          <a:p>
            <a:r>
              <a:rPr lang="zh-CN" altLang="en-US" dirty="0" smtClean="0"/>
              <a:t>（五）胶东半岛滨海之旅</a:t>
            </a:r>
          </a:p>
          <a:p>
            <a:endParaRPr lang="zh-CN" altLang="en-US"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zh-CN" dirty="0" smtClean="0">
                <a:solidFill>
                  <a:schemeClr val="tx1"/>
                </a:solidFill>
              </a:rPr>
              <a:t>任务六  河南省</a:t>
            </a:r>
            <a:endParaRPr lang="zh-CN" altLang="en-US" dirty="0">
              <a:solidFill>
                <a:schemeClr val="tx1"/>
              </a:solidFill>
            </a:endParaRPr>
          </a:p>
        </p:txBody>
      </p:sp>
      <p:sp>
        <p:nvSpPr>
          <p:cNvPr id="3" name="内容占位符 2"/>
          <p:cNvSpPr>
            <a:spLocks noGrp="1"/>
          </p:cNvSpPr>
          <p:nvPr>
            <p:ph idx="1"/>
          </p:nvPr>
        </p:nvSpPr>
        <p:spPr/>
        <p:txBody>
          <a:bodyPr/>
          <a:lstStyle/>
          <a:p>
            <a:r>
              <a:rPr lang="zh-CN" altLang="zh-CN" b="1" dirty="0" smtClean="0"/>
              <a:t>一、旅游概况</a:t>
            </a:r>
            <a:endParaRPr lang="zh-CN" altLang="zh-CN" dirty="0" smtClean="0"/>
          </a:p>
          <a:p>
            <a:r>
              <a:rPr lang="zh-CN" altLang="zh-CN" dirty="0" smtClean="0"/>
              <a:t>河南省位于中国中部，因大部分地区在黄河以南，故名</a:t>
            </a:r>
            <a:r>
              <a:rPr lang="en-US" altLang="zh-CN" dirty="0" smtClean="0"/>
              <a:t>“</a:t>
            </a:r>
            <a:r>
              <a:rPr lang="zh-CN" altLang="zh-CN" dirty="0" smtClean="0"/>
              <a:t>河南</a:t>
            </a:r>
            <a:r>
              <a:rPr lang="en-US" altLang="zh-CN" dirty="0" smtClean="0"/>
              <a:t>”</a:t>
            </a:r>
            <a:r>
              <a:rPr lang="zh-CN" altLang="zh-CN" dirty="0" smtClean="0"/>
              <a:t>。省会是郑州。有</a:t>
            </a:r>
            <a:r>
              <a:rPr lang="en-US" altLang="zh-CN" dirty="0" smtClean="0"/>
              <a:t>“</a:t>
            </a:r>
            <a:r>
              <a:rPr lang="zh-CN" altLang="zh-CN" dirty="0" smtClean="0"/>
              <a:t>中国历史文化的缩影</a:t>
            </a:r>
            <a:r>
              <a:rPr lang="en-US" altLang="zh-CN" dirty="0" smtClean="0"/>
              <a:t>”</a:t>
            </a:r>
            <a:r>
              <a:rPr lang="zh-CN" altLang="zh-CN" dirty="0" smtClean="0"/>
              <a:t>之美称的河南省，曾长期作为中国的政治、经济、文化中心，自古就有</a:t>
            </a:r>
            <a:r>
              <a:rPr lang="en-US" altLang="zh-CN" dirty="0" smtClean="0"/>
              <a:t>“</a:t>
            </a:r>
            <a:r>
              <a:rPr lang="zh-CN" altLang="zh-CN" dirty="0" smtClean="0"/>
              <a:t>得中原者得天下</a:t>
            </a:r>
            <a:r>
              <a:rPr lang="en-US" altLang="zh-CN" dirty="0" smtClean="0"/>
              <a:t>”</a:t>
            </a:r>
            <a:r>
              <a:rPr lang="zh-CN" altLang="zh-CN" dirty="0" smtClean="0"/>
              <a:t>之说。</a:t>
            </a:r>
            <a:r>
              <a:rPr lang="en-US" altLang="zh-CN" dirty="0" err="1" smtClean="0"/>
              <a:t>河南古迹繁多</a:t>
            </a:r>
            <a:r>
              <a:rPr lang="zh-CN" altLang="zh-CN" dirty="0" smtClean="0"/>
              <a:t>，</a:t>
            </a:r>
            <a:r>
              <a:rPr lang="en-US" altLang="zh-CN" dirty="0" err="1" smtClean="0"/>
              <a:t>名胜遍布</a:t>
            </a:r>
            <a:r>
              <a:rPr lang="en-US" altLang="zh-CN" dirty="0" smtClean="0"/>
              <a:t>。</a:t>
            </a:r>
            <a:endParaRPr lang="zh-CN" altLang="en-US"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178178" name="Picture 2" descr="F:\学习工作\科研\教材\各省市旅游分布图\河南.jpg"/>
          <p:cNvPicPr>
            <a:picLocks noChangeAspect="1" noChangeArrowheads="1"/>
          </p:cNvPicPr>
          <p:nvPr/>
        </p:nvPicPr>
        <p:blipFill>
          <a:blip r:embed="rId2" cstate="print"/>
          <a:srcRect/>
          <a:stretch>
            <a:fillRect/>
          </a:stretch>
        </p:blipFill>
        <p:spPr bwMode="auto">
          <a:xfrm>
            <a:off x="1691680" y="0"/>
            <a:ext cx="5976664" cy="6468739"/>
          </a:xfrm>
          <a:prstGeom prst="rect">
            <a:avLst/>
          </a:prstGeom>
          <a:noFill/>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55576" y="692696"/>
            <a:ext cx="3788470" cy="398894"/>
          </a:xfrm>
        </p:spPr>
        <p:txBody>
          <a:bodyPr>
            <a:normAutofit fontScale="90000"/>
          </a:bodyPr>
          <a:lstStyle/>
          <a:p>
            <a:r>
              <a:rPr lang="en-US" altLang="zh-CN" dirty="0" err="1" smtClean="0">
                <a:solidFill>
                  <a:schemeClr val="tx1"/>
                </a:solidFill>
              </a:rPr>
              <a:t>二、民俗风情</a:t>
            </a:r>
            <a:endParaRPr lang="zh-CN" altLang="en-US" dirty="0">
              <a:solidFill>
                <a:schemeClr val="tx1"/>
              </a:solidFill>
            </a:endParaRPr>
          </a:p>
        </p:txBody>
      </p:sp>
      <p:sp>
        <p:nvSpPr>
          <p:cNvPr id="3" name="内容占位符 2"/>
          <p:cNvSpPr>
            <a:spLocks noGrp="1"/>
          </p:cNvSpPr>
          <p:nvPr>
            <p:ph idx="1"/>
          </p:nvPr>
        </p:nvSpPr>
        <p:spPr>
          <a:xfrm>
            <a:off x="755576" y="1340768"/>
            <a:ext cx="7443788" cy="3352999"/>
          </a:xfrm>
        </p:spPr>
        <p:txBody>
          <a:bodyPr/>
          <a:lstStyle/>
          <a:p>
            <a:r>
              <a:rPr lang="zh-CN" altLang="zh-CN" sz="2800" b="1" dirty="0" smtClean="0"/>
              <a:t>（一）饮食文化</a:t>
            </a:r>
            <a:endParaRPr lang="zh-CN" altLang="zh-CN" sz="2800" dirty="0" smtClean="0"/>
          </a:p>
          <a:p>
            <a:r>
              <a:rPr lang="zh-CN" altLang="zh-CN" dirty="0" smtClean="0"/>
              <a:t>豫菜是我国的重要菜系之一。河南菜的风味是既具有浓厚的地方风味和传统烹调技艺，又兼收各菜之长。</a:t>
            </a:r>
            <a:endParaRPr lang="zh-CN" altLang="en-US" dirty="0"/>
          </a:p>
        </p:txBody>
      </p:sp>
      <p:pic>
        <p:nvPicPr>
          <p:cNvPr id="4" name="Picture 2"/>
          <p:cNvPicPr>
            <a:picLocks noChangeAspect="1" noChangeArrowheads="1"/>
          </p:cNvPicPr>
          <p:nvPr/>
        </p:nvPicPr>
        <p:blipFill>
          <a:blip r:embed="rId2" cstate="print"/>
          <a:srcRect/>
          <a:stretch>
            <a:fillRect/>
          </a:stretch>
        </p:blipFill>
        <p:spPr bwMode="auto">
          <a:xfrm>
            <a:off x="0" y="3429001"/>
            <a:ext cx="4644008" cy="3429000"/>
          </a:xfrm>
          <a:prstGeom prst="rect">
            <a:avLst/>
          </a:prstGeom>
          <a:noFill/>
          <a:ln w="9525">
            <a:noFill/>
            <a:miter lim="800000"/>
            <a:headEnd/>
            <a:tailEnd/>
          </a:ln>
        </p:spPr>
      </p:pic>
      <p:grpSp>
        <p:nvGrpSpPr>
          <p:cNvPr id="6" name="组合 6"/>
          <p:cNvGrpSpPr>
            <a:grpSpLocks/>
          </p:cNvGrpSpPr>
          <p:nvPr/>
        </p:nvGrpSpPr>
        <p:grpSpPr bwMode="auto">
          <a:xfrm>
            <a:off x="-576263" y="-3125788"/>
            <a:ext cx="9720263" cy="9983787"/>
            <a:chOff x="755576" y="260648"/>
            <a:chExt cx="9720064" cy="9983488"/>
          </a:xfrm>
        </p:grpSpPr>
        <p:pic>
          <p:nvPicPr>
            <p:cNvPr id="8" name="Picture 5" descr="201002~1"/>
            <p:cNvPicPr>
              <a:picLocks noChangeAspect="1" noChangeArrowheads="1"/>
            </p:cNvPicPr>
            <p:nvPr/>
          </p:nvPicPr>
          <p:blipFill>
            <a:blip r:embed="rId3" cstate="print"/>
            <a:srcRect/>
            <a:stretch>
              <a:fillRect/>
            </a:stretch>
          </p:blipFill>
          <p:spPr bwMode="auto">
            <a:xfrm>
              <a:off x="5831727" y="6804738"/>
              <a:ext cx="4643913" cy="3439398"/>
            </a:xfrm>
            <a:prstGeom prst="rect">
              <a:avLst/>
            </a:prstGeom>
            <a:noFill/>
            <a:ln w="9525">
              <a:noFill/>
              <a:miter lim="800000"/>
              <a:headEnd/>
              <a:tailEnd/>
            </a:ln>
          </p:spPr>
        </p:pic>
        <p:sp>
          <p:nvSpPr>
            <p:cNvPr id="9" name="矩形 4"/>
            <p:cNvSpPr>
              <a:spLocks noChangeArrowheads="1"/>
            </p:cNvSpPr>
            <p:nvPr/>
          </p:nvSpPr>
          <p:spPr bwMode="auto">
            <a:xfrm>
              <a:off x="755576" y="260648"/>
              <a:ext cx="1512168" cy="461665"/>
            </a:xfrm>
            <a:prstGeom prst="rect">
              <a:avLst/>
            </a:prstGeom>
            <a:noFill/>
            <a:ln w="9525">
              <a:noFill/>
              <a:miter lim="800000"/>
              <a:headEnd/>
              <a:tailEnd/>
            </a:ln>
          </p:spPr>
          <p:txBody>
            <a:bodyPr>
              <a:spAutoFit/>
            </a:bodyPr>
            <a:lstStyle/>
            <a:p>
              <a:r>
                <a:rPr lang="zh-CN" altLang="en-US" sz="2400" b="1">
                  <a:solidFill>
                    <a:schemeClr val="bg1"/>
                  </a:solidFill>
                </a:rPr>
                <a:t>烩   面</a:t>
              </a:r>
            </a:p>
          </p:txBody>
        </p:sp>
      </p:gr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7443788" cy="241093"/>
          </a:xfrm>
        </p:spPr>
        <p:txBody>
          <a:bodyPr>
            <a:normAutofit fontScale="90000"/>
          </a:bodyPr>
          <a:lstStyle/>
          <a:p>
            <a:endParaRPr lang="zh-CN" altLang="en-US" dirty="0"/>
          </a:p>
        </p:txBody>
      </p:sp>
      <p:sp>
        <p:nvSpPr>
          <p:cNvPr id="3" name="内容占位符 2"/>
          <p:cNvSpPr>
            <a:spLocks noGrp="1"/>
          </p:cNvSpPr>
          <p:nvPr>
            <p:ph idx="1"/>
          </p:nvPr>
        </p:nvSpPr>
        <p:spPr>
          <a:xfrm>
            <a:off x="827584" y="1268760"/>
            <a:ext cx="7443788" cy="4505127"/>
          </a:xfrm>
        </p:spPr>
        <p:txBody>
          <a:bodyPr>
            <a:normAutofit/>
          </a:bodyPr>
          <a:lstStyle/>
          <a:p>
            <a:r>
              <a:rPr lang="en-US" altLang="zh-CN" sz="2800" b="1" dirty="0" smtClean="0"/>
              <a:t>（</a:t>
            </a:r>
            <a:r>
              <a:rPr lang="en-US" altLang="zh-CN" sz="2800" b="1" dirty="0" err="1" smtClean="0"/>
              <a:t>二）民间艺术</a:t>
            </a:r>
            <a:endParaRPr lang="zh-CN" altLang="zh-CN" sz="2800" dirty="0" smtClean="0"/>
          </a:p>
          <a:p>
            <a:r>
              <a:rPr lang="zh-CN" altLang="zh-CN" dirty="0" smtClean="0"/>
              <a:t>河南有着丰富的民族民间文化遗产资源，它们鲜明地记载着中原文明的发展进程，真实地反映了中原大地民风、民情，是中原人民勤劳智慧的生动体现。</a:t>
            </a:r>
          </a:p>
          <a:p>
            <a:r>
              <a:rPr lang="en-US" altLang="zh-CN" dirty="0" smtClean="0"/>
              <a:t>1.</a:t>
            </a:r>
            <a:r>
              <a:rPr lang="zh-CN" altLang="en-US" dirty="0" smtClean="0"/>
              <a:t>朱仙镇木版年画 </a:t>
            </a:r>
          </a:p>
          <a:p>
            <a:r>
              <a:rPr lang="en-US" altLang="zh-CN" dirty="0" smtClean="0"/>
              <a:t>2.</a:t>
            </a:r>
            <a:r>
              <a:rPr lang="zh-CN" altLang="en-US" dirty="0" smtClean="0"/>
              <a:t>汴绣</a:t>
            </a:r>
          </a:p>
          <a:p>
            <a:r>
              <a:rPr lang="en-US" altLang="zh-CN" dirty="0" smtClean="0"/>
              <a:t>3.</a:t>
            </a:r>
            <a:r>
              <a:rPr lang="zh-CN" altLang="en-US" dirty="0" smtClean="0"/>
              <a:t>浚县泥咕咕</a:t>
            </a:r>
          </a:p>
          <a:p>
            <a:endParaRPr lang="zh-CN" altLang="en-US"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7443788" cy="241093"/>
          </a:xfrm>
        </p:spPr>
        <p:txBody>
          <a:bodyPr>
            <a:normAutofit fontScale="90000"/>
          </a:bodyPr>
          <a:lstStyle/>
          <a:p>
            <a:endParaRPr lang="zh-CN" altLang="en-US" dirty="0"/>
          </a:p>
        </p:txBody>
      </p:sp>
      <p:sp>
        <p:nvSpPr>
          <p:cNvPr id="3" name="内容占位符 2"/>
          <p:cNvSpPr>
            <a:spLocks noGrp="1"/>
          </p:cNvSpPr>
          <p:nvPr>
            <p:ph idx="1"/>
          </p:nvPr>
        </p:nvSpPr>
        <p:spPr>
          <a:xfrm>
            <a:off x="827584" y="1196752"/>
            <a:ext cx="7443788" cy="3888432"/>
          </a:xfrm>
        </p:spPr>
        <p:txBody>
          <a:bodyPr>
            <a:normAutofit/>
          </a:bodyPr>
          <a:lstStyle/>
          <a:p>
            <a:r>
              <a:rPr lang="zh-CN" altLang="zh-CN" sz="2800" b="1" dirty="0" smtClean="0"/>
              <a:t>（三）地方特产</a:t>
            </a:r>
            <a:endParaRPr lang="zh-CN" altLang="zh-CN" sz="2800" dirty="0" smtClean="0"/>
          </a:p>
          <a:p>
            <a:r>
              <a:rPr lang="zh-CN" altLang="zh-CN" dirty="0" smtClean="0"/>
              <a:t>河南省的物产丰富。洛阳有杜康酒、洛阳牡丹、洛阳宫灯、洛阳唐三彩，洛阳牡丹饼；开封有汴绣、汴绸、朱仙镇木版年画、套四宝等；安阳有安阳玉雕、道口烧鸡；此外还有，信阳毛尖、孟津梨、灵宝苹果汝阳刘毛笔、水晶石等。</a:t>
            </a:r>
          </a:p>
          <a:p>
            <a:endParaRPr lang="zh-CN" alt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27584" y="692696"/>
            <a:ext cx="4320480" cy="928019"/>
          </a:xfrm>
        </p:spPr>
        <p:txBody>
          <a:bodyPr>
            <a:normAutofit fontScale="90000"/>
          </a:bodyPr>
          <a:lstStyle/>
          <a:p>
            <a:r>
              <a:rPr lang="zh-CN" altLang="zh-CN" dirty="0" smtClean="0"/>
              <a:t>二、民俗风情</a:t>
            </a:r>
            <a:br>
              <a:rPr lang="zh-CN" altLang="zh-CN" dirty="0" smtClean="0"/>
            </a:br>
            <a:endParaRPr lang="zh-CN" altLang="en-US" dirty="0"/>
          </a:p>
        </p:txBody>
      </p:sp>
      <p:sp>
        <p:nvSpPr>
          <p:cNvPr id="3" name="内容占位符 2"/>
          <p:cNvSpPr>
            <a:spLocks noGrp="1"/>
          </p:cNvSpPr>
          <p:nvPr>
            <p:ph idx="1"/>
          </p:nvPr>
        </p:nvSpPr>
        <p:spPr>
          <a:xfrm>
            <a:off x="755576" y="1916832"/>
            <a:ext cx="7759774" cy="3857055"/>
          </a:xfrm>
        </p:spPr>
        <p:txBody>
          <a:bodyPr/>
          <a:lstStyle/>
          <a:p>
            <a:r>
              <a:rPr lang="zh-CN" altLang="zh-CN" sz="2800" b="1" dirty="0" smtClean="0"/>
              <a:t>（一）饮食文化</a:t>
            </a:r>
            <a:endParaRPr lang="zh-CN" altLang="zh-CN" sz="2800" dirty="0" smtClean="0"/>
          </a:p>
          <a:p>
            <a:r>
              <a:rPr lang="zh-CN" altLang="zh-CN" dirty="0" smtClean="0"/>
              <a:t>北京菜又称京帮菜，它是以北方菜为基础，兼收各地风味后形成的。北京菜的基本特点是选料讲究，刀工精湛，调味多变，火候严谨，讲究时令，注重佐膳。北京菜中，最具有特色的是北京烤鸭和涮羊肉。</a:t>
            </a:r>
            <a:endParaRPr lang="zh-CN" altLang="en-US"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43608" y="764704"/>
            <a:ext cx="4868590" cy="928019"/>
          </a:xfrm>
        </p:spPr>
        <p:txBody>
          <a:bodyPr>
            <a:normAutofit fontScale="90000"/>
          </a:bodyPr>
          <a:lstStyle/>
          <a:p>
            <a:r>
              <a:rPr lang="zh-CN" altLang="zh-CN" dirty="0" smtClean="0"/>
              <a:t>三、主要旅游城市及景区</a:t>
            </a:r>
            <a:br>
              <a:rPr lang="zh-CN" altLang="zh-CN" dirty="0" smtClean="0"/>
            </a:br>
            <a:endParaRPr lang="zh-CN" altLang="en-US" dirty="0"/>
          </a:p>
        </p:txBody>
      </p:sp>
      <p:sp>
        <p:nvSpPr>
          <p:cNvPr id="3" name="内容占位符 2"/>
          <p:cNvSpPr>
            <a:spLocks noGrp="1"/>
          </p:cNvSpPr>
          <p:nvPr>
            <p:ph idx="1"/>
          </p:nvPr>
        </p:nvSpPr>
        <p:spPr>
          <a:xfrm>
            <a:off x="971600" y="1700808"/>
            <a:ext cx="7443788" cy="3352999"/>
          </a:xfrm>
        </p:spPr>
        <p:txBody>
          <a:bodyPr/>
          <a:lstStyle/>
          <a:p>
            <a:r>
              <a:rPr lang="en-US" altLang="zh-CN" b="1" dirty="0" smtClean="0"/>
              <a:t>（</a:t>
            </a:r>
            <a:r>
              <a:rPr lang="en-US" altLang="zh-CN" b="1" dirty="0" err="1" smtClean="0"/>
              <a:t>一）开封</a:t>
            </a:r>
            <a:endParaRPr lang="zh-CN" altLang="zh-CN" dirty="0" smtClean="0"/>
          </a:p>
          <a:p>
            <a:r>
              <a:rPr lang="en-US" altLang="zh-CN" dirty="0" smtClean="0"/>
              <a:t>开封是中国七大古都和著名的历史文化名城之一，距今已有2700多年的历史。</a:t>
            </a:r>
            <a:r>
              <a:rPr lang="en-US" altLang="zh-CN" dirty="0" err="1" smtClean="0"/>
              <a:t>战国时期的魏，五代时期的后梁、后晋、后汉、后周以及北宋和金均建都于此，故有“七朝古都”之称</a:t>
            </a:r>
            <a:r>
              <a:rPr lang="en-US" altLang="zh-CN" dirty="0" smtClean="0"/>
              <a:t>。</a:t>
            </a:r>
            <a:endParaRPr lang="zh-CN" altLang="en-US"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r>
              <a:rPr lang="en-US" altLang="zh-CN" b="1" dirty="0" smtClean="0"/>
              <a:t>1.大相国寺</a:t>
            </a:r>
            <a:endParaRPr lang="zh-CN" altLang="zh-CN" dirty="0" smtClean="0"/>
          </a:p>
          <a:p>
            <a:r>
              <a:rPr lang="zh-CN" altLang="zh-CN" dirty="0" smtClean="0"/>
              <a:t>大相国寺是中国著名的佛教寺院之一，坐落在开封市内，原为战国时魏公子信陵君故宅，北齐天宝六年</a:t>
            </a:r>
            <a:r>
              <a:rPr lang="en-US" altLang="zh-CN" dirty="0" smtClean="0"/>
              <a:t>(555</a:t>
            </a:r>
            <a:r>
              <a:rPr lang="zh-CN" altLang="zh-CN" dirty="0" smtClean="0"/>
              <a:t>年</a:t>
            </a:r>
            <a:r>
              <a:rPr lang="en-US" altLang="zh-CN" dirty="0" smtClean="0"/>
              <a:t>)</a:t>
            </a:r>
            <a:r>
              <a:rPr lang="zh-CN" altLang="zh-CN" dirty="0" smtClean="0"/>
              <a:t>始建国寺，后毁于战火。</a:t>
            </a:r>
            <a:r>
              <a:rPr lang="en-US" altLang="zh-CN" dirty="0" err="1" smtClean="0"/>
              <a:t>唐景云二年</a:t>
            </a:r>
            <a:r>
              <a:rPr lang="en-US" altLang="zh-CN" dirty="0" smtClean="0"/>
              <a:t>(711年)</a:t>
            </a:r>
            <a:r>
              <a:rPr lang="en-US" altLang="zh-CN" dirty="0" err="1" smtClean="0"/>
              <a:t>重建</a:t>
            </a:r>
            <a:r>
              <a:rPr lang="en-US" altLang="zh-CN" dirty="0" smtClean="0"/>
              <a:t>。</a:t>
            </a:r>
            <a:r>
              <a:rPr lang="en-US" altLang="zh-CN" dirty="0" err="1" smtClean="0"/>
              <a:t>次年，唐睿宗为纪念他以相王身份入继皇位，赐以今名，并御书“大相国寺”匾额</a:t>
            </a:r>
            <a:r>
              <a:rPr lang="en-US" altLang="zh-CN" dirty="0" smtClean="0"/>
              <a:t>。</a:t>
            </a:r>
            <a:endParaRPr lang="zh-CN" altLang="zh-CN" dirty="0" smtClean="0"/>
          </a:p>
          <a:p>
            <a:endParaRPr lang="zh-CN" altLang="en-US"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7443788" cy="385109"/>
          </a:xfrm>
        </p:spPr>
        <p:txBody>
          <a:bodyPr>
            <a:normAutofit fontScale="90000"/>
          </a:bodyPr>
          <a:lstStyle/>
          <a:p>
            <a:endParaRPr lang="zh-CN" altLang="en-US" dirty="0"/>
          </a:p>
        </p:txBody>
      </p:sp>
      <p:sp>
        <p:nvSpPr>
          <p:cNvPr id="3" name="内容占位符 2"/>
          <p:cNvSpPr>
            <a:spLocks noGrp="1"/>
          </p:cNvSpPr>
          <p:nvPr>
            <p:ph idx="1"/>
          </p:nvPr>
        </p:nvSpPr>
        <p:spPr>
          <a:xfrm>
            <a:off x="755576" y="1052736"/>
            <a:ext cx="7704856" cy="4361111"/>
          </a:xfrm>
        </p:spPr>
        <p:txBody>
          <a:bodyPr>
            <a:normAutofit/>
          </a:bodyPr>
          <a:lstStyle/>
          <a:p>
            <a:r>
              <a:rPr lang="en-US" altLang="zh-CN" b="1" dirty="0" smtClean="0"/>
              <a:t>2.</a:t>
            </a:r>
            <a:r>
              <a:rPr lang="zh-CN" altLang="zh-CN" b="1" dirty="0" smtClean="0"/>
              <a:t>清明上河园</a:t>
            </a:r>
            <a:endParaRPr lang="zh-CN" altLang="zh-CN" dirty="0" smtClean="0"/>
          </a:p>
          <a:p>
            <a:r>
              <a:rPr lang="zh-CN" altLang="zh-CN" dirty="0" smtClean="0"/>
              <a:t>清明上河园位于开封城西北隅，它是以北宋画家张择端绘制的巨幅画卷《清明上河图》为蓝本，按照</a:t>
            </a:r>
            <a:r>
              <a:rPr lang="en-US" altLang="zh-CN" dirty="0" smtClean="0"/>
              <a:t>1</a:t>
            </a:r>
            <a:r>
              <a:rPr lang="zh-CN" altLang="zh-CN" dirty="0" smtClean="0"/>
              <a:t>：</a:t>
            </a:r>
            <a:r>
              <a:rPr lang="en-US" altLang="zh-CN" dirty="0" smtClean="0"/>
              <a:t>1</a:t>
            </a:r>
            <a:r>
              <a:rPr lang="zh-CN" altLang="zh-CN" dirty="0" smtClean="0"/>
              <a:t>的比例集中再现原图风物景观的大型宋代民俗风情游乐园。</a:t>
            </a:r>
          </a:p>
          <a:p>
            <a:r>
              <a:rPr lang="zh-CN" altLang="zh-CN" dirty="0" smtClean="0"/>
              <a:t>该园占地面积</a:t>
            </a:r>
            <a:r>
              <a:rPr lang="en-US" altLang="zh-CN" dirty="0" smtClean="0"/>
              <a:t>500</a:t>
            </a:r>
            <a:r>
              <a:rPr lang="zh-CN" altLang="zh-CN" dirty="0" smtClean="0"/>
              <a:t>余亩，其中水面</a:t>
            </a:r>
            <a:r>
              <a:rPr lang="en-US" altLang="zh-CN" dirty="0" smtClean="0"/>
              <a:t>150</a:t>
            </a:r>
            <a:r>
              <a:rPr lang="zh-CN" altLang="zh-CN" dirty="0" smtClean="0"/>
              <a:t>亩，拥有大小古船</a:t>
            </a:r>
            <a:r>
              <a:rPr lang="en-US" altLang="zh-CN" dirty="0" smtClean="0"/>
              <a:t>50</a:t>
            </a:r>
            <a:r>
              <a:rPr lang="zh-CN" altLang="zh-CN" dirty="0" smtClean="0"/>
              <a:t>余艘，各种宋式房屋</a:t>
            </a:r>
            <a:r>
              <a:rPr lang="en-US" altLang="zh-CN" dirty="0" smtClean="0"/>
              <a:t>400</a:t>
            </a:r>
            <a:r>
              <a:rPr lang="zh-CN" altLang="zh-CN" dirty="0" smtClean="0"/>
              <a:t>余间，形成了中原地区最大的气势磅礴的宋代古建筑群。</a:t>
            </a:r>
            <a:endParaRPr lang="zh-CN" altLang="en-US"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43608" y="404665"/>
            <a:ext cx="7443788" cy="432048"/>
          </a:xfrm>
        </p:spPr>
        <p:txBody>
          <a:bodyPr>
            <a:normAutofit fontScale="90000"/>
          </a:bodyPr>
          <a:lstStyle/>
          <a:p>
            <a:endParaRPr lang="zh-CN" altLang="en-US" dirty="0"/>
          </a:p>
        </p:txBody>
      </p:sp>
      <p:sp>
        <p:nvSpPr>
          <p:cNvPr id="3" name="内容占位符 2"/>
          <p:cNvSpPr>
            <a:spLocks noGrp="1"/>
          </p:cNvSpPr>
          <p:nvPr>
            <p:ph idx="1"/>
          </p:nvPr>
        </p:nvSpPr>
        <p:spPr>
          <a:xfrm>
            <a:off x="899592" y="1412776"/>
            <a:ext cx="7443788" cy="3352999"/>
          </a:xfrm>
        </p:spPr>
        <p:txBody>
          <a:bodyPr/>
          <a:lstStyle/>
          <a:p>
            <a:r>
              <a:rPr lang="en-US" altLang="zh-CN" b="1" dirty="0" smtClean="0"/>
              <a:t>3.</a:t>
            </a:r>
            <a:r>
              <a:rPr lang="zh-CN" altLang="en-US" b="1" dirty="0" smtClean="0"/>
              <a:t>宋都御街</a:t>
            </a:r>
          </a:p>
          <a:p>
            <a:r>
              <a:rPr lang="zh-CN" altLang="en-US" dirty="0" smtClean="0"/>
              <a:t>宋都御街位于开封市中山路北段，是为再现宋代御街风貌，于</a:t>
            </a:r>
            <a:r>
              <a:rPr lang="en-US" altLang="zh-CN" dirty="0" smtClean="0"/>
              <a:t>1988</a:t>
            </a:r>
            <a:r>
              <a:rPr lang="zh-CN" altLang="en-US" dirty="0" smtClean="0"/>
              <a:t>年建成的一条仿宋商业街。北宋时期，东京御街北起皇宫宣德门，经州桥和朱雀门，直达外城南熏门。长达十余里，宽二百步，是供皇帝御驾出入，显示尊严气派的主要街道。</a:t>
            </a:r>
            <a:endParaRPr lang="zh-CN" altLang="en-US"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7443788" cy="169085"/>
          </a:xfrm>
        </p:spPr>
        <p:txBody>
          <a:bodyPr>
            <a:normAutofit fontScale="90000"/>
          </a:bodyPr>
          <a:lstStyle/>
          <a:p>
            <a:endParaRPr lang="zh-CN" altLang="en-US" dirty="0"/>
          </a:p>
        </p:txBody>
      </p:sp>
      <p:sp>
        <p:nvSpPr>
          <p:cNvPr id="3" name="内容占位符 2"/>
          <p:cNvSpPr>
            <a:spLocks noGrp="1"/>
          </p:cNvSpPr>
          <p:nvPr>
            <p:ph idx="1"/>
          </p:nvPr>
        </p:nvSpPr>
        <p:spPr>
          <a:xfrm>
            <a:off x="971600" y="1052736"/>
            <a:ext cx="7632848" cy="4104456"/>
          </a:xfrm>
        </p:spPr>
        <p:txBody>
          <a:bodyPr>
            <a:normAutofit/>
          </a:bodyPr>
          <a:lstStyle/>
          <a:p>
            <a:r>
              <a:rPr lang="en-US" altLang="zh-CN" b="1" dirty="0" smtClean="0"/>
              <a:t>（</a:t>
            </a:r>
            <a:r>
              <a:rPr lang="en-US" altLang="zh-CN" b="1" dirty="0" err="1" smtClean="0"/>
              <a:t>二）</a:t>
            </a:r>
            <a:r>
              <a:rPr lang="en-US" altLang="zh-CN" b="1" dirty="0" err="1" smtClean="0"/>
              <a:t>洛阳</a:t>
            </a:r>
            <a:endParaRPr lang="en-US" altLang="zh-CN" b="1" dirty="0" smtClean="0"/>
          </a:p>
          <a:p>
            <a:pPr>
              <a:buNone/>
            </a:pPr>
            <a:endParaRPr lang="zh-CN" altLang="zh-CN" sz="1100" dirty="0" smtClean="0"/>
          </a:p>
          <a:p>
            <a:r>
              <a:rPr lang="en-US" altLang="zh-CN" dirty="0" err="1" smtClean="0"/>
              <a:t>洛阳，因为地处洛水之阳而得名，是华夏文明的主要发祥地之一</a:t>
            </a:r>
            <a:r>
              <a:rPr lang="en-US" altLang="zh-CN" dirty="0" smtClean="0"/>
              <a:t>。自公元前770年周平王迁都洛邑起，历史上先后有13个朝代在此建都，时间长达1500多年。</a:t>
            </a:r>
            <a:r>
              <a:rPr lang="zh-CN" altLang="zh-CN" dirty="0" smtClean="0"/>
              <a:t>悠久的历史留给洛阳光彩夺目的文化遗产和丰富的旅游资源。</a:t>
            </a:r>
          </a:p>
          <a:p>
            <a:endParaRPr lang="zh-CN" altLang="en-US"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7443788" cy="313101"/>
          </a:xfrm>
        </p:spPr>
        <p:txBody>
          <a:bodyPr>
            <a:normAutofit fontScale="90000"/>
          </a:bodyPr>
          <a:lstStyle/>
          <a:p>
            <a:endParaRPr lang="zh-CN" altLang="en-US" dirty="0"/>
          </a:p>
        </p:txBody>
      </p:sp>
      <p:sp>
        <p:nvSpPr>
          <p:cNvPr id="3" name="内容占位符 2"/>
          <p:cNvSpPr>
            <a:spLocks noGrp="1"/>
          </p:cNvSpPr>
          <p:nvPr>
            <p:ph idx="1"/>
          </p:nvPr>
        </p:nvSpPr>
        <p:spPr>
          <a:xfrm>
            <a:off x="899592" y="1340768"/>
            <a:ext cx="7443788" cy="4145087"/>
          </a:xfrm>
        </p:spPr>
        <p:txBody>
          <a:bodyPr>
            <a:normAutofit/>
          </a:bodyPr>
          <a:lstStyle/>
          <a:p>
            <a:r>
              <a:rPr lang="en-US" altLang="zh-CN" b="1" dirty="0" smtClean="0"/>
              <a:t>1.龙门石窟</a:t>
            </a:r>
            <a:endParaRPr lang="zh-CN" altLang="zh-CN" dirty="0" smtClean="0"/>
          </a:p>
          <a:p>
            <a:r>
              <a:rPr lang="zh-CN" altLang="zh-CN" dirty="0" smtClean="0"/>
              <a:t>龙门石窟位于河南省洛阳市南十三公里处，它同敦煌的莫高窟、大同的云冈石窟、天水麦积山石窟并称中国古代佛教石窟艺术的四大宝库。龙门石窟凿于北魏孝文帝迁都洛阳前（公元</a:t>
            </a:r>
            <a:r>
              <a:rPr lang="en-US" altLang="zh-CN" dirty="0" smtClean="0"/>
              <a:t>493</a:t>
            </a:r>
            <a:r>
              <a:rPr lang="zh-CN" altLang="zh-CN" dirty="0" smtClean="0"/>
              <a:t>年），后历经西魏、东魏、北齐、隋、唐、五代的营造，从而形成了具有两千余座窟龛和十万余尊造像的石窟遗存。</a:t>
            </a:r>
          </a:p>
          <a:p>
            <a:endParaRPr lang="zh-CN" altLang="en-US"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179202" name="图片 29" descr="20130725091675127512"/>
          <p:cNvPicPr>
            <a:picLocks noChangeAspect="1" noChangeArrowheads="1"/>
          </p:cNvPicPr>
          <p:nvPr/>
        </p:nvPicPr>
        <p:blipFill>
          <a:blip r:embed="rId2" cstate="print"/>
          <a:srcRect/>
          <a:stretch>
            <a:fillRect/>
          </a:stretch>
        </p:blipFill>
        <p:spPr bwMode="auto">
          <a:xfrm>
            <a:off x="0" y="908720"/>
            <a:ext cx="9144000" cy="4320480"/>
          </a:xfrm>
          <a:prstGeom prst="rect">
            <a:avLst/>
          </a:prstGeom>
          <a:noFill/>
          <a:ln w="9525">
            <a:noFill/>
            <a:miter lim="800000"/>
            <a:headEnd/>
            <a:tailEnd/>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r>
              <a:rPr lang="en-US" altLang="zh-CN" b="1" dirty="0" smtClean="0"/>
              <a:t>2.</a:t>
            </a:r>
            <a:r>
              <a:rPr lang="zh-CN" altLang="zh-CN" b="1" dirty="0" smtClean="0"/>
              <a:t>白马寺</a:t>
            </a:r>
            <a:endParaRPr lang="zh-CN" altLang="zh-CN" dirty="0" smtClean="0"/>
          </a:p>
          <a:p>
            <a:r>
              <a:rPr lang="zh-CN" altLang="zh-CN" dirty="0" smtClean="0"/>
              <a:t>白马寺在洛阳市东</a:t>
            </a:r>
            <a:r>
              <a:rPr lang="en-US" altLang="zh-CN" dirty="0" smtClean="0"/>
              <a:t>12</a:t>
            </a:r>
            <a:r>
              <a:rPr lang="zh-CN" altLang="zh-CN" dirty="0" smtClean="0"/>
              <a:t>公里，初创于东汉永平十一年</a:t>
            </a:r>
            <a:r>
              <a:rPr lang="en-US" altLang="zh-CN" dirty="0" smtClean="0"/>
              <a:t>(</a:t>
            </a:r>
            <a:r>
              <a:rPr lang="zh-CN" altLang="zh-CN" dirty="0" smtClean="0"/>
              <a:t>公元</a:t>
            </a:r>
            <a:r>
              <a:rPr lang="en-US" altLang="zh-CN" dirty="0" smtClean="0"/>
              <a:t>68</a:t>
            </a:r>
            <a:r>
              <a:rPr lang="zh-CN" altLang="zh-CN" dirty="0" smtClean="0"/>
              <a:t>年</a:t>
            </a:r>
            <a:r>
              <a:rPr lang="en-US" altLang="zh-CN" dirty="0" smtClean="0"/>
              <a:t>)</a:t>
            </a:r>
            <a:r>
              <a:rPr lang="zh-CN" altLang="zh-CN" dirty="0" smtClean="0"/>
              <a:t>，距今已有一千九百多年的历史，是我国最早的一座佛寺，被尊誉为中国佛教的</a:t>
            </a:r>
            <a:r>
              <a:rPr lang="en-US" altLang="zh-CN" dirty="0" smtClean="0"/>
              <a:t>“</a:t>
            </a:r>
            <a:r>
              <a:rPr lang="zh-CN" altLang="zh-CN" dirty="0" smtClean="0"/>
              <a:t>祖庭</a:t>
            </a:r>
            <a:r>
              <a:rPr lang="en-US" altLang="zh-CN" dirty="0" smtClean="0"/>
              <a:t>”</a:t>
            </a:r>
            <a:r>
              <a:rPr lang="zh-CN" altLang="zh-CN" dirty="0" smtClean="0"/>
              <a:t>，有</a:t>
            </a:r>
            <a:r>
              <a:rPr lang="en-US" altLang="zh-CN" dirty="0" smtClean="0"/>
              <a:t>“</a:t>
            </a:r>
            <a:r>
              <a:rPr lang="zh-CN" altLang="zh-CN" dirty="0" smtClean="0"/>
              <a:t>中国第一古刹</a:t>
            </a:r>
            <a:r>
              <a:rPr lang="en-US" altLang="zh-CN" dirty="0" smtClean="0"/>
              <a:t>”</a:t>
            </a:r>
            <a:r>
              <a:rPr lang="zh-CN" altLang="zh-CN" dirty="0" smtClean="0"/>
              <a:t>之称。</a:t>
            </a:r>
            <a:endParaRPr lang="zh-CN" altLang="en-US"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7443788" cy="313101"/>
          </a:xfrm>
        </p:spPr>
        <p:txBody>
          <a:bodyPr>
            <a:normAutofit fontScale="90000"/>
          </a:bodyPr>
          <a:lstStyle/>
          <a:p>
            <a:endParaRPr lang="zh-CN" altLang="en-US" dirty="0"/>
          </a:p>
        </p:txBody>
      </p:sp>
      <p:sp>
        <p:nvSpPr>
          <p:cNvPr id="3" name="内容占位符 2"/>
          <p:cNvSpPr>
            <a:spLocks noGrp="1"/>
          </p:cNvSpPr>
          <p:nvPr>
            <p:ph idx="1"/>
          </p:nvPr>
        </p:nvSpPr>
        <p:spPr>
          <a:xfrm>
            <a:off x="971600" y="908720"/>
            <a:ext cx="7560840" cy="4145087"/>
          </a:xfrm>
        </p:spPr>
        <p:txBody>
          <a:bodyPr>
            <a:normAutofit/>
          </a:bodyPr>
          <a:lstStyle/>
          <a:p>
            <a:r>
              <a:rPr lang="en-US" altLang="zh-CN" b="1" dirty="0" smtClean="0"/>
              <a:t>（</a:t>
            </a:r>
            <a:r>
              <a:rPr lang="en-US" altLang="zh-CN" b="1" dirty="0" err="1" smtClean="0"/>
              <a:t>三）嵩山少林寺</a:t>
            </a:r>
            <a:endParaRPr lang="zh-CN" altLang="zh-CN" dirty="0" smtClean="0"/>
          </a:p>
          <a:p>
            <a:r>
              <a:rPr lang="en-US" altLang="zh-CN" dirty="0" err="1" smtClean="0"/>
              <a:t>嵩山是中华文明的重要发源地，也是中国名胜风景区，为五岳中的中岳</a:t>
            </a:r>
            <a:r>
              <a:rPr lang="en-US" altLang="zh-CN" dirty="0" smtClean="0"/>
              <a:t>。</a:t>
            </a:r>
            <a:r>
              <a:rPr lang="zh-CN" altLang="zh-CN" dirty="0" smtClean="0"/>
              <a:t>嵩山儒、释、道三教荟集，拥有众多的历史遗迹。其中有中国六最：禅宗祖庭</a:t>
            </a:r>
            <a:r>
              <a:rPr lang="en-US" altLang="zh-CN" dirty="0" smtClean="0"/>
              <a:t>——</a:t>
            </a:r>
            <a:r>
              <a:rPr lang="zh-CN" altLang="zh-CN" dirty="0" smtClean="0"/>
              <a:t>少林寺；现存规模最大的塔林</a:t>
            </a:r>
            <a:r>
              <a:rPr lang="en-US" altLang="zh-CN" dirty="0" smtClean="0"/>
              <a:t>——</a:t>
            </a:r>
            <a:r>
              <a:rPr lang="zh-CN" altLang="zh-CN" dirty="0" smtClean="0"/>
              <a:t>少林寺塔林；现存最古老的塔</a:t>
            </a:r>
            <a:r>
              <a:rPr lang="en-US" altLang="zh-CN" dirty="0" smtClean="0"/>
              <a:t>——</a:t>
            </a:r>
            <a:r>
              <a:rPr lang="zh-CN" altLang="zh-CN" dirty="0" smtClean="0"/>
              <a:t>北魏嵩岳寺塔；现存最古老的阙</a:t>
            </a:r>
            <a:r>
              <a:rPr lang="en-US" altLang="zh-CN" dirty="0" smtClean="0"/>
              <a:t>——</a:t>
            </a:r>
            <a:r>
              <a:rPr lang="zh-CN" altLang="zh-CN" dirty="0" smtClean="0"/>
              <a:t>汉三阙；树龄最高的柏树</a:t>
            </a:r>
            <a:r>
              <a:rPr lang="en-US" altLang="zh-CN" dirty="0" smtClean="0"/>
              <a:t>——</a:t>
            </a:r>
            <a:r>
              <a:rPr lang="zh-CN" altLang="zh-CN" dirty="0" smtClean="0"/>
              <a:t>汉封</a:t>
            </a:r>
            <a:r>
              <a:rPr lang="en-US" altLang="zh-CN" dirty="0" smtClean="0"/>
              <a:t>“</a:t>
            </a:r>
            <a:r>
              <a:rPr lang="zh-CN" altLang="zh-CN" dirty="0" smtClean="0"/>
              <a:t>将军柏</a:t>
            </a:r>
            <a:r>
              <a:rPr lang="en-US" altLang="zh-CN" dirty="0" smtClean="0"/>
              <a:t>”</a:t>
            </a:r>
            <a:r>
              <a:rPr lang="zh-CN" altLang="zh-CN" dirty="0" smtClean="0"/>
              <a:t>；现存最古老的观星台</a:t>
            </a:r>
            <a:r>
              <a:rPr lang="en-US" altLang="zh-CN" dirty="0" smtClean="0"/>
              <a:t>——</a:t>
            </a:r>
            <a:r>
              <a:rPr lang="zh-CN" altLang="zh-CN" dirty="0" smtClean="0"/>
              <a:t>告城元代观星台。</a:t>
            </a:r>
          </a:p>
          <a:p>
            <a:endParaRPr lang="zh-CN" altLang="en-US"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180226" name="Picture 2" descr="261430015641"/>
          <p:cNvPicPr>
            <a:picLocks noChangeAspect="1" noChangeArrowheads="1"/>
          </p:cNvPicPr>
          <p:nvPr/>
        </p:nvPicPr>
        <p:blipFill>
          <a:blip r:embed="rId2" cstate="print"/>
          <a:srcRect/>
          <a:stretch>
            <a:fillRect/>
          </a:stretch>
        </p:blipFill>
        <p:spPr bwMode="auto">
          <a:xfrm>
            <a:off x="0" y="188640"/>
            <a:ext cx="9144000" cy="5877271"/>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7443788" cy="457117"/>
          </a:xfrm>
        </p:spPr>
        <p:txBody>
          <a:bodyPr>
            <a:normAutofit fontScale="90000"/>
          </a:bodyPr>
          <a:lstStyle/>
          <a:p>
            <a:endParaRPr lang="zh-CN" altLang="en-US" dirty="0"/>
          </a:p>
        </p:txBody>
      </p:sp>
      <p:sp>
        <p:nvSpPr>
          <p:cNvPr id="3" name="内容占位符 2"/>
          <p:cNvSpPr>
            <a:spLocks noGrp="1"/>
          </p:cNvSpPr>
          <p:nvPr>
            <p:ph idx="1"/>
          </p:nvPr>
        </p:nvSpPr>
        <p:spPr>
          <a:xfrm>
            <a:off x="899592" y="1268760"/>
            <a:ext cx="7443788" cy="3352999"/>
          </a:xfrm>
        </p:spPr>
        <p:txBody>
          <a:bodyPr/>
          <a:lstStyle/>
          <a:p>
            <a:r>
              <a:rPr lang="zh-CN" altLang="zh-CN" sz="2800" b="1" dirty="0" smtClean="0"/>
              <a:t>（二）民间艺术</a:t>
            </a:r>
            <a:endParaRPr lang="zh-CN" altLang="zh-CN" sz="2800" dirty="0" smtClean="0"/>
          </a:p>
          <a:p>
            <a:r>
              <a:rPr lang="zh-CN" altLang="zh-CN" dirty="0" smtClean="0"/>
              <a:t>北京民间艺术荟萃，形式多样。戏剧类有京剧、京韵大鼓等；工艺美术类有景泰蓝、牙雕、玉器、雕漆以及金石篆刻等；民间手工艺有吹糖人、面人、泥人、绢人、脸谱、风筝、剪纸、皮影戏、 风车、刺绣等。</a:t>
            </a:r>
          </a:p>
          <a:p>
            <a:endParaRPr lang="zh-CN" altLang="en-US"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7443788" cy="313101"/>
          </a:xfrm>
        </p:spPr>
        <p:txBody>
          <a:bodyPr>
            <a:normAutofit fontScale="90000"/>
          </a:bodyPr>
          <a:lstStyle/>
          <a:p>
            <a:endParaRPr lang="zh-CN" altLang="en-US" dirty="0"/>
          </a:p>
        </p:txBody>
      </p:sp>
      <p:sp>
        <p:nvSpPr>
          <p:cNvPr id="3" name="内容占位符 2"/>
          <p:cNvSpPr>
            <a:spLocks noGrp="1"/>
          </p:cNvSpPr>
          <p:nvPr>
            <p:ph idx="1"/>
          </p:nvPr>
        </p:nvSpPr>
        <p:spPr>
          <a:xfrm>
            <a:off x="899592" y="1052736"/>
            <a:ext cx="7443788" cy="4392488"/>
          </a:xfrm>
        </p:spPr>
        <p:txBody>
          <a:bodyPr/>
          <a:lstStyle/>
          <a:p>
            <a:r>
              <a:rPr lang="en-US" altLang="zh-CN" b="1" dirty="0" smtClean="0"/>
              <a:t>（</a:t>
            </a:r>
            <a:r>
              <a:rPr lang="en-US" altLang="zh-CN" b="1" dirty="0" err="1" smtClean="0"/>
              <a:t>四）安阳殷墟</a:t>
            </a:r>
            <a:endParaRPr lang="zh-CN" altLang="zh-CN" dirty="0" smtClean="0"/>
          </a:p>
          <a:p>
            <a:r>
              <a:rPr lang="zh-CN" altLang="zh-CN" dirty="0" smtClean="0"/>
              <a:t>河南安阳是一座具有三千多年历史的文化名城，是华夏文明的发祥地，属于中国七大古都之一，更有</a:t>
            </a:r>
            <a:r>
              <a:rPr lang="en-US" altLang="zh-CN" dirty="0" smtClean="0"/>
              <a:t>“</a:t>
            </a:r>
            <a:r>
              <a:rPr lang="zh-CN" altLang="zh-CN" dirty="0" smtClean="0"/>
              <a:t>中华第一古都</a:t>
            </a:r>
            <a:r>
              <a:rPr lang="en-US" altLang="zh-CN" dirty="0" smtClean="0"/>
              <a:t>”</a:t>
            </a:r>
            <a:r>
              <a:rPr lang="zh-CN" altLang="zh-CN" dirty="0" smtClean="0"/>
              <a:t>之称。安阳古迹众多，尤其以我国最早的古都</a:t>
            </a:r>
            <a:r>
              <a:rPr lang="en-US" altLang="zh-CN" dirty="0" smtClean="0"/>
              <a:t>——</a:t>
            </a:r>
            <a:r>
              <a:rPr lang="zh-CN" altLang="zh-CN" dirty="0" smtClean="0"/>
              <a:t>殷墟最为出名。</a:t>
            </a:r>
            <a:endParaRPr lang="en-US" altLang="zh-CN" dirty="0" smtClean="0"/>
          </a:p>
          <a:p>
            <a:r>
              <a:rPr lang="zh-CN" altLang="zh-CN" dirty="0" smtClean="0"/>
              <a:t>殷墟闻名世界，有三个非常重要的因素：甲骨文、青铜器和都城。</a:t>
            </a:r>
          </a:p>
          <a:p>
            <a:endParaRPr lang="zh-CN" altLang="zh-CN" dirty="0" smtClean="0"/>
          </a:p>
          <a:p>
            <a:endParaRPr lang="zh-CN" altLang="en-US"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7443788" cy="313101"/>
          </a:xfrm>
        </p:spPr>
        <p:txBody>
          <a:bodyPr>
            <a:normAutofit fontScale="90000"/>
          </a:bodyPr>
          <a:lstStyle/>
          <a:p>
            <a:endParaRPr lang="zh-CN" altLang="en-US" dirty="0"/>
          </a:p>
        </p:txBody>
      </p:sp>
      <p:sp>
        <p:nvSpPr>
          <p:cNvPr id="3" name="内容占位符 2"/>
          <p:cNvSpPr>
            <a:spLocks noGrp="1"/>
          </p:cNvSpPr>
          <p:nvPr>
            <p:ph idx="1"/>
          </p:nvPr>
        </p:nvSpPr>
        <p:spPr>
          <a:xfrm>
            <a:off x="899592" y="1412776"/>
            <a:ext cx="7443788" cy="4176464"/>
          </a:xfrm>
        </p:spPr>
        <p:txBody>
          <a:bodyPr/>
          <a:lstStyle/>
          <a:p>
            <a:r>
              <a:rPr lang="zh-CN" altLang="en-US" b="1" dirty="0" smtClean="0"/>
              <a:t>（五）鸡公山风景区</a:t>
            </a:r>
          </a:p>
          <a:p>
            <a:pPr>
              <a:lnSpc>
                <a:spcPct val="150000"/>
              </a:lnSpc>
            </a:pPr>
            <a:r>
              <a:rPr lang="zh-CN" altLang="en-US" dirty="0" smtClean="0"/>
              <a:t>鸡公山，位于河南省信阳市境内，是中国四大避暑胜地之一。鸡公山是大别山的支脉，主峰鸡公头又名报晓峰，像一只引颈高啼的雄鸡，山因此得名鸡公山。主峰海拔</a:t>
            </a:r>
            <a:r>
              <a:rPr lang="en-US" altLang="zh-CN" dirty="0" smtClean="0"/>
              <a:t>814</a:t>
            </a:r>
            <a:r>
              <a:rPr lang="zh-CN" altLang="en-US" dirty="0" smtClean="0"/>
              <a:t>米。山势奇伟，泉清林翠，风景秀丽。</a:t>
            </a:r>
            <a:endParaRPr lang="zh-CN" altLang="en-US"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71600" y="764704"/>
            <a:ext cx="5084614" cy="928019"/>
          </a:xfrm>
        </p:spPr>
        <p:txBody>
          <a:bodyPr>
            <a:normAutofit fontScale="90000"/>
          </a:bodyPr>
          <a:lstStyle/>
          <a:p>
            <a:r>
              <a:rPr lang="en-US" altLang="zh-CN" dirty="0" smtClean="0">
                <a:solidFill>
                  <a:schemeClr val="tx1"/>
                </a:solidFill>
              </a:rPr>
              <a:t>四、主要旅游线路</a:t>
            </a:r>
            <a:r>
              <a:rPr lang="zh-CN" altLang="zh-CN" dirty="0" smtClean="0"/>
              <a:t/>
            </a:r>
            <a:br>
              <a:rPr lang="zh-CN" altLang="zh-CN" dirty="0" smtClean="0"/>
            </a:br>
            <a:endParaRPr lang="zh-CN" altLang="en-US" dirty="0"/>
          </a:p>
        </p:txBody>
      </p:sp>
      <p:sp>
        <p:nvSpPr>
          <p:cNvPr id="3" name="内容占位符 2"/>
          <p:cNvSpPr>
            <a:spLocks noGrp="1"/>
          </p:cNvSpPr>
          <p:nvPr>
            <p:ph idx="1"/>
          </p:nvPr>
        </p:nvSpPr>
        <p:spPr>
          <a:xfrm>
            <a:off x="971600" y="1844824"/>
            <a:ext cx="7443788" cy="3456384"/>
          </a:xfrm>
        </p:spPr>
        <p:txBody>
          <a:bodyPr/>
          <a:lstStyle/>
          <a:p>
            <a:r>
              <a:rPr lang="en-US" altLang="zh-CN" dirty="0" smtClean="0"/>
              <a:t>（</a:t>
            </a:r>
            <a:r>
              <a:rPr lang="en-US" altLang="zh-CN" dirty="0" err="1" smtClean="0"/>
              <a:t>一）河南精华全景游</a:t>
            </a:r>
            <a:endParaRPr lang="zh-CN" altLang="zh-CN" dirty="0" smtClean="0"/>
          </a:p>
          <a:p>
            <a:r>
              <a:rPr lang="zh-CN" altLang="zh-CN" dirty="0" smtClean="0"/>
              <a:t>（二）中华古都游</a:t>
            </a:r>
          </a:p>
          <a:p>
            <a:r>
              <a:rPr lang="zh-CN" altLang="zh-CN" dirty="0" smtClean="0"/>
              <a:t>（三）黄河文明游</a:t>
            </a:r>
          </a:p>
          <a:p>
            <a:r>
              <a:rPr lang="en-US" altLang="zh-CN" dirty="0" smtClean="0"/>
              <a:t>（</a:t>
            </a:r>
            <a:r>
              <a:rPr lang="en-US" altLang="zh-CN" dirty="0" err="1" smtClean="0"/>
              <a:t>四）寻根拜祖游</a:t>
            </a:r>
            <a:endParaRPr lang="zh-CN" altLang="zh-CN" dirty="0" smtClean="0"/>
          </a:p>
          <a:p>
            <a:endParaRPr lang="zh-CN" altLang="en-US"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smtClean="0">
                <a:solidFill>
                  <a:schemeClr val="tx1"/>
                </a:solidFill>
              </a:rPr>
              <a:t>任务七  山西省</a:t>
            </a:r>
            <a:endParaRPr lang="zh-CN" altLang="en-US" dirty="0">
              <a:solidFill>
                <a:schemeClr val="tx1"/>
              </a:solidFill>
            </a:endParaRPr>
          </a:p>
        </p:txBody>
      </p:sp>
      <p:sp>
        <p:nvSpPr>
          <p:cNvPr id="3" name="内容占位符 2"/>
          <p:cNvSpPr>
            <a:spLocks noGrp="1"/>
          </p:cNvSpPr>
          <p:nvPr>
            <p:ph idx="1"/>
          </p:nvPr>
        </p:nvSpPr>
        <p:spPr>
          <a:xfrm>
            <a:off x="971600" y="1988840"/>
            <a:ext cx="7443788" cy="3352999"/>
          </a:xfrm>
        </p:spPr>
        <p:txBody>
          <a:bodyPr/>
          <a:lstStyle/>
          <a:p>
            <a:r>
              <a:rPr lang="zh-CN" altLang="en-US" sz="2800" b="1" dirty="0" smtClean="0"/>
              <a:t>一、旅游概况</a:t>
            </a:r>
          </a:p>
          <a:p>
            <a:r>
              <a:rPr lang="zh-CN" altLang="en-US" dirty="0" smtClean="0"/>
              <a:t>山西简称晋，面积约</a:t>
            </a:r>
            <a:r>
              <a:rPr lang="en-US" altLang="zh-CN" dirty="0" smtClean="0"/>
              <a:t>15</a:t>
            </a:r>
            <a:r>
              <a:rPr lang="zh-CN" altLang="en-US" dirty="0" smtClean="0"/>
              <a:t>万平方公里，人口约</a:t>
            </a:r>
            <a:r>
              <a:rPr lang="en-US" altLang="zh-CN" dirty="0" smtClean="0"/>
              <a:t>3300</a:t>
            </a:r>
            <a:r>
              <a:rPr lang="zh-CN" altLang="en-US" dirty="0" smtClean="0"/>
              <a:t>万。东以太行山与河北为邻，西隔黄河与陕西相望，北倚长城与内蒙古毗连，南与河南接壤。</a:t>
            </a:r>
            <a:endParaRPr lang="zh-CN" altLang="en-US"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181250" name="Picture 2" descr="3227418_7"/>
          <p:cNvPicPr>
            <a:picLocks noChangeAspect="1" noChangeArrowheads="1"/>
          </p:cNvPicPr>
          <p:nvPr/>
        </p:nvPicPr>
        <p:blipFill>
          <a:blip r:embed="rId2" cstate="print"/>
          <a:srcRect t="6512"/>
          <a:stretch>
            <a:fillRect/>
          </a:stretch>
        </p:blipFill>
        <p:spPr bwMode="auto">
          <a:xfrm>
            <a:off x="1691680" y="0"/>
            <a:ext cx="5364088" cy="7029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39552" y="332656"/>
            <a:ext cx="4680520" cy="1224136"/>
          </a:xfrm>
        </p:spPr>
        <p:txBody>
          <a:bodyPr>
            <a:normAutofit/>
          </a:bodyPr>
          <a:lstStyle/>
          <a:p>
            <a:r>
              <a:rPr lang="en-US" altLang="zh-CN" sz="2800" dirty="0" err="1" smtClean="0">
                <a:solidFill>
                  <a:schemeClr val="tx1"/>
                </a:solidFill>
              </a:rPr>
              <a:t>二、民俗风情</a:t>
            </a:r>
            <a:endParaRPr lang="zh-CN" altLang="en-US" sz="2800" dirty="0">
              <a:solidFill>
                <a:schemeClr val="tx1"/>
              </a:solidFill>
            </a:endParaRPr>
          </a:p>
        </p:txBody>
      </p:sp>
      <p:sp>
        <p:nvSpPr>
          <p:cNvPr id="3" name="内容占位符 2"/>
          <p:cNvSpPr>
            <a:spLocks noGrp="1"/>
          </p:cNvSpPr>
          <p:nvPr>
            <p:ph idx="1"/>
          </p:nvPr>
        </p:nvSpPr>
        <p:spPr>
          <a:xfrm>
            <a:off x="827584" y="1844824"/>
            <a:ext cx="7443788" cy="4001071"/>
          </a:xfrm>
        </p:spPr>
        <p:txBody>
          <a:bodyPr>
            <a:normAutofit/>
          </a:bodyPr>
          <a:lstStyle/>
          <a:p>
            <a:r>
              <a:rPr lang="en-US" altLang="zh-CN" sz="2800" b="1" dirty="0" smtClean="0"/>
              <a:t>（</a:t>
            </a:r>
            <a:r>
              <a:rPr lang="en-US" altLang="zh-CN" sz="2800" b="1" dirty="0" err="1" smtClean="0"/>
              <a:t>一）饮食文化</a:t>
            </a:r>
            <a:endParaRPr lang="zh-CN" altLang="zh-CN" sz="2800" dirty="0" smtClean="0"/>
          </a:p>
          <a:p>
            <a:r>
              <a:rPr lang="en-US" altLang="zh-CN" dirty="0" smtClean="0"/>
              <a:t>晋菜的基本风味以咸香为主，甜酸为辅，菜点可分为南、北、中三派。南路以运城、临汾地区为主，菜品以海味为最，口味偏重清淡。</a:t>
            </a:r>
            <a:r>
              <a:rPr lang="zh-CN" altLang="zh-CN" dirty="0" smtClean="0"/>
              <a:t>山西面食，有刀削面、拉面、刀拨面、擀面、剔尖、猫耳朵、河捞等各种面食。</a:t>
            </a:r>
          </a:p>
          <a:p>
            <a:endParaRPr lang="zh-CN" altLang="en-US"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85800" y="990600"/>
            <a:ext cx="4111625" cy="1452563"/>
          </a:xfrm>
        </p:spPr>
        <p:txBody>
          <a:bodyPr/>
          <a:lstStyle/>
          <a:p>
            <a:pPr eaLnBrk="1" hangingPunct="1">
              <a:lnSpc>
                <a:spcPct val="150000"/>
              </a:lnSpc>
            </a:pPr>
            <a:r>
              <a:rPr lang="zh-CN" altLang="en-US" sz="2400" smtClean="0"/>
              <a:t>一根落汤锅，一根空中飘，一根刚出刀，根根鱼儿跃。</a:t>
            </a:r>
          </a:p>
        </p:txBody>
      </p:sp>
      <p:sp>
        <p:nvSpPr>
          <p:cNvPr id="7171" name="Rectangle 3"/>
          <p:cNvSpPr>
            <a:spLocks noGrp="1" noChangeArrowheads="1"/>
          </p:cNvSpPr>
          <p:nvPr>
            <p:ph type="body" sz="half" idx="1"/>
          </p:nvPr>
        </p:nvSpPr>
        <p:spPr>
          <a:xfrm>
            <a:off x="762000" y="2819400"/>
            <a:ext cx="3790950" cy="3006725"/>
          </a:xfrm>
        </p:spPr>
        <p:txBody>
          <a:bodyPr/>
          <a:lstStyle/>
          <a:p>
            <a:pPr eaLnBrk="1" hangingPunct="1">
              <a:lnSpc>
                <a:spcPct val="150000"/>
              </a:lnSpc>
              <a:buFontTx/>
              <a:buNone/>
            </a:pPr>
            <a:endParaRPr lang="zh-CN" altLang="en-US" b="1" smtClean="0"/>
          </a:p>
          <a:p>
            <a:pPr eaLnBrk="1" hangingPunct="1">
              <a:lnSpc>
                <a:spcPct val="150000"/>
              </a:lnSpc>
            </a:pPr>
            <a:r>
              <a:rPr lang="zh-CN" altLang="en-US" b="1" smtClean="0"/>
              <a:t>中间厚，两边薄</a:t>
            </a:r>
          </a:p>
          <a:p>
            <a:pPr eaLnBrk="1" hangingPunct="1">
              <a:lnSpc>
                <a:spcPct val="150000"/>
              </a:lnSpc>
            </a:pPr>
            <a:r>
              <a:rPr lang="zh-CN" altLang="en-US" b="1" smtClean="0"/>
              <a:t>每片六寸，片片似柳叶</a:t>
            </a:r>
          </a:p>
        </p:txBody>
      </p:sp>
      <p:pic>
        <p:nvPicPr>
          <p:cNvPr id="7172" name="Picture 4"/>
          <p:cNvPicPr>
            <a:picLocks noGrp="1" noChangeAspect="1" noChangeArrowheads="1"/>
          </p:cNvPicPr>
          <p:nvPr>
            <p:ph sz="half" idx="2"/>
          </p:nvPr>
        </p:nvPicPr>
        <p:blipFill>
          <a:blip r:embed="rId2" cstate="print"/>
          <a:srcRect/>
          <a:stretch>
            <a:fillRect/>
          </a:stretch>
        </p:blipFill>
        <p:spPr>
          <a:xfrm>
            <a:off x="4876800" y="0"/>
            <a:ext cx="4267200" cy="6858000"/>
          </a:xfrm>
          <a:noFill/>
        </p:spPr>
      </p:pic>
      <p:pic>
        <p:nvPicPr>
          <p:cNvPr id="7173" name="Picture 5" descr="682614_205009500138_2"/>
          <p:cNvPicPr>
            <a:picLocks noChangeAspect="1" noChangeArrowheads="1"/>
          </p:cNvPicPr>
          <p:nvPr/>
        </p:nvPicPr>
        <p:blipFill>
          <a:blip r:embed="rId3" cstate="print"/>
          <a:srcRect/>
          <a:stretch>
            <a:fillRect/>
          </a:stretch>
        </p:blipFill>
        <p:spPr bwMode="auto">
          <a:xfrm>
            <a:off x="0" y="0"/>
            <a:ext cx="4724400" cy="3276600"/>
          </a:xfrm>
          <a:prstGeom prst="rect">
            <a:avLst/>
          </a:prstGeom>
          <a:noFill/>
          <a:ln w="9525">
            <a:noFill/>
            <a:miter lim="800000"/>
            <a:headEnd/>
            <a:tailEnd/>
          </a:ln>
        </p:spPr>
      </p:pic>
      <p:pic>
        <p:nvPicPr>
          <p:cNvPr id="7174" name="Picture 6" descr="2241_084441114000_2"/>
          <p:cNvPicPr>
            <a:picLocks noChangeAspect="1" noChangeArrowheads="1"/>
          </p:cNvPicPr>
          <p:nvPr/>
        </p:nvPicPr>
        <p:blipFill>
          <a:blip r:embed="rId4" cstate="print"/>
          <a:srcRect/>
          <a:stretch>
            <a:fillRect/>
          </a:stretch>
        </p:blipFill>
        <p:spPr bwMode="auto">
          <a:xfrm>
            <a:off x="0" y="3276600"/>
            <a:ext cx="4724400" cy="35814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7443788" cy="313101"/>
          </a:xfrm>
        </p:spPr>
        <p:txBody>
          <a:bodyPr>
            <a:normAutofit fontScale="90000"/>
          </a:bodyPr>
          <a:lstStyle/>
          <a:p>
            <a:endParaRPr lang="zh-CN" altLang="en-US" dirty="0"/>
          </a:p>
        </p:txBody>
      </p:sp>
      <p:sp>
        <p:nvSpPr>
          <p:cNvPr id="3" name="内容占位符 2"/>
          <p:cNvSpPr>
            <a:spLocks noGrp="1"/>
          </p:cNvSpPr>
          <p:nvPr>
            <p:ph idx="1"/>
          </p:nvPr>
        </p:nvSpPr>
        <p:spPr>
          <a:xfrm>
            <a:off x="971600" y="1196752"/>
            <a:ext cx="7443788" cy="3352999"/>
          </a:xfrm>
        </p:spPr>
        <p:txBody>
          <a:bodyPr/>
          <a:lstStyle/>
          <a:p>
            <a:r>
              <a:rPr lang="en-US" altLang="zh-CN" sz="2800" b="1" dirty="0" smtClean="0"/>
              <a:t>（</a:t>
            </a:r>
            <a:r>
              <a:rPr lang="en-US" altLang="zh-CN" sz="2800" b="1" dirty="0" err="1" smtClean="0"/>
              <a:t>二）民间艺术</a:t>
            </a:r>
            <a:endParaRPr lang="zh-CN" altLang="zh-CN" sz="2800" dirty="0" smtClean="0"/>
          </a:p>
          <a:p>
            <a:r>
              <a:rPr lang="zh-CN" altLang="zh-CN" dirty="0" smtClean="0"/>
              <a:t>山西民间艺术丰富多样，形成了黄河沿岸的独特风情。包括山西威风锣鼓、晋南花鼓、皮影戏、剪纸、炕围画、面塑艺术等等。</a:t>
            </a:r>
          </a:p>
          <a:p>
            <a:endParaRPr lang="zh-CN" altLang="en-US"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srcRect/>
          <a:stretch>
            <a:fillRect/>
          </a:stretch>
        </p:blipFill>
        <p:spPr bwMode="auto">
          <a:xfrm>
            <a:off x="0" y="0"/>
            <a:ext cx="4876800" cy="6858000"/>
          </a:xfrm>
          <a:prstGeom prst="rect">
            <a:avLst/>
          </a:prstGeom>
          <a:noFill/>
          <a:ln w="9525">
            <a:noFill/>
            <a:miter lim="800000"/>
            <a:headEnd/>
            <a:tailEnd/>
          </a:ln>
        </p:spPr>
      </p:pic>
      <p:pic>
        <p:nvPicPr>
          <p:cNvPr id="15363" name="Picture 3"/>
          <p:cNvPicPr>
            <a:picLocks noChangeAspect="1" noChangeArrowheads="1"/>
          </p:cNvPicPr>
          <p:nvPr/>
        </p:nvPicPr>
        <p:blipFill>
          <a:blip r:embed="rId3" cstate="print"/>
          <a:srcRect/>
          <a:stretch>
            <a:fillRect/>
          </a:stretch>
        </p:blipFill>
        <p:spPr bwMode="auto">
          <a:xfrm>
            <a:off x="4860925" y="0"/>
            <a:ext cx="4268788" cy="68627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endParaRPr lang="zh-CN" altLang="zh-CN" smtClean="0"/>
          </a:p>
        </p:txBody>
      </p:sp>
      <p:sp>
        <p:nvSpPr>
          <p:cNvPr id="11267" name="Rectangle 3"/>
          <p:cNvSpPr>
            <a:spLocks noGrp="1" noChangeArrowheads="1"/>
          </p:cNvSpPr>
          <p:nvPr>
            <p:ph type="body" idx="1"/>
          </p:nvPr>
        </p:nvSpPr>
        <p:spPr/>
        <p:txBody>
          <a:bodyPr/>
          <a:lstStyle/>
          <a:p>
            <a:pPr eaLnBrk="1" hangingPunct="1"/>
            <a:endParaRPr lang="zh-CN" altLang="zh-CN" smtClean="0"/>
          </a:p>
        </p:txBody>
      </p:sp>
      <p:pic>
        <p:nvPicPr>
          <p:cNvPr id="11268" name="Picture 5" descr="01300000822820129782701396663"/>
          <p:cNvPicPr>
            <a:picLocks noChangeAspect="1" noChangeArrowheads="1"/>
          </p:cNvPicPr>
          <p:nvPr/>
        </p:nvPicPr>
        <p:blipFill>
          <a:blip r:embed="rId3" cstate="print"/>
          <a:srcRect/>
          <a:stretch>
            <a:fillRect/>
          </a:stretch>
        </p:blipFill>
        <p:spPr bwMode="auto">
          <a:xfrm>
            <a:off x="0" y="0"/>
            <a:ext cx="4876800" cy="3657600"/>
          </a:xfrm>
          <a:prstGeom prst="rect">
            <a:avLst/>
          </a:prstGeom>
          <a:noFill/>
          <a:ln w="9525">
            <a:noFill/>
            <a:miter lim="800000"/>
            <a:headEnd/>
            <a:tailEnd/>
          </a:ln>
        </p:spPr>
      </p:pic>
      <p:pic>
        <p:nvPicPr>
          <p:cNvPr id="11269" name="Picture 9" descr="11544624_1904"/>
          <p:cNvPicPr>
            <a:picLocks noChangeAspect="1" noChangeArrowheads="1"/>
          </p:cNvPicPr>
          <p:nvPr/>
        </p:nvPicPr>
        <p:blipFill>
          <a:blip r:embed="rId4" cstate="print"/>
          <a:srcRect/>
          <a:stretch>
            <a:fillRect/>
          </a:stretch>
        </p:blipFill>
        <p:spPr bwMode="auto">
          <a:xfrm>
            <a:off x="3657600" y="3217863"/>
            <a:ext cx="5486400" cy="3640137"/>
          </a:xfrm>
          <a:prstGeom prst="rect">
            <a:avLst/>
          </a:prstGeom>
          <a:noFill/>
          <a:ln w="9525">
            <a:noFill/>
            <a:miter lim="800000"/>
            <a:headEnd/>
            <a:tailEnd/>
          </a:ln>
        </p:spPr>
      </p:pic>
      <p:pic>
        <p:nvPicPr>
          <p:cNvPr id="67595" name="Picture 11" descr="11544621_7954"/>
          <p:cNvPicPr>
            <a:picLocks noChangeAspect="1" noChangeArrowheads="1"/>
          </p:cNvPicPr>
          <p:nvPr/>
        </p:nvPicPr>
        <p:blipFill>
          <a:blip r:embed="rId5" cstate="print"/>
          <a:srcRect/>
          <a:stretch>
            <a:fillRect/>
          </a:stretch>
        </p:blipFill>
        <p:spPr bwMode="auto">
          <a:xfrm>
            <a:off x="0" y="0"/>
            <a:ext cx="9144000" cy="6858000"/>
          </a:xfrm>
          <a:prstGeom prst="rect">
            <a:avLst/>
          </a:prstGeom>
          <a:noFill/>
          <a:ln w="9525">
            <a:noFill/>
            <a:miter lim="800000"/>
            <a:headEnd/>
            <a:tailEnd/>
          </a:ln>
        </p:spPr>
      </p:pic>
      <p:sp>
        <p:nvSpPr>
          <p:cNvPr id="11271" name="Rectangle 14"/>
          <p:cNvSpPr>
            <a:spLocks noChangeArrowheads="1"/>
          </p:cNvSpPr>
          <p:nvPr/>
        </p:nvSpPr>
        <p:spPr bwMode="auto">
          <a:xfrm>
            <a:off x="1295400" y="228600"/>
            <a:ext cx="1592103" cy="461665"/>
          </a:xfrm>
          <a:prstGeom prst="rect">
            <a:avLst/>
          </a:prstGeom>
          <a:noFill/>
          <a:ln w="9525">
            <a:noFill/>
            <a:miter lim="800000"/>
            <a:headEnd/>
            <a:tailEnd/>
          </a:ln>
        </p:spPr>
        <p:txBody>
          <a:bodyPr wrap="none">
            <a:spAutoFit/>
          </a:bodyPr>
          <a:lstStyle/>
          <a:p>
            <a:pPr fontAlgn="base">
              <a:spcBef>
                <a:spcPct val="0"/>
              </a:spcBef>
              <a:spcAft>
                <a:spcPct val="0"/>
              </a:spcAft>
            </a:pPr>
            <a:r>
              <a:rPr lang="zh-CN" altLang="en-US" sz="2400" b="1" dirty="0" smtClean="0">
                <a:solidFill>
                  <a:srgbClr val="FF33CC"/>
                </a:solidFill>
              </a:rPr>
              <a:t>面塑  花馍</a:t>
            </a:r>
            <a:endParaRPr lang="zh-CN" altLang="en-US" sz="2400" dirty="0" smtClean="0">
              <a:solidFill>
                <a:srgbClr val="FF33CC"/>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67595"/>
                                        </p:tgtEl>
                                        <p:attrNameLst>
                                          <p:attrName>ppt_x</p:attrName>
                                        </p:attrNameLst>
                                      </p:cBhvr>
                                      <p:tavLst>
                                        <p:tav tm="0">
                                          <p:val>
                                            <p:strVal val="ppt_x"/>
                                          </p:val>
                                        </p:tav>
                                        <p:tav tm="100000">
                                          <p:val>
                                            <p:strVal val="ppt_x"/>
                                          </p:val>
                                        </p:tav>
                                      </p:tavLst>
                                    </p:anim>
                                    <p:anim calcmode="lin" valueType="num">
                                      <p:cBhvr additive="base">
                                        <p:cTn id="7" dur="500"/>
                                        <p:tgtEl>
                                          <p:spTgt spid="67595"/>
                                        </p:tgtEl>
                                        <p:attrNameLst>
                                          <p:attrName>ppt_y</p:attrName>
                                        </p:attrNameLst>
                                      </p:cBhvr>
                                      <p:tavLst>
                                        <p:tav tm="0">
                                          <p:val>
                                            <p:strVal val="ppt_y"/>
                                          </p:val>
                                        </p:tav>
                                        <p:tav tm="100000">
                                          <p:val>
                                            <p:strVal val="1+ppt_h/2"/>
                                          </p:val>
                                        </p:tav>
                                      </p:tavLst>
                                    </p:anim>
                                    <p:set>
                                      <p:cBhvr>
                                        <p:cTn id="8" dur="1" fill="hold">
                                          <p:stCondLst>
                                            <p:cond delay="499"/>
                                          </p:stCondLst>
                                        </p:cTn>
                                        <p:tgtEl>
                                          <p:spTgt spid="6759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160498"/>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160498"/>
</p:tagLst>
</file>

<file path=ppt/theme/theme1.xml><?xml version="1.0" encoding="utf-8"?>
<a:theme xmlns:a="http://schemas.openxmlformats.org/drawingml/2006/main" name="1_Office 主题">
  <a:themeElements>
    <a:clrScheme name="自定义 230">
      <a:dk1>
        <a:sysClr val="windowText" lastClr="000000"/>
      </a:dk1>
      <a:lt1>
        <a:sysClr val="window" lastClr="FFFFFF"/>
      </a:lt1>
      <a:dk2>
        <a:srgbClr val="44546A"/>
      </a:dk2>
      <a:lt2>
        <a:srgbClr val="E7E6E6"/>
      </a:lt2>
      <a:accent1>
        <a:srgbClr val="259088"/>
      </a:accent1>
      <a:accent2>
        <a:srgbClr val="D3A815"/>
      </a:accent2>
      <a:accent3>
        <a:srgbClr val="A5A5A5"/>
      </a:accent3>
      <a:accent4>
        <a:srgbClr val="FFC000"/>
      </a:accent4>
      <a:accent5>
        <a:srgbClr val="4472C4"/>
      </a:accent5>
      <a:accent6>
        <a:srgbClr val="70AD47"/>
      </a:accent6>
      <a:hlink>
        <a:srgbClr val="0563C1"/>
      </a:hlink>
      <a:folHlink>
        <a:srgbClr val="954F72"/>
      </a:folHlink>
    </a:clrScheme>
    <a:fontScheme name="自定义 8">
      <a:majorFont>
        <a:latin typeface="Arial"/>
        <a:ea typeface="黑体"/>
        <a:cs typeface=""/>
      </a:majorFont>
      <a:minorFont>
        <a:latin typeface="Arial"/>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164</TotalTime>
  <Words>8111</Words>
  <Application>Microsoft Office PowerPoint</Application>
  <PresentationFormat>全屏显示(4:3)</PresentationFormat>
  <Paragraphs>330</Paragraphs>
  <Slides>131</Slides>
  <Notes>11</Notes>
  <HiddenSlides>0</HiddenSlides>
  <MMClips>0</MMClips>
  <ScaleCrop>false</ScaleCrop>
  <HeadingPairs>
    <vt:vector size="6" baseType="variant">
      <vt:variant>
        <vt:lpstr>主题</vt:lpstr>
      </vt:variant>
      <vt:variant>
        <vt:i4>1</vt:i4>
      </vt:variant>
      <vt:variant>
        <vt:lpstr>嵌入 OLE 服务器</vt:lpstr>
      </vt:variant>
      <vt:variant>
        <vt:i4>1</vt:i4>
      </vt:variant>
      <vt:variant>
        <vt:lpstr>幻灯片标题</vt:lpstr>
      </vt:variant>
      <vt:variant>
        <vt:i4>131</vt:i4>
      </vt:variant>
    </vt:vector>
  </HeadingPairs>
  <TitlesOfParts>
    <vt:vector size="133" baseType="lpstr">
      <vt:lpstr>1_Office 主题</vt:lpstr>
      <vt:lpstr>图片</vt:lpstr>
      <vt:lpstr>项目六  华北旅游区</vt:lpstr>
      <vt:lpstr>幻灯片 2</vt:lpstr>
      <vt:lpstr>幻灯片 3</vt:lpstr>
      <vt:lpstr>幻灯片 4</vt:lpstr>
      <vt:lpstr>三、旅游资源特点</vt:lpstr>
      <vt:lpstr>幻灯片 6</vt:lpstr>
      <vt:lpstr>幻灯片 7</vt:lpstr>
      <vt:lpstr>二、民俗风情 </vt:lpstr>
      <vt:lpstr>幻灯片 9</vt:lpstr>
      <vt:lpstr>幻灯片 10</vt:lpstr>
      <vt:lpstr>三、主要景区</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三、主要旅游景区</vt:lpstr>
      <vt:lpstr>幻灯片 32</vt:lpstr>
      <vt:lpstr>幻灯片 33</vt:lpstr>
      <vt:lpstr>幻灯片 34</vt:lpstr>
      <vt:lpstr>幻灯片 35</vt:lpstr>
      <vt:lpstr>幻灯片 36</vt:lpstr>
      <vt:lpstr>幻灯片 37</vt:lpstr>
      <vt:lpstr>幻灯片 38</vt:lpstr>
      <vt:lpstr>四、主要旅游线路 </vt:lpstr>
      <vt:lpstr>幻灯片 40</vt:lpstr>
      <vt:lpstr>幻灯片 41</vt:lpstr>
      <vt:lpstr>二、民俗风情 </vt:lpstr>
      <vt:lpstr>幻灯片 43</vt:lpstr>
      <vt:lpstr>幻灯片 44</vt:lpstr>
      <vt:lpstr>三、主要旅游城市及景区   </vt:lpstr>
      <vt:lpstr>幻灯片 46</vt:lpstr>
      <vt:lpstr>幻灯片 47</vt:lpstr>
      <vt:lpstr>幻灯片 48</vt:lpstr>
      <vt:lpstr>幻灯片 49</vt:lpstr>
      <vt:lpstr>幻灯片 50</vt:lpstr>
      <vt:lpstr>幻灯片 51</vt:lpstr>
      <vt:lpstr>幻灯片 52</vt:lpstr>
      <vt:lpstr>四、主要旅游线路 </vt:lpstr>
      <vt:lpstr>任务五   山东</vt:lpstr>
      <vt:lpstr>幻灯片 55</vt:lpstr>
      <vt:lpstr>二、民俗风情</vt:lpstr>
      <vt:lpstr>幻灯片 57</vt:lpstr>
      <vt:lpstr>幻灯片 58</vt:lpstr>
      <vt:lpstr>幻灯片 59</vt:lpstr>
      <vt:lpstr>幻灯片 60</vt:lpstr>
      <vt:lpstr>三、主要旅游城市及景区</vt:lpstr>
      <vt:lpstr>幻灯片 62</vt:lpstr>
      <vt:lpstr>幻灯片 63</vt:lpstr>
      <vt:lpstr>幻灯片 64</vt:lpstr>
      <vt:lpstr>幻灯片 65</vt:lpstr>
      <vt:lpstr>幻灯片 66</vt:lpstr>
      <vt:lpstr>幻灯片 67</vt:lpstr>
      <vt:lpstr>幻灯片 68</vt:lpstr>
      <vt:lpstr>幻灯片 69</vt:lpstr>
      <vt:lpstr>幻灯片 70</vt:lpstr>
      <vt:lpstr>幻灯片 71</vt:lpstr>
      <vt:lpstr>幻灯片 72</vt:lpstr>
      <vt:lpstr>幻灯片 73</vt:lpstr>
      <vt:lpstr>四、主要旅游线路 </vt:lpstr>
      <vt:lpstr>任务六  河南省</vt:lpstr>
      <vt:lpstr>幻灯片 76</vt:lpstr>
      <vt:lpstr>二、民俗风情</vt:lpstr>
      <vt:lpstr>幻灯片 78</vt:lpstr>
      <vt:lpstr>幻灯片 79</vt:lpstr>
      <vt:lpstr>三、主要旅游城市及景区 </vt:lpstr>
      <vt:lpstr>幻灯片 81</vt:lpstr>
      <vt:lpstr>幻灯片 82</vt:lpstr>
      <vt:lpstr>幻灯片 83</vt:lpstr>
      <vt:lpstr>幻灯片 84</vt:lpstr>
      <vt:lpstr>幻灯片 85</vt:lpstr>
      <vt:lpstr>幻灯片 86</vt:lpstr>
      <vt:lpstr>幻灯片 87</vt:lpstr>
      <vt:lpstr>幻灯片 88</vt:lpstr>
      <vt:lpstr>幻灯片 89</vt:lpstr>
      <vt:lpstr>幻灯片 90</vt:lpstr>
      <vt:lpstr>幻灯片 91</vt:lpstr>
      <vt:lpstr>四、主要旅游线路 </vt:lpstr>
      <vt:lpstr>任务七  山西省</vt:lpstr>
      <vt:lpstr>幻灯片 94</vt:lpstr>
      <vt:lpstr>二、民俗风情</vt:lpstr>
      <vt:lpstr>一根落汤锅，一根空中飘，一根刚出刀，根根鱼儿跃。</vt:lpstr>
      <vt:lpstr>幻灯片 97</vt:lpstr>
      <vt:lpstr>幻灯片 98</vt:lpstr>
      <vt:lpstr>幻灯片 99</vt:lpstr>
      <vt:lpstr>幻灯片 100</vt:lpstr>
      <vt:lpstr>三、主要旅游城市及景区</vt:lpstr>
      <vt:lpstr>（二）晋中市</vt:lpstr>
      <vt:lpstr>幻灯片 103</vt:lpstr>
      <vt:lpstr>幻灯片 104</vt:lpstr>
      <vt:lpstr>（三）大同市</vt:lpstr>
      <vt:lpstr>幻灯片 106</vt:lpstr>
      <vt:lpstr>幻灯片 107</vt:lpstr>
      <vt:lpstr>幻灯片 108</vt:lpstr>
      <vt:lpstr>幻灯片 109</vt:lpstr>
      <vt:lpstr>幻灯片 110</vt:lpstr>
      <vt:lpstr>幻灯片 111</vt:lpstr>
      <vt:lpstr>四、主要旅游线路</vt:lpstr>
      <vt:lpstr>任务八   陕西省</vt:lpstr>
      <vt:lpstr>幻灯片 114</vt:lpstr>
      <vt:lpstr>二、民俗风情</vt:lpstr>
      <vt:lpstr>（二）民间艺术</vt:lpstr>
      <vt:lpstr>幻灯片 117</vt:lpstr>
      <vt:lpstr>三、主要旅游城市及景区</vt:lpstr>
      <vt:lpstr>幻灯片 119</vt:lpstr>
      <vt:lpstr>幻灯片 120</vt:lpstr>
      <vt:lpstr>幻灯片 121</vt:lpstr>
      <vt:lpstr>幻灯片 122</vt:lpstr>
      <vt:lpstr>幻灯片 123</vt:lpstr>
      <vt:lpstr>幻灯片 124</vt:lpstr>
      <vt:lpstr>幻灯片 125</vt:lpstr>
      <vt:lpstr>幻灯片 126</vt:lpstr>
      <vt:lpstr>幻灯片 127</vt:lpstr>
      <vt:lpstr>幻灯片 128</vt:lpstr>
      <vt:lpstr>幻灯片 129</vt:lpstr>
      <vt:lpstr>幻灯片 130</vt:lpstr>
      <vt:lpstr>四、主要旅游线路</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项目六  华北旅游区</dc:title>
  <cp:lastModifiedBy>Administrator</cp:lastModifiedBy>
  <cp:revision>47</cp:revision>
  <dcterms:modified xsi:type="dcterms:W3CDTF">2017-09-09T08:01:21Z</dcterms:modified>
</cp:coreProperties>
</file>