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75"/>
  </p:notesMasterIdLst>
  <p:sldIdLst>
    <p:sldId id="404" r:id="rId2"/>
    <p:sldId id="406" r:id="rId3"/>
    <p:sldId id="407" r:id="rId4"/>
    <p:sldId id="551" r:id="rId5"/>
    <p:sldId id="408" r:id="rId6"/>
    <p:sldId id="410" r:id="rId7"/>
    <p:sldId id="412" r:id="rId8"/>
    <p:sldId id="413" r:id="rId9"/>
    <p:sldId id="414" r:id="rId10"/>
    <p:sldId id="552" r:id="rId11"/>
    <p:sldId id="416" r:id="rId12"/>
    <p:sldId id="418" r:id="rId13"/>
    <p:sldId id="419" r:id="rId14"/>
    <p:sldId id="421" r:id="rId15"/>
    <p:sldId id="426" r:id="rId16"/>
    <p:sldId id="553" r:id="rId17"/>
    <p:sldId id="554" r:id="rId18"/>
    <p:sldId id="428" r:id="rId19"/>
    <p:sldId id="555" r:id="rId20"/>
    <p:sldId id="440" r:id="rId21"/>
    <p:sldId id="444" r:id="rId22"/>
    <p:sldId id="556" r:id="rId23"/>
    <p:sldId id="446" r:id="rId24"/>
    <p:sldId id="447" r:id="rId25"/>
    <p:sldId id="557" r:id="rId26"/>
    <p:sldId id="558" r:id="rId27"/>
    <p:sldId id="559" r:id="rId28"/>
    <p:sldId id="560" r:id="rId29"/>
    <p:sldId id="561" r:id="rId30"/>
    <p:sldId id="562" r:id="rId31"/>
    <p:sldId id="469" r:id="rId32"/>
    <p:sldId id="470" r:id="rId33"/>
    <p:sldId id="471" r:id="rId34"/>
    <p:sldId id="473" r:id="rId35"/>
    <p:sldId id="475" r:id="rId36"/>
    <p:sldId id="477" r:id="rId37"/>
    <p:sldId id="478" r:id="rId38"/>
    <p:sldId id="479" r:id="rId39"/>
    <p:sldId id="480" r:id="rId40"/>
    <p:sldId id="481" r:id="rId41"/>
    <p:sldId id="485" r:id="rId42"/>
    <p:sldId id="486" r:id="rId43"/>
    <p:sldId id="487" r:id="rId44"/>
    <p:sldId id="563" r:id="rId45"/>
    <p:sldId id="491" r:id="rId46"/>
    <p:sldId id="564" r:id="rId47"/>
    <p:sldId id="493" r:id="rId48"/>
    <p:sldId id="565" r:id="rId49"/>
    <p:sldId id="495" r:id="rId50"/>
    <p:sldId id="496" r:id="rId51"/>
    <p:sldId id="566" r:id="rId52"/>
    <p:sldId id="501" r:id="rId53"/>
    <p:sldId id="567" r:id="rId54"/>
    <p:sldId id="502" r:id="rId55"/>
    <p:sldId id="503" r:id="rId56"/>
    <p:sldId id="508" r:id="rId57"/>
    <p:sldId id="568" r:id="rId58"/>
    <p:sldId id="569" r:id="rId59"/>
    <p:sldId id="515" r:id="rId60"/>
    <p:sldId id="570" r:id="rId61"/>
    <p:sldId id="519" r:id="rId62"/>
    <p:sldId id="523" r:id="rId63"/>
    <p:sldId id="571" r:id="rId64"/>
    <p:sldId id="572" r:id="rId65"/>
    <p:sldId id="573" r:id="rId66"/>
    <p:sldId id="536" r:id="rId67"/>
    <p:sldId id="574" r:id="rId68"/>
    <p:sldId id="538" r:id="rId69"/>
    <p:sldId id="575" r:id="rId70"/>
    <p:sldId id="576" r:id="rId71"/>
    <p:sldId id="542" r:id="rId72"/>
    <p:sldId id="577" r:id="rId73"/>
    <p:sldId id="549" r:id="rId7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38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A30310-2F0A-4E7B-9FF7-96F695A96217}" type="datetimeFigureOut">
              <a:rPr lang="zh-CN" altLang="en-US" smtClean="0"/>
              <a:pPr/>
              <a:t>2017/9/9 Saturday</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937287-8E85-4FCA-8839-F9CC602D7E4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baike.baidu.com/view/1130327.htm"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baike.baidu.com/view/2587.htm" TargetMode="External"/><Relationship Id="rId5" Type="http://schemas.openxmlformats.org/officeDocument/2006/relationships/hyperlink" Target="http://baike.baidu.com/view/13981.htm" TargetMode="External"/><Relationship Id="rId4" Type="http://schemas.openxmlformats.org/officeDocument/2006/relationships/hyperlink" Target="http://baike.baidu.com/view/2874.htm"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baike.baidu.com/view/46065.htm" TargetMode="External"/><Relationship Id="rId3" Type="http://schemas.openxmlformats.org/officeDocument/2006/relationships/hyperlink" Target="http://baike.baidu.com/view/20338.htm" TargetMode="External"/><Relationship Id="rId7" Type="http://schemas.openxmlformats.org/officeDocument/2006/relationships/hyperlink" Target="http://baike.baidu.com/view/8498.htm" TargetMode="External"/><Relationship Id="rId2" Type="http://schemas.openxmlformats.org/officeDocument/2006/relationships/slide" Target="../slides/slide49.xml"/><Relationship Id="rId1" Type="http://schemas.openxmlformats.org/officeDocument/2006/relationships/notesMaster" Target="../notesMasters/notesMaster1.xml"/><Relationship Id="rId6" Type="http://schemas.openxmlformats.org/officeDocument/2006/relationships/hyperlink" Target="http://baike.baidu.com/view/36978.htm" TargetMode="External"/><Relationship Id="rId5" Type="http://schemas.openxmlformats.org/officeDocument/2006/relationships/hyperlink" Target="http://baike.baidu.com/view/119146.htm" TargetMode="External"/><Relationship Id="rId4" Type="http://schemas.openxmlformats.org/officeDocument/2006/relationships/hyperlink" Target="http://baike.baidu.com/view/469372.htm" TargetMode="External"/><Relationship Id="rId9" Type="http://schemas.openxmlformats.org/officeDocument/2006/relationships/hyperlink" Target="http://baike.baidu.com/view/219098.htm"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baike.baidu.com/view/643737.htm"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baike.baidu.com/view/86179.htm" TargetMode="External"/><Relationship Id="rId4" Type="http://schemas.openxmlformats.org/officeDocument/2006/relationships/hyperlink" Target="http://baike.baidu.com/view/3232.ht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8D54CC-C819-4C74-A30E-A9474DC64469}" type="slidenum">
              <a:rPr lang="zh-CN" altLang="en-US" smtClean="0">
                <a:solidFill>
                  <a:prstClr val="black"/>
                </a:solidFill>
              </a:rPr>
              <a:pPr/>
              <a:t>1</a:t>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EEE3F52A-F4BD-4BAB-9B7A-20585E435FB0}" type="slidenum">
              <a:rPr lang="en-US" altLang="zh-CN" smtClean="0"/>
              <a:pPr/>
              <a:t>21</a:t>
            </a:fld>
            <a:endParaRPr lang="en-US" altLang="zh-CN"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lnSpc>
                <a:spcPct val="120000"/>
              </a:lnSpc>
              <a:spcBef>
                <a:spcPct val="0"/>
              </a:spcBef>
            </a:pPr>
            <a:r>
              <a:rPr lang="zh-CN" altLang="en-US" b="1" smtClean="0"/>
              <a:t>吊水楼瀑布 因其居镜泊湖北端，又名镜泊湖瀑布，是镜泊湖水泻入牡丹江的出口。此处有一道大坝，水从坝上往下冲，形成一个落差约</a:t>
            </a:r>
            <a:r>
              <a:rPr lang="en-US" altLang="zh-CN" b="1" smtClean="0"/>
              <a:t>20</a:t>
            </a:r>
            <a:r>
              <a:rPr lang="zh-CN" altLang="en-US" b="1" smtClean="0"/>
              <a:t>米，宽约</a:t>
            </a:r>
            <a:r>
              <a:rPr lang="en-US" altLang="zh-CN" b="1" smtClean="0"/>
              <a:t>40</a:t>
            </a:r>
            <a:r>
              <a:rPr lang="zh-CN" altLang="en-US" b="1" smtClean="0"/>
              <a:t>米的瀑布。</a:t>
            </a:r>
            <a:r>
              <a:rPr lang="en-US" altLang="zh-CN" b="1" smtClean="0"/>
              <a:t>1000</a:t>
            </a:r>
            <a:r>
              <a:rPr lang="zh-CN" altLang="en-US" b="1" smtClean="0"/>
              <a:t>米以外就能听到。</a:t>
            </a:r>
          </a:p>
          <a:p>
            <a:pPr eaLnBrk="1" hangingPunct="1"/>
            <a:endParaRPr lang="en-US"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529B2112-C921-44A0-B54D-AE52D6614DD3}" type="slidenum">
              <a:rPr lang="en-US" altLang="zh-CN" smtClean="0"/>
              <a:pPr/>
              <a:t>31</a:t>
            </a:fld>
            <a:endParaRPr lang="en-US" altLang="zh-CN" smtClean="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r>
              <a:rPr lang="zh-CN" altLang="en-US" smtClean="0"/>
              <a:t>杨靖宇（</a:t>
            </a:r>
            <a:r>
              <a:rPr lang="en-US" altLang="zh-CN" smtClean="0"/>
              <a:t>1905</a:t>
            </a:r>
            <a:r>
              <a:rPr lang="zh-CN" altLang="en-US" smtClean="0"/>
              <a:t>～</a:t>
            </a:r>
            <a:r>
              <a:rPr lang="en-US" altLang="zh-CN" smtClean="0"/>
              <a:t>1940</a:t>
            </a:r>
            <a:r>
              <a:rPr lang="zh-CN" altLang="en-US" smtClean="0"/>
              <a:t>）优秀的共产主义战士、伟大的抗日民族英雄。原名</a:t>
            </a:r>
            <a:r>
              <a:rPr lang="zh-CN" altLang="en-US" smtClean="0">
                <a:hlinkClick r:id="rId3"/>
              </a:rPr>
              <a:t>马尚德</a:t>
            </a:r>
            <a:r>
              <a:rPr lang="zh-CN" altLang="en-US" smtClean="0"/>
              <a:t>，</a:t>
            </a:r>
            <a:r>
              <a:rPr lang="zh-CN" altLang="en-US" smtClean="0">
                <a:hlinkClick r:id="rId4"/>
              </a:rPr>
              <a:t>河南</a:t>
            </a:r>
            <a:r>
              <a:rPr lang="zh-CN" altLang="en-US" smtClean="0"/>
              <a:t>确山人。</a:t>
            </a:r>
            <a:r>
              <a:rPr lang="en-US" altLang="zh-CN" smtClean="0"/>
              <a:t>1927</a:t>
            </a:r>
            <a:r>
              <a:rPr lang="zh-CN" altLang="en-US" smtClean="0"/>
              <a:t>年 </a:t>
            </a:r>
          </a:p>
          <a:p>
            <a:pPr eaLnBrk="1" hangingPunct="1"/>
            <a:r>
              <a:rPr lang="zh-CN" altLang="en-US" smtClean="0"/>
              <a:t>加入中国共产党，创建中国工农红军第</a:t>
            </a:r>
            <a:r>
              <a:rPr lang="en-US" altLang="zh-CN" smtClean="0"/>
              <a:t>25</a:t>
            </a:r>
            <a:r>
              <a:rPr lang="zh-CN" altLang="en-US" smtClean="0"/>
              <a:t>军鄂豫皖别动大队。</a:t>
            </a:r>
            <a:r>
              <a:rPr lang="en-US" altLang="zh-CN" smtClean="0"/>
              <a:t>1929</a:t>
            </a:r>
            <a:r>
              <a:rPr lang="zh-CN" altLang="en-US" smtClean="0"/>
              <a:t>年受中央派遣来到东北领导抗日斗争，曾任</a:t>
            </a:r>
            <a:r>
              <a:rPr lang="zh-CN" altLang="en-US" smtClean="0">
                <a:hlinkClick r:id="rId5"/>
              </a:rPr>
              <a:t>东北抗日联军</a:t>
            </a:r>
            <a:r>
              <a:rPr lang="zh-CN" altLang="en-US" smtClean="0"/>
              <a:t>第一路军总指挥兼政委，率部同日军进行了艰苦卓绝的斗争，沉重打击了日伪统治，鼓舞了东北人民的抗日斗志，有力支援了中国的</a:t>
            </a:r>
            <a:r>
              <a:rPr lang="zh-CN" altLang="en-US" smtClean="0">
                <a:hlinkClick r:id="rId6"/>
              </a:rPr>
              <a:t>抗日战争</a:t>
            </a:r>
            <a:r>
              <a:rPr lang="zh-CN" altLang="en-US" smtClean="0"/>
              <a:t>。</a:t>
            </a:r>
            <a:r>
              <a:rPr lang="en-US" altLang="zh-CN" smtClean="0"/>
              <a:t>1940</a:t>
            </a:r>
            <a:r>
              <a:rPr lang="zh-CN" altLang="en-US" smtClean="0"/>
              <a:t>年</a:t>
            </a:r>
            <a:r>
              <a:rPr lang="en-US" altLang="zh-CN" smtClean="0"/>
              <a:t>2</a:t>
            </a:r>
            <a:r>
              <a:rPr lang="zh-CN" altLang="en-US" smtClean="0"/>
              <a:t>月</a:t>
            </a:r>
            <a:r>
              <a:rPr lang="en-US" altLang="zh-CN" smtClean="0"/>
              <a:t>23</a:t>
            </a:r>
            <a:r>
              <a:rPr lang="zh-CN" altLang="en-US" smtClean="0"/>
              <a:t>日他在率部对敌作战中壮烈牺牲，时年仅</a:t>
            </a:r>
            <a:r>
              <a:rPr lang="en-US" altLang="zh-CN" smtClean="0"/>
              <a:t>35</a:t>
            </a:r>
            <a:r>
              <a:rPr lang="zh-CN" altLang="en-US" smtClean="0"/>
              <a:t>岁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966AECA8-F1A8-463F-B099-12E5CE18B432}" type="slidenum">
              <a:rPr lang="en-US" altLang="zh-CN" smtClean="0"/>
              <a:pPr/>
              <a:t>33</a:t>
            </a:fld>
            <a:endParaRPr lang="en-US" altLang="zh-CN" smtClean="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r>
              <a:rPr lang="zh-CN" altLang="en-US" smtClean="0"/>
              <a:t>长白山珍宴由大花摆，配美碟，四色八款串拼，</a:t>
            </a:r>
            <a:r>
              <a:rPr lang="en-US" altLang="zh-CN" smtClean="0"/>
              <a:t>6</a:t>
            </a:r>
            <a:r>
              <a:rPr lang="zh-CN" altLang="en-US" smtClean="0"/>
              <a:t>个热菜，</a:t>
            </a:r>
            <a:r>
              <a:rPr lang="en-US" altLang="zh-CN" smtClean="0"/>
              <a:t>2</a:t>
            </a:r>
            <a:r>
              <a:rPr lang="zh-CN" altLang="en-US" smtClean="0"/>
              <a:t>道点心构成。花摆的主菜是“金鹿梅花”，以鹿肉为主料，塑制只奔跑的梅花鹿，周围用松茸蘑、银耳、蕨菜缀成一幅林海春光图，色彩缤纷，赏心悦目。长白山珍宴头道热菜是“长白飞龙鲜香锅”。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44129FAB-D96C-4CEA-85B7-DE90FED2A3DA}" type="slidenum">
              <a:rPr lang="en-US" altLang="zh-CN" smtClean="0"/>
              <a:pPr/>
              <a:t>35</a:t>
            </a:fld>
            <a:endParaRPr lang="en-US" altLang="zh-CN"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r>
              <a:rPr lang="zh-CN" altLang="en-US" smtClean="0"/>
              <a:t>延边地区最好的松茸已达到</a:t>
            </a:r>
            <a:r>
              <a:rPr lang="en-US" altLang="zh-CN" smtClean="0"/>
              <a:t>700</a:t>
            </a:r>
            <a:r>
              <a:rPr lang="zh-CN" altLang="en-US" smtClean="0"/>
              <a:t>元</a:t>
            </a:r>
            <a:r>
              <a:rPr lang="en-US" altLang="zh-CN" smtClean="0"/>
              <a:t>/</a:t>
            </a:r>
            <a:r>
              <a:rPr lang="zh-CN" altLang="en-US" smtClean="0"/>
              <a:t>公斤，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幻灯片图像占位符 1"/>
          <p:cNvSpPr>
            <a:spLocks noGrp="1" noRot="1" noChangeAspect="1" noTextEdit="1"/>
          </p:cNvSpPr>
          <p:nvPr>
            <p:ph type="sldImg"/>
          </p:nvPr>
        </p:nvSpPr>
        <p:spPr>
          <a:ln/>
        </p:spPr>
      </p:sp>
      <p:sp>
        <p:nvSpPr>
          <p:cNvPr id="184323" name="备注占位符 2"/>
          <p:cNvSpPr>
            <a:spLocks noGrp="1"/>
          </p:cNvSpPr>
          <p:nvPr>
            <p:ph type="body" idx="1"/>
          </p:nvPr>
        </p:nvSpPr>
        <p:spPr>
          <a:noFill/>
          <a:ln/>
        </p:spPr>
        <p:txBody>
          <a:bodyPr/>
          <a:lstStyle/>
          <a:p>
            <a:endParaRPr lang="zh-CN" altLang="en-US" smtClean="0"/>
          </a:p>
        </p:txBody>
      </p:sp>
      <p:sp>
        <p:nvSpPr>
          <p:cNvPr id="184324" name="灯片编号占位符 3"/>
          <p:cNvSpPr>
            <a:spLocks noGrp="1"/>
          </p:cNvSpPr>
          <p:nvPr>
            <p:ph type="sldNum" sz="quarter" idx="5"/>
          </p:nvPr>
        </p:nvSpPr>
        <p:spPr>
          <a:noFill/>
        </p:spPr>
        <p:txBody>
          <a:bodyPr/>
          <a:lstStyle/>
          <a:p>
            <a:fld id="{71F9A04C-1B29-44F6-992C-FDCAB720C384}" type="slidenum">
              <a:rPr lang="en-US" altLang="zh-CN" smtClean="0"/>
              <a:pPr/>
              <a:t>36</a:t>
            </a:fld>
            <a:endParaRPr lang="en-US" altLang="zh-C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4559030A-3F87-40D7-ACF5-2609978F9112}" type="slidenum">
              <a:rPr lang="en-US" altLang="zh-CN" smtClean="0"/>
              <a:pPr/>
              <a:t>37</a:t>
            </a:fld>
            <a:endParaRPr lang="en-US" altLang="zh-CN"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r>
              <a:rPr lang="en-US" altLang="zh-CN" smtClean="0"/>
              <a:t>Pu  </a:t>
            </a:r>
            <a:r>
              <a:rPr lang="zh-CN" altLang="en-US" smtClean="0"/>
              <a:t>大中学生：</a:t>
            </a:r>
            <a:r>
              <a:rPr lang="en-US" altLang="zh-CN" smtClean="0"/>
              <a:t>30</a:t>
            </a:r>
            <a:r>
              <a:rPr lang="zh-CN" altLang="en-US" smtClean="0"/>
              <a:t>元</a:t>
            </a:r>
            <a:r>
              <a:rPr lang="en-US" altLang="zh-CN" smtClean="0"/>
              <a:t>/</a:t>
            </a:r>
            <a:r>
              <a:rPr lang="zh-CN" altLang="en-US" smtClean="0"/>
              <a:t>人，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DE9D668F-6F09-4B75-B2F2-4B0E77F1104F}" type="slidenum">
              <a:rPr lang="en-US" altLang="zh-CN" smtClean="0"/>
              <a:pPr/>
              <a:t>43</a:t>
            </a:fld>
            <a:endParaRPr lang="en-US" altLang="zh-CN"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r>
              <a:rPr lang="zh-CN" altLang="en-US" smtClean="0"/>
              <a:t>吉林雾凇”又是雾凇中厚度最大、密度最小和结构最疏松的雾凇品种</a:t>
            </a:r>
            <a:r>
              <a:rPr lang="en-US" altLang="zh-CN" smtClean="0"/>
              <a:t>——</a:t>
            </a:r>
            <a:r>
              <a:rPr lang="zh-CN" altLang="en-US" smtClean="0"/>
              <a:t>毛茸形晶状雾凇，观赏起来格外晶莹剔透，所以吉林雾凇更堪称为雾凇极品中的极品。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5A16C174-1CDC-4EA0-9ADB-4FB61FE2AD37}" type="slidenum">
              <a:rPr lang="en-US" altLang="zh-CN" smtClean="0"/>
              <a:pPr/>
              <a:t>47</a:t>
            </a:fld>
            <a:endParaRPr lang="en-US" altLang="zh-CN" smtClean="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eaLnBrk="1" hangingPunct="1"/>
            <a:r>
              <a:rPr lang="zh-CN" altLang="en-US" smtClean="0"/>
              <a:t>长白山温泉</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8C821E28-EE42-42E1-BFAF-0CC74A557701}" type="slidenum">
              <a:rPr lang="en-US" altLang="zh-CN" smtClean="0"/>
              <a:pPr/>
              <a:t>49</a:t>
            </a:fld>
            <a:endParaRPr lang="en-US" altLang="zh-CN"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r>
              <a:rPr lang="zh-CN" altLang="en-US" smtClean="0"/>
              <a:t>）（公元前</a:t>
            </a:r>
            <a:r>
              <a:rPr lang="en-US" altLang="zh-CN" smtClean="0"/>
              <a:t>37</a:t>
            </a:r>
            <a:r>
              <a:rPr lang="zh-CN" altLang="en-US" smtClean="0"/>
              <a:t>年</a:t>
            </a:r>
            <a:r>
              <a:rPr lang="en-US" altLang="zh-CN" smtClean="0"/>
              <a:t>-</a:t>
            </a:r>
            <a:r>
              <a:rPr lang="zh-CN" altLang="en-US" smtClean="0"/>
              <a:t>公元</a:t>
            </a:r>
            <a:r>
              <a:rPr lang="en-US" altLang="zh-CN" smtClean="0"/>
              <a:t>668</a:t>
            </a:r>
            <a:r>
              <a:rPr lang="zh-CN" altLang="en-US" smtClean="0"/>
              <a:t>年），是</a:t>
            </a:r>
            <a:r>
              <a:rPr lang="zh-CN" altLang="en-US" smtClean="0">
                <a:hlinkClick r:id="rId3"/>
              </a:rPr>
              <a:t>西汉</a:t>
            </a:r>
            <a:r>
              <a:rPr lang="zh-CN" altLang="en-US" smtClean="0"/>
              <a:t>到</a:t>
            </a:r>
            <a:r>
              <a:rPr lang="zh-CN" altLang="en-US" smtClean="0">
                <a:hlinkClick r:id="rId4"/>
              </a:rPr>
              <a:t>隋唐</a:t>
            </a:r>
            <a:r>
              <a:rPr lang="zh-CN" altLang="en-US" smtClean="0"/>
              <a:t>时期东北地区出现的一个有重要影响的边疆民族。公元</a:t>
            </a:r>
            <a:r>
              <a:rPr lang="en-US" altLang="zh-CN" smtClean="0"/>
              <a:t>668</a:t>
            </a:r>
            <a:r>
              <a:rPr lang="zh-CN" altLang="en-US" smtClean="0"/>
              <a:t>年，高句丽被唐王朝联合</a:t>
            </a:r>
            <a:r>
              <a:rPr lang="zh-CN" altLang="en-US" smtClean="0">
                <a:hlinkClick r:id="rId5"/>
              </a:rPr>
              <a:t>朝鲜半岛</a:t>
            </a:r>
            <a:r>
              <a:rPr lang="zh-CN" altLang="en-US" smtClean="0"/>
              <a:t>东南部的</a:t>
            </a:r>
            <a:r>
              <a:rPr lang="zh-CN" altLang="en-US" smtClean="0">
                <a:hlinkClick r:id="rId6"/>
              </a:rPr>
              <a:t>新罗</a:t>
            </a:r>
            <a:r>
              <a:rPr lang="zh-CN" altLang="en-US" smtClean="0"/>
              <a:t>所灭，在历史上持续了</a:t>
            </a:r>
            <a:r>
              <a:rPr lang="en-US" altLang="zh-CN" smtClean="0"/>
              <a:t>705</a:t>
            </a:r>
            <a:r>
              <a:rPr lang="zh-CN" altLang="en-US" smtClean="0"/>
              <a:t>年之久。据考为二十代王长寿王陵，造型颇似</a:t>
            </a:r>
            <a:r>
              <a:rPr lang="zh-CN" altLang="en-US" smtClean="0">
                <a:hlinkClick r:id="rId7"/>
              </a:rPr>
              <a:t>古埃及</a:t>
            </a:r>
            <a:r>
              <a:rPr lang="zh-CN" altLang="en-US" smtClean="0">
                <a:hlinkClick r:id="rId8"/>
              </a:rPr>
              <a:t>法老</a:t>
            </a:r>
            <a:r>
              <a:rPr lang="zh-CN" altLang="en-US" smtClean="0"/>
              <a:t>的陵墓，有“</a:t>
            </a:r>
            <a:r>
              <a:rPr lang="zh-CN" altLang="en-US" smtClean="0">
                <a:hlinkClick r:id="rId9"/>
              </a:rPr>
              <a:t>东方金字塔</a:t>
            </a:r>
            <a:r>
              <a:rPr lang="zh-CN" altLang="en-US" smtClean="0"/>
              <a:t>”之称。将军坟墓基长</a:t>
            </a:r>
            <a:r>
              <a:rPr lang="en-US" altLang="zh-CN" smtClean="0"/>
              <a:t>31</a:t>
            </a:r>
            <a:r>
              <a:rPr lang="zh-CN" altLang="en-US" smtClean="0"/>
              <a:t>米，高</a:t>
            </a:r>
            <a:r>
              <a:rPr lang="en-US" altLang="zh-CN" smtClean="0"/>
              <a:t>12</a:t>
            </a:r>
            <a:r>
              <a:rPr lang="zh-CN" altLang="en-US" smtClean="0"/>
              <a:t>米，墓体呈方锥形，共有</a:t>
            </a:r>
            <a:r>
              <a:rPr lang="en-US" altLang="zh-CN" smtClean="0"/>
              <a:t>7</a:t>
            </a:r>
            <a:r>
              <a:rPr lang="zh-CN" altLang="en-US" smtClean="0"/>
              <a:t>级阶梯，墓体建筑雄伟，造型明快庄严，是高句丽建筑技艺、艺术成就所达高度的一个缩影。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4122B66B-FF55-4AD1-B167-655D41273FFF}" type="slidenum">
              <a:rPr lang="en-US" altLang="zh-CN" smtClean="0"/>
              <a:pPr/>
              <a:t>54</a:t>
            </a:fld>
            <a:endParaRPr lang="en-US" altLang="zh-CN" smtClean="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pPr eaLnBrk="1" hangingPunct="1"/>
            <a:r>
              <a:rPr lang="zh-CN" altLang="en-US" b="1" smtClean="0"/>
              <a:t>是以鲁菜为基础发展起来的一大菜系，它结合流传于民间的宫廷菜点之精华，集各大民族之珍馐于一体，素以选料考究、讲究营养、制作精湛，色、香、味俱佳而闻名，具有一菜多味、咸甜分明、酥烂香脆、色鲜味浓、明油亮芡、讲究造型的特点，</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F937287-8E85-4FCA-8839-F9CC602D7E41}" type="slidenum">
              <a:rPr lang="zh-CN" altLang="en-US" smtClean="0"/>
              <a:pPr/>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89D5FF36-8283-456C-9980-E7A75CF6DADD}" type="slidenum">
              <a:rPr lang="en-US" altLang="zh-CN" smtClean="0"/>
              <a:pPr/>
              <a:t>56</a:t>
            </a:fld>
            <a:endParaRPr lang="en-US" altLang="zh-CN" smtClean="0"/>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r>
              <a:rPr lang="en-US" altLang="zh-CN" smtClean="0"/>
              <a:t>zuòcán</a:t>
            </a:r>
            <a:r>
              <a:rPr lang="zh-CN" altLang="en-US" b="1" smtClean="0"/>
              <a:t>柞蚕，因以柞树叶为食故名柞蚕。著名果品有大连、鞍山、营口的国光、红玉和元帅辽西绥中秋白梨，北镇鸭梨，鞍山南果</a:t>
            </a:r>
          </a:p>
          <a:p>
            <a:pPr eaLnBrk="1" hangingPunct="1"/>
            <a:r>
              <a:rPr lang="zh-CN" altLang="en-US" smtClean="0"/>
              <a:t>在众多的海产品中，</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F0C2B9C7-EA71-4B43-8A4C-ECE80624E98B}" type="slidenum">
              <a:rPr lang="en-US" altLang="zh-CN" smtClean="0"/>
              <a:pPr/>
              <a:t>59</a:t>
            </a:fld>
            <a:endParaRPr lang="en-US" altLang="zh-CN" smtClean="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eaLnBrk="1" hangingPunct="1"/>
            <a:r>
              <a:rPr lang="zh-CN" altLang="en-US" smtClean="0"/>
              <a:t>脱胎于帐殿制的大政殿和十王亭：沈阳故宫的东路是很有特色的。大政殿居中</a:t>
            </a:r>
            <a:r>
              <a:rPr lang="en-US" altLang="zh-CN" smtClean="0"/>
              <a:t>,</a:t>
            </a:r>
            <a:r>
              <a:rPr lang="zh-CN" altLang="en-US" smtClean="0"/>
              <a:t>两旁分列十个亭子</a:t>
            </a:r>
            <a:r>
              <a:rPr lang="en-US" altLang="zh-CN" smtClean="0"/>
              <a:t>,</a:t>
            </a:r>
            <a:r>
              <a:rPr lang="zh-CN" altLang="en-US" smtClean="0"/>
              <a:t>称为十王亭。大政殿是一座八角重檐亭子建筑</a:t>
            </a:r>
            <a:r>
              <a:rPr lang="en-US" altLang="zh-CN" smtClean="0"/>
              <a:t>,</a:t>
            </a:r>
            <a:r>
              <a:rPr lang="zh-CN" altLang="en-US" smtClean="0"/>
              <a:t>正门有两根盘龙柱</a:t>
            </a:r>
            <a:r>
              <a:rPr lang="en-US" altLang="zh-CN" smtClean="0"/>
              <a:t>,</a:t>
            </a:r>
            <a:r>
              <a:rPr lang="zh-CN" altLang="en-US" smtClean="0"/>
              <a:t>以示庄严大政殿是用来举行大典</a:t>
            </a:r>
            <a:r>
              <a:rPr lang="en-US" altLang="zh-CN" smtClean="0"/>
              <a:t>,</a:t>
            </a:r>
            <a:r>
              <a:rPr lang="zh-CN" altLang="en-US" smtClean="0"/>
              <a:t>如颁布诏书</a:t>
            </a:r>
            <a:r>
              <a:rPr lang="en-US" altLang="zh-CN" smtClean="0"/>
              <a:t>,</a:t>
            </a:r>
            <a:r>
              <a:rPr lang="zh-CN" altLang="en-US" smtClean="0"/>
              <a:t>宣布军队出征</a:t>
            </a:r>
            <a:r>
              <a:rPr lang="en-US" altLang="zh-CN" smtClean="0"/>
              <a:t>,</a:t>
            </a:r>
            <a:r>
              <a:rPr lang="zh-CN" altLang="en-US" smtClean="0"/>
              <a:t>迎接将士凯旋和皇帝即位等的地方。十王亭则是左右翼王和八旗大臣办事的地方。这种君臣合署办事于宫廷的现象</a:t>
            </a:r>
            <a:r>
              <a:rPr lang="en-US" altLang="zh-CN" smtClean="0"/>
              <a:t>,</a:t>
            </a:r>
            <a:r>
              <a:rPr lang="zh-CN" altLang="en-US" smtClean="0"/>
              <a:t>在历史上是少见的。从建筑上看</a:t>
            </a:r>
            <a:r>
              <a:rPr lang="en-US" altLang="zh-CN" smtClean="0"/>
              <a:t>,</a:t>
            </a:r>
            <a:r>
              <a:rPr lang="zh-CN" altLang="en-US" smtClean="0"/>
              <a:t>大政殿也是一个亭子</a:t>
            </a:r>
            <a:r>
              <a:rPr lang="en-US" altLang="zh-CN" smtClean="0"/>
              <a:t>,</a:t>
            </a:r>
            <a:r>
              <a:rPr lang="zh-CN" altLang="en-US" smtClean="0"/>
              <a:t>不过它的体量较大</a:t>
            </a:r>
            <a:r>
              <a:rPr lang="en-US" altLang="zh-CN" smtClean="0"/>
              <a:t>,</a:t>
            </a:r>
            <a:r>
              <a:rPr lang="zh-CN" altLang="en-US" smtClean="0"/>
              <a:t>装饰比较华丽</a:t>
            </a:r>
            <a:r>
              <a:rPr lang="en-US" altLang="zh-CN" smtClean="0"/>
              <a:t>,</a:t>
            </a:r>
            <a:r>
              <a:rPr lang="zh-CN" altLang="en-US" smtClean="0"/>
              <a:t>因此</a:t>
            </a:r>
            <a:r>
              <a:rPr lang="en-US" altLang="zh-CN" smtClean="0"/>
              <a:t>,</a:t>
            </a:r>
            <a:r>
              <a:rPr lang="zh-CN" altLang="en-US" smtClean="0"/>
              <a:t>称为宫殿。大政殿和成八字形排开的十座亭子。其建筑格局乃脱胎于少数民族的帐殿。这十一座亭子</a:t>
            </a:r>
            <a:r>
              <a:rPr lang="en-US" altLang="zh-CN" smtClean="0"/>
              <a:t>,</a:t>
            </a:r>
            <a:r>
              <a:rPr lang="zh-CN" altLang="en-US" smtClean="0"/>
              <a:t>就是十一座帐篷的化身。帐篷是可以流动、迁移的</a:t>
            </a:r>
            <a:r>
              <a:rPr lang="en-US" altLang="zh-CN" smtClean="0"/>
              <a:t>,</a:t>
            </a:r>
            <a:r>
              <a:rPr lang="zh-CN" altLang="en-US" smtClean="0"/>
              <a:t>而亭子就固定起来了。这也显示了少数民族文化的一个发展。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92610AF4-6752-4A97-BE32-D79760916524}" type="slidenum">
              <a:rPr lang="en-US" altLang="zh-CN" smtClean="0"/>
              <a:pPr/>
              <a:t>62</a:t>
            </a:fld>
            <a:endParaRPr lang="en-US" altLang="zh-CN" smtClean="0"/>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r>
              <a:rPr lang="zh-CN" altLang="en-US" smtClean="0"/>
              <a:t>猪岛曾经成为明朝皇族的庇护地。</a:t>
            </a:r>
            <a:br>
              <a:rPr lang="zh-CN" altLang="en-US" smtClean="0"/>
            </a:br>
            <a:r>
              <a:rPr lang="zh-CN" altLang="en-US" smtClean="0"/>
              <a:t>　明朝灭亡，有一支明朝后裔逃离京城，逃到北海附近的一座荒岛避难，在荒岛上建立家园。后来根据自己的朱姓取名朱岛，又怕被清朝官兵发现丧命，取朱岛谐音改为猪岛。猪岛因明后裔居住，岛上建筑多为明代风格。</a:t>
            </a:r>
            <a:br>
              <a:rPr lang="zh-CN" altLang="en-US" smtClean="0"/>
            </a:br>
            <a:r>
              <a:rPr lang="zh-CN" altLang="en-US" smtClean="0"/>
              <a:t>　清朝日渐强盛，岛上人们变成了地道的渔民，已无心改写历史，由于小岛的生活受海洋天气影响极大，便逐渐搬迁到陆地上生活，在北海一带建立家园，繁衍生息。</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2296580F-9F9B-4DE0-9F6C-E62A02D67B27}" type="slidenum">
              <a:rPr lang="en-US" altLang="zh-CN" smtClean="0"/>
              <a:pPr/>
              <a:t>68</a:t>
            </a:fld>
            <a:endParaRPr lang="en-US" altLang="zh-CN" smtClean="0"/>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pPr eaLnBrk="1" hangingPunct="1"/>
            <a:r>
              <a:rPr lang="zh-CN" altLang="en-US" smtClean="0"/>
              <a:t>山峰总数为</a:t>
            </a:r>
            <a:r>
              <a:rPr lang="en-US" altLang="zh-CN" smtClean="0"/>
              <a:t>999</a:t>
            </a:r>
            <a:r>
              <a:rPr lang="zh-CN" altLang="en-US" smtClean="0"/>
              <a:t>座，其数近千，故名“千山”，又名“积翠山”、“千华山”、“千顶山”、“千朵莲花山”，千山“无峰不奇，无石不峭，无庙不古，无处不幽”。是集寺庙、园林于一山的风景旅游胜地。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362DEBCE-3B24-4192-B39E-D2F230040065}" type="slidenum">
              <a:rPr lang="en-US" altLang="zh-CN" smtClean="0"/>
              <a:pPr/>
              <a:t>71</a:t>
            </a:fld>
            <a:endParaRPr lang="en-US" altLang="zh-CN" smtClean="0"/>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pPr eaLnBrk="1" hangingPunct="1"/>
            <a:r>
              <a:rPr lang="en-US" altLang="zh-CN" smtClean="0"/>
              <a:t>“</a:t>
            </a:r>
            <a:r>
              <a:rPr lang="zh-CN" altLang="en-US" smtClean="0"/>
              <a:t>泥疗”的三大作用十分明显：一、湿热作用。除头、足之外，摄氏</a:t>
            </a:r>
            <a:r>
              <a:rPr lang="en-US" altLang="zh-CN" smtClean="0"/>
              <a:t>42—48</a:t>
            </a:r>
            <a:r>
              <a:rPr lang="zh-CN" altLang="en-US" smtClean="0"/>
              <a:t>度热泥将人体全部埋住，热作用于皮肤，促进人体血液循环加快，局部毛细血管扩张，非细菌性炎症像液体渗出引进的关节肿胀等病理产物，会随同排汗等途径大量排出体外，这一作用对于治疗风湿、类风湿症效果十分明显。同时，热能促使神经系统敏感降低，这样可以减轻风湿、类风湿、外伤后遗症、腰腿疼等疾病给患者带来的疼痛，而后经过几个疗程，病人的疼痛会逐渐减轻。因为泥疗采用的是物理疗法，因此治疗效果能保持相当长的一段时间。二是机械作用，也就是压迫作用。当泥作用于人体时，人体会产生抵抗力，因此泥疗会促进人体皮肤弹性增强，有益皮肤健康。三是化学作用。热矿泥里含有多种对人体有益的化学元素，它们以离子形态存在，当作用于皮肤后，通过皮肤上的化学感受器反射到人体内，从而起到化学作用。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580DDC6D-8793-4F80-999A-B1989CE8ED94}" type="slidenum">
              <a:rPr lang="en-US" altLang="zh-CN" smtClean="0"/>
              <a:pPr/>
              <a:t>6</a:t>
            </a:fld>
            <a:endParaRPr lang="en-US" altLang="zh-CN"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r>
              <a:rPr lang="en-US" altLang="zh-CN" smtClean="0"/>
              <a:t>hān 174</a:t>
            </a:r>
            <a:r>
              <a:rPr lang="zh-CN" altLang="en-US" smtClean="0"/>
              <a:t>页 ㄏㄢ 就是驼鹿 ，，犴，又名“堪达犴”，学名“驼鹿”，人们俗称“四不象”。鼻子特别耐寒，鼻皮似海参， 肉质极其鲜嫩，味美无比。榛鸡俗称“飞龙”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10ADD972-DCFA-4869-8B05-3F9A7CC3C894}" type="slidenum">
              <a:rPr lang="en-US" altLang="zh-CN" smtClean="0"/>
              <a:pPr/>
              <a:t>7</a:t>
            </a:fld>
            <a:endParaRPr lang="en-US" altLang="zh-CN"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r>
              <a:rPr lang="en-US" altLang="zh-CN" smtClean="0"/>
              <a:t>   </a:t>
            </a:r>
            <a:r>
              <a:rPr lang="zh-CN" altLang="en-US" smtClean="0"/>
              <a:t>关就是山海关。闯关东，清入关实行民族等级与隔离制度，严禁汉人进入满洲 。从清朝到民国数百年间，背井离乡的山东人开始兴起了闯关东。</a:t>
            </a:r>
            <a:r>
              <a:rPr lang="en-US" altLang="zh-CN" smtClean="0"/>
              <a:t>19</a:t>
            </a:r>
            <a:r>
              <a:rPr lang="zh-CN" altLang="en-US" smtClean="0"/>
              <a:t>世纪，黄河下游连年遭灾，清朝政府却依旧禁关。破产农民不顾禁令，成千上万的冒着被惩罚危险，“闯”入东北，此为“闯关东”来历。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幻灯片图像占位符 1"/>
          <p:cNvSpPr>
            <a:spLocks noGrp="1" noRot="1" noChangeAspect="1" noTextEdit="1"/>
          </p:cNvSpPr>
          <p:nvPr>
            <p:ph type="sldImg"/>
          </p:nvPr>
        </p:nvSpPr>
        <p:spPr>
          <a:ln/>
        </p:spPr>
      </p:sp>
      <p:sp>
        <p:nvSpPr>
          <p:cNvPr id="156675" name="备注占位符 2"/>
          <p:cNvSpPr>
            <a:spLocks noGrp="1"/>
          </p:cNvSpPr>
          <p:nvPr>
            <p:ph type="body" idx="1"/>
          </p:nvPr>
        </p:nvSpPr>
        <p:spPr>
          <a:noFill/>
          <a:ln/>
        </p:spPr>
        <p:txBody>
          <a:bodyPr/>
          <a:lstStyle/>
          <a:p>
            <a:endParaRPr lang="zh-CN" altLang="en-US" smtClean="0"/>
          </a:p>
        </p:txBody>
      </p:sp>
      <p:sp>
        <p:nvSpPr>
          <p:cNvPr id="156676" name="灯片编号占位符 3"/>
          <p:cNvSpPr>
            <a:spLocks noGrp="1"/>
          </p:cNvSpPr>
          <p:nvPr>
            <p:ph type="sldNum" sz="quarter" idx="5"/>
          </p:nvPr>
        </p:nvSpPr>
        <p:spPr>
          <a:noFill/>
        </p:spPr>
        <p:txBody>
          <a:bodyPr/>
          <a:lstStyle/>
          <a:p>
            <a:fld id="{6675ABB6-ED1D-4D5D-84EA-B7E23B84F465}" type="slidenum">
              <a:rPr lang="en-US" altLang="zh-CN" smtClean="0"/>
              <a:pPr/>
              <a:t>9</a:t>
            </a:fld>
            <a:endParaRPr lang="en-US"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EA29258B-17DC-46E3-AF82-5B8B68D94096}" type="slidenum">
              <a:rPr lang="en-US" altLang="zh-CN" smtClean="0"/>
              <a:pPr/>
              <a:t>11</a:t>
            </a:fld>
            <a:endParaRPr lang="en-US" altLang="zh-CN"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r>
              <a:rPr lang="zh-CN" altLang="en-US" smtClean="0"/>
              <a:t>含低度酒精的饮料，用面包干发酵酿制而成，颜色近似啤酒而略呈红色，酸甜适度，口感清香。由于其酒精含量只有</a:t>
            </a:r>
            <a:r>
              <a:rPr lang="en-US" altLang="zh-CN" smtClean="0"/>
              <a:t>1%</a:t>
            </a:r>
            <a:r>
              <a:rPr lang="zh-CN" altLang="en-US" smtClean="0"/>
              <a:t>左右，儿童也可以饮用，是很受大众欢迎的软饮料。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7DD12670-C6C0-4951-B07C-59902247E877}" type="slidenum">
              <a:rPr lang="en-US" altLang="zh-CN" smtClean="0"/>
              <a:pPr/>
              <a:t>12</a:t>
            </a:fld>
            <a:endParaRPr lang="en-US" altLang="zh-CN"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lnSpc>
                <a:spcPct val="110000"/>
              </a:lnSpc>
              <a:spcBef>
                <a:spcPct val="0"/>
              </a:spcBef>
            </a:pPr>
            <a:r>
              <a:rPr lang="zh-CN" altLang="en-US" b="1" smtClean="0"/>
              <a:t>以</a:t>
            </a:r>
            <a:r>
              <a:rPr lang="zh-CN" altLang="en-US" b="1" smtClean="0">
                <a:solidFill>
                  <a:srgbClr val="0000FF"/>
                </a:solidFill>
              </a:rPr>
              <a:t>二人转</a:t>
            </a:r>
            <a:r>
              <a:rPr lang="zh-CN" altLang="en-US" b="1" smtClean="0"/>
              <a:t>音乐为基础，吸收东北民间音乐，把说唱和歌舞的演唱形式逐渐丰富、发展起来的戏曲。</a:t>
            </a:r>
          </a:p>
          <a:p>
            <a:pPr eaLnBrk="1" hangingPunct="1"/>
            <a:endParaRPr lang="en-US"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79EC856D-B565-4278-B9B5-9D2159689B00}" type="slidenum">
              <a:rPr lang="en-US" altLang="zh-CN" smtClean="0"/>
              <a:pPr/>
              <a:t>14</a:t>
            </a:fld>
            <a:endParaRPr lang="en-US" altLang="zh-CN"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r>
              <a:rPr lang="zh-CN" altLang="en-US" smtClean="0"/>
              <a:t>在伊春市的</a:t>
            </a:r>
            <a:r>
              <a:rPr lang="zh-CN" altLang="en-US" smtClean="0">
                <a:hlinkClick r:id="rId3"/>
              </a:rPr>
              <a:t>嘉荫</a:t>
            </a:r>
            <a:r>
              <a:rPr lang="zh-CN" altLang="en-US" smtClean="0"/>
              <a:t>县，曾挖掘出了我国第一具</a:t>
            </a:r>
            <a:r>
              <a:rPr lang="zh-CN" altLang="en-US" smtClean="0">
                <a:hlinkClick r:id="rId4"/>
              </a:rPr>
              <a:t>恐龙</a:t>
            </a:r>
            <a:r>
              <a:rPr lang="zh-CN" altLang="en-US" smtClean="0"/>
              <a:t>化石</a:t>
            </a:r>
            <a:r>
              <a:rPr lang="en-US" altLang="zh-CN" smtClean="0"/>
              <a:t>——</a:t>
            </a:r>
            <a:r>
              <a:rPr lang="zh-CN" altLang="en-US" smtClean="0"/>
              <a:t>被称为“神洲第一龙”的黑龙江</a:t>
            </a:r>
            <a:r>
              <a:rPr lang="zh-CN" altLang="en-US" smtClean="0">
                <a:hlinkClick r:id="rId5"/>
              </a:rPr>
              <a:t>满洲龙</a:t>
            </a:r>
            <a:r>
              <a:rPr lang="zh-CN" altLang="en-US" smtClean="0"/>
              <a:t>，伊春有世界上面积最大的红松原始林，号称为“天然氧吧”。被誉为“祖国林都”、“红松故乡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357F7AD2-F412-4DD2-9F83-08187D678EE5}" type="slidenum">
              <a:rPr lang="en-US" altLang="zh-CN" smtClean="0"/>
              <a:pPr/>
              <a:t>20</a:t>
            </a:fld>
            <a:endParaRPr lang="en-US" altLang="zh-CN"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r>
              <a:rPr lang="zh-CN" altLang="en-US" smtClean="0"/>
              <a:t>四大绅士运动：滑雪，马术、高尔夫、网球，</a:t>
            </a:r>
            <a:r>
              <a:rPr lang="en-US" altLang="zh-CN" smtClean="0"/>
              <a:t>96</a:t>
            </a:r>
            <a:r>
              <a:rPr lang="zh-CN" altLang="en-US" smtClean="0"/>
              <a:t>年第三届亚洲冬季运动会使亚布力声名鹊起，</a:t>
            </a:r>
            <a:r>
              <a:rPr lang="en-US" altLang="zh-CN" smtClean="0"/>
              <a:t>09</a:t>
            </a:r>
            <a:r>
              <a:rPr lang="zh-CN" altLang="en-US" smtClean="0"/>
              <a:t>年</a:t>
            </a:r>
            <a:r>
              <a:rPr lang="en-US" altLang="zh-CN" smtClean="0"/>
              <a:t>24</a:t>
            </a:r>
            <a:r>
              <a:rPr lang="zh-CN" altLang="en-US" smtClean="0"/>
              <a:t>届世界大学生冬季运动会。</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4470401"/>
            <a:ext cx="6858000" cy="1176421"/>
          </a:xfrm>
        </p:spPr>
        <p:txBody>
          <a:bodyPr anchor="b">
            <a:normAutofit/>
          </a:bodyPr>
          <a:lstStyle>
            <a:lvl1pPr algn="ctr">
              <a:defRPr sz="5400">
                <a:solidFill>
                  <a:schemeClr val="accent1">
                    <a:lumMod val="50000"/>
                  </a:schemeClr>
                </a:solidFill>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143000" y="5669006"/>
            <a:ext cx="6858000" cy="687344"/>
          </a:xfrm>
        </p:spPr>
        <p:txBody>
          <a:bodyPr>
            <a:normAutofit/>
          </a:bodyPr>
          <a:lstStyle>
            <a:lvl1pPr marL="0" indent="0" algn="ctr">
              <a:buNone/>
              <a:defRPr sz="3200">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normAutofit/>
          </a:bodyPr>
          <a:lstStyle/>
          <a:p>
            <a:fld id="{15BB4C91-A4CA-4EBE-8AF8-1DBB3ECEA669}" type="datetimeFigureOut">
              <a:rPr lang="zh-CN" altLang="en-US" smtClean="0">
                <a:solidFill>
                  <a:prstClr val="black"/>
                </a:solidFill>
              </a:rPr>
              <a:pPr/>
              <a:t>2017/9/9 Saturday</a:t>
            </a:fld>
            <a:endParaRPr lang="zh-CN" altLang="en-US">
              <a:solidFill>
                <a:prstClr val="black"/>
              </a:solidFill>
            </a:endParaRPr>
          </a:p>
        </p:txBody>
      </p:sp>
      <p:sp>
        <p:nvSpPr>
          <p:cNvPr id="5" name="页脚占位符 4"/>
          <p:cNvSpPr>
            <a:spLocks noGrp="1"/>
          </p:cNvSpPr>
          <p:nvPr>
            <p:ph type="ftr" sz="quarter" idx="11"/>
          </p:nvPr>
        </p:nvSpPr>
        <p:spPr/>
        <p:txBody>
          <a:bodyPr>
            <a:normAutofit/>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normAutofit/>
          </a:bodyPr>
          <a:lstStyle/>
          <a:p>
            <a:fld id="{2654D154-DEB9-4DCD-801B-B3341D74A27F}" type="slidenum">
              <a:rPr lang="zh-CN" altLang="en-US" smtClean="0">
                <a:solidFill>
                  <a:prstClr val="black"/>
                </a:solidFill>
              </a:rPr>
              <a:pPr/>
              <a:t>‹#›</a:t>
            </a:fld>
            <a:endParaRPr lang="zh-CN" altLang="en-US">
              <a:solidFill>
                <a:prstClr val="black"/>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EFD9D74-47D9-4702-A33C-335B63B48DBF}" type="datetimeFigureOut">
              <a:rPr lang="zh-CN" altLang="en-US" smtClean="0">
                <a:solidFill>
                  <a:prstClr val="black"/>
                </a:solidFill>
              </a:rPr>
              <a:pPr/>
              <a:t>2017/9/9 Saturday</a:t>
            </a:fld>
            <a:endParaRPr lang="zh-CN" altLang="en-US">
              <a:solidFill>
                <a:prstClr val="black"/>
              </a:solidFill>
            </a:endParaRPr>
          </a:p>
        </p:txBody>
      </p:sp>
      <p:sp>
        <p:nvSpPr>
          <p:cNvPr id="4" name="页脚占位符 3"/>
          <p:cNvSpPr>
            <a:spLocks noGrp="1"/>
          </p:cNvSpPr>
          <p:nvPr>
            <p:ph type="ftr" sz="quarter" idx="11"/>
          </p:nvPr>
        </p:nvSpPr>
        <p:spPr/>
        <p:txBody>
          <a:bodyPr/>
          <a:lstStyle/>
          <a:p>
            <a:endParaRPr lang="zh-CN" altLang="en-US">
              <a:solidFill>
                <a:prstClr val="black"/>
              </a:solidFill>
            </a:endParaRPr>
          </a:p>
        </p:txBody>
      </p:sp>
      <p:sp>
        <p:nvSpPr>
          <p:cNvPr id="5" name="灯片编号占位符 4"/>
          <p:cNvSpPr>
            <a:spLocks noGrp="1"/>
          </p:cNvSpPr>
          <p:nvPr>
            <p:ph type="sldNum" sz="quarter" idx="12"/>
          </p:nvPr>
        </p:nvSpPr>
        <p:spPr/>
        <p:txBody>
          <a:bodyPr/>
          <a:lstStyle/>
          <a:p>
            <a:fld id="{FABC47A4-756D-490B-A52F-7D9E2C9FC05F}" type="slidenum">
              <a:rPr lang="zh-CN" altLang="en-US" smtClean="0">
                <a:solidFill>
                  <a:prstClr val="black"/>
                </a:solidFill>
              </a:rPr>
              <a:pPr/>
              <a:t>‹#›</a:t>
            </a:fld>
            <a:endParaRPr lang="zh-CN" altLang="en-US">
              <a:solidFill>
                <a:prstClr val="black"/>
              </a:solidFill>
            </a:endParaRPr>
          </a:p>
        </p:txBody>
      </p:sp>
      <p:sp>
        <p:nvSpPr>
          <p:cNvPr id="7" name="内容占位符 6"/>
          <p:cNvSpPr>
            <a:spLocks noGrp="1"/>
          </p:cNvSpPr>
          <p:nvPr>
            <p:ph sz="quarter" idx="13"/>
          </p:nvPr>
        </p:nvSpPr>
        <p:spPr>
          <a:xfrm>
            <a:off x="1094874" y="673769"/>
            <a:ext cx="7420476" cy="5430394"/>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1071562" y="1588169"/>
            <a:ext cx="7443788" cy="3352999"/>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15BB4C91-A4CA-4EBE-8AF8-1DBB3ECEA669}" type="datetimeFigureOut">
              <a:rPr lang="zh-CN" altLang="en-US" smtClean="0">
                <a:solidFill>
                  <a:prstClr val="black"/>
                </a:solidFill>
              </a:rPr>
              <a:pPr/>
              <a:t>2017/9/9 Saturday</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dirty="0">
              <a:solidFill>
                <a:prstClr val="black"/>
              </a:solidFill>
            </a:endParaRPr>
          </a:p>
        </p:txBody>
      </p:sp>
      <p:sp>
        <p:nvSpPr>
          <p:cNvPr id="6" name="灯片编号占位符 5"/>
          <p:cNvSpPr>
            <a:spLocks noGrp="1"/>
          </p:cNvSpPr>
          <p:nvPr>
            <p:ph type="sldNum" sz="quarter" idx="12"/>
          </p:nvPr>
        </p:nvSpPr>
        <p:spPr/>
        <p:txBody>
          <a:bodyPr/>
          <a:lstStyle/>
          <a:p>
            <a:fld id="{2654D154-DEB9-4DCD-801B-B3341D74A27F}" type="slidenum">
              <a:rPr lang="zh-CN" altLang="en-US" smtClean="0">
                <a:solidFill>
                  <a:prstClr val="black"/>
                </a:solidFill>
              </a:rPr>
              <a:pPr/>
              <a:t>‹#›</a:t>
            </a:fld>
            <a:endParaRPr lang="zh-CN" altLang="en-US">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normAutofit/>
          </a:bodyPr>
          <a:lstStyle/>
          <a:p>
            <a:fld id="{15BB4C91-A4CA-4EBE-8AF8-1DBB3ECEA669}" type="datetimeFigureOut">
              <a:rPr lang="zh-CN" altLang="en-US" smtClean="0">
                <a:solidFill>
                  <a:prstClr val="black"/>
                </a:solidFill>
              </a:rPr>
              <a:pPr/>
              <a:t>2017/9/9 Saturday</a:t>
            </a:fld>
            <a:endParaRPr lang="zh-CN" altLang="en-US">
              <a:solidFill>
                <a:prstClr val="black"/>
              </a:solidFill>
            </a:endParaRPr>
          </a:p>
        </p:txBody>
      </p:sp>
      <p:sp>
        <p:nvSpPr>
          <p:cNvPr id="5" name="页脚占位符 4"/>
          <p:cNvSpPr>
            <a:spLocks noGrp="1"/>
          </p:cNvSpPr>
          <p:nvPr>
            <p:ph type="ftr" sz="quarter" idx="11"/>
          </p:nvPr>
        </p:nvSpPr>
        <p:spPr/>
        <p:txBody>
          <a:bodyPr>
            <a:normAutofit/>
          </a:bodyPr>
          <a:lstStyle/>
          <a:p>
            <a:endParaRPr lang="zh-CN" altLang="en-US" dirty="0">
              <a:solidFill>
                <a:prstClr val="black"/>
              </a:solidFill>
            </a:endParaRPr>
          </a:p>
        </p:txBody>
      </p:sp>
      <p:sp>
        <p:nvSpPr>
          <p:cNvPr id="6" name="灯片编号占位符 5"/>
          <p:cNvSpPr>
            <a:spLocks noGrp="1"/>
          </p:cNvSpPr>
          <p:nvPr>
            <p:ph type="sldNum" sz="quarter" idx="12"/>
          </p:nvPr>
        </p:nvSpPr>
        <p:spPr/>
        <p:txBody>
          <a:bodyPr>
            <a:normAutofit/>
          </a:bodyPr>
          <a:lstStyle/>
          <a:p>
            <a:fld id="{2654D154-DEB9-4DCD-801B-B3341D74A27F}" type="slidenum">
              <a:rPr lang="zh-CN" altLang="en-US" smtClean="0">
                <a:solidFill>
                  <a:prstClr val="black"/>
                </a:solidFill>
              </a:rPr>
              <a:pPr/>
              <a:t>‹#›</a:t>
            </a:fld>
            <a:endParaRPr lang="zh-CN" altLang="en-US">
              <a:solidFill>
                <a:prstClr val="black"/>
              </a:solidFill>
            </a:endParaRPr>
          </a:p>
        </p:txBody>
      </p:sp>
      <p:sp>
        <p:nvSpPr>
          <p:cNvPr id="7" name="矩形 6"/>
          <p:cNvSpPr/>
          <p:nvPr/>
        </p:nvSpPr>
        <p:spPr bwMode="auto">
          <a:xfrm>
            <a:off x="1924672" y="3162999"/>
            <a:ext cx="5339900" cy="925409"/>
          </a:xfrm>
          <a:prstGeom prst="rect">
            <a:avLst/>
          </a:prstGeom>
          <a:gradFill flip="none" rotWithShape="1">
            <a:gsLst>
              <a:gs pos="53000">
                <a:schemeClr val="accent2"/>
              </a:gs>
              <a:gs pos="100000">
                <a:schemeClr val="accent2">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000">
              <a:solidFill>
                <a:prstClr val="white"/>
              </a:solidFill>
            </a:endParaRPr>
          </a:p>
        </p:txBody>
      </p:sp>
      <p:sp>
        <p:nvSpPr>
          <p:cNvPr id="8" name="矩形 7"/>
          <p:cNvSpPr/>
          <p:nvPr/>
        </p:nvSpPr>
        <p:spPr bwMode="auto">
          <a:xfrm>
            <a:off x="1950700" y="3203486"/>
            <a:ext cx="5290015" cy="850219"/>
          </a:xfrm>
          <a:prstGeom prst="rect">
            <a:avLst/>
          </a:prstGeom>
          <a:gradFill flip="none" rotWithShape="1">
            <a:gsLst>
              <a:gs pos="100000">
                <a:schemeClr val="accent1"/>
              </a:gs>
              <a:gs pos="74000">
                <a:schemeClr val="accent1">
                  <a:lumMod val="75000"/>
                </a:schemeClr>
              </a:gs>
              <a:gs pos="0">
                <a:schemeClr val="accent1">
                  <a:lumMod val="60000"/>
                  <a:lumOff val="40000"/>
                </a:schemeClr>
              </a:gs>
              <a:gs pos="31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3600" b="1" dirty="0">
              <a:solidFill>
                <a:srgbClr val="D3A815"/>
              </a:solidFill>
            </a:endParaRPr>
          </a:p>
        </p:txBody>
      </p:sp>
      <p:sp>
        <p:nvSpPr>
          <p:cNvPr id="9" name="任意多边形 8"/>
          <p:cNvSpPr/>
          <p:nvPr/>
        </p:nvSpPr>
        <p:spPr bwMode="auto">
          <a:xfrm>
            <a:off x="1968051" y="3220837"/>
            <a:ext cx="321002" cy="428002"/>
          </a:xfrm>
          <a:custGeom>
            <a:avLst/>
            <a:gdLst>
              <a:gd name="connsiteX0" fmla="*/ 586469 w 5423364"/>
              <a:gd name="connsiteY0" fmla="*/ 3778531 h 5416741"/>
              <a:gd name="connsiteX1" fmla="*/ 586469 w 5423364"/>
              <a:gd name="connsiteY1" fmla="*/ 4093221 h 5416741"/>
              <a:gd name="connsiteX2" fmla="*/ 901159 w 5423364"/>
              <a:gd name="connsiteY2" fmla="*/ 4093221 h 5416741"/>
              <a:gd name="connsiteX3" fmla="*/ 901159 w 5423364"/>
              <a:gd name="connsiteY3" fmla="*/ 3778531 h 5416741"/>
              <a:gd name="connsiteX4" fmla="*/ 941931 w 5423364"/>
              <a:gd name="connsiteY4" fmla="*/ 1734100 h 5416741"/>
              <a:gd name="connsiteX5" fmla="*/ 941931 w 5423364"/>
              <a:gd name="connsiteY5" fmla="*/ 2362054 h 5416741"/>
              <a:gd name="connsiteX6" fmla="*/ 1569884 w 5423364"/>
              <a:gd name="connsiteY6" fmla="*/ 2362054 h 5416741"/>
              <a:gd name="connsiteX7" fmla="*/ 1569884 w 5423364"/>
              <a:gd name="connsiteY7" fmla="*/ 1734100 h 5416741"/>
              <a:gd name="connsiteX8" fmla="*/ 947912 w 5423364"/>
              <a:gd name="connsiteY8" fmla="*/ 945546 h 5416741"/>
              <a:gd name="connsiteX9" fmla="*/ 947912 w 5423364"/>
              <a:gd name="connsiteY9" fmla="*/ 1573498 h 5416741"/>
              <a:gd name="connsiteX10" fmla="*/ 1575865 w 5423364"/>
              <a:gd name="connsiteY10" fmla="*/ 1573498 h 5416741"/>
              <a:gd name="connsiteX11" fmla="*/ 1575865 w 5423364"/>
              <a:gd name="connsiteY11" fmla="*/ 945546 h 5416741"/>
              <a:gd name="connsiteX12" fmla="*/ 1738596 w 5423364"/>
              <a:gd name="connsiteY12" fmla="*/ 945546 h 5416741"/>
              <a:gd name="connsiteX13" fmla="*/ 1738596 w 5423364"/>
              <a:gd name="connsiteY13" fmla="*/ 1573498 h 5416741"/>
              <a:gd name="connsiteX14" fmla="*/ 2366549 w 5423364"/>
              <a:gd name="connsiteY14" fmla="*/ 1573498 h 5416741"/>
              <a:gd name="connsiteX15" fmla="*/ 2366549 w 5423364"/>
              <a:gd name="connsiteY15" fmla="*/ 945546 h 5416741"/>
              <a:gd name="connsiteX16" fmla="*/ 3785154 w 5423364"/>
              <a:gd name="connsiteY16" fmla="*/ 579766 h 5416741"/>
              <a:gd name="connsiteX17" fmla="*/ 3785154 w 5423364"/>
              <a:gd name="connsiteY17" fmla="*/ 894456 h 5416741"/>
              <a:gd name="connsiteX18" fmla="*/ 4099844 w 5423364"/>
              <a:gd name="connsiteY18" fmla="*/ 894456 h 5416741"/>
              <a:gd name="connsiteX19" fmla="*/ 4099844 w 5423364"/>
              <a:gd name="connsiteY19" fmla="*/ 579766 h 5416741"/>
              <a:gd name="connsiteX20" fmla="*/ 156988 w 5423364"/>
              <a:gd name="connsiteY20" fmla="*/ 156989 h 5416741"/>
              <a:gd name="connsiteX21" fmla="*/ 156988 w 5423364"/>
              <a:gd name="connsiteY21" fmla="*/ 784943 h 5416741"/>
              <a:gd name="connsiteX22" fmla="*/ 784942 w 5423364"/>
              <a:gd name="connsiteY22" fmla="*/ 784943 h 5416741"/>
              <a:gd name="connsiteX23" fmla="*/ 784942 w 5423364"/>
              <a:gd name="connsiteY23" fmla="*/ 156989 h 5416741"/>
              <a:gd name="connsiteX24" fmla="*/ 3314221 w 5423364"/>
              <a:gd name="connsiteY24" fmla="*/ 0 h 5416741"/>
              <a:gd name="connsiteX25" fmla="*/ 3471209 w 5423364"/>
              <a:gd name="connsiteY25" fmla="*/ 0 h 5416741"/>
              <a:gd name="connsiteX26" fmla="*/ 3471209 w 5423364"/>
              <a:gd name="connsiteY26" fmla="*/ 1287546 h 5416741"/>
              <a:gd name="connsiteX27" fmla="*/ 4102777 w 5423364"/>
              <a:gd name="connsiteY27" fmla="*/ 1287546 h 5416741"/>
              <a:gd name="connsiteX28" fmla="*/ 4102777 w 5423364"/>
              <a:gd name="connsiteY28" fmla="*/ 1054378 h 5416741"/>
              <a:gd name="connsiteX29" fmla="*/ 3625233 w 5423364"/>
              <a:gd name="connsiteY29" fmla="*/ 1054378 h 5416741"/>
              <a:gd name="connsiteX30" fmla="*/ 3625233 w 5423364"/>
              <a:gd name="connsiteY30" fmla="*/ 419845 h 5416741"/>
              <a:gd name="connsiteX31" fmla="*/ 4259765 w 5423364"/>
              <a:gd name="connsiteY31" fmla="*/ 419845 h 5416741"/>
              <a:gd name="connsiteX32" fmla="*/ 4259765 w 5423364"/>
              <a:gd name="connsiteY32" fmla="*/ 723813 h 5416741"/>
              <a:gd name="connsiteX33" fmla="*/ 4259765 w 5423364"/>
              <a:gd name="connsiteY33" fmla="*/ 897390 h 5416741"/>
              <a:gd name="connsiteX34" fmla="*/ 4474599 w 5423364"/>
              <a:gd name="connsiteY34" fmla="*/ 897390 h 5416741"/>
              <a:gd name="connsiteX35" fmla="*/ 4474599 w 5423364"/>
              <a:gd name="connsiteY35" fmla="*/ 10377 h 5416741"/>
              <a:gd name="connsiteX36" fmla="*/ 4480164 w 5423364"/>
              <a:gd name="connsiteY36" fmla="*/ 10377 h 5416741"/>
              <a:gd name="connsiteX37" fmla="*/ 4480164 w 5423364"/>
              <a:gd name="connsiteY37" fmla="*/ 1 h 5416741"/>
              <a:gd name="connsiteX38" fmla="*/ 5423364 w 5423364"/>
              <a:gd name="connsiteY38" fmla="*/ 1 h 5416741"/>
              <a:gd name="connsiteX39" fmla="*/ 5423364 w 5423364"/>
              <a:gd name="connsiteY39" fmla="*/ 156268 h 5416741"/>
              <a:gd name="connsiteX40" fmla="*/ 4631587 w 5423364"/>
              <a:gd name="connsiteY40" fmla="*/ 156268 h 5416741"/>
              <a:gd name="connsiteX41" fmla="*/ 4631587 w 5423364"/>
              <a:gd name="connsiteY41" fmla="*/ 1054377 h 5416741"/>
              <a:gd name="connsiteX42" fmla="*/ 4474599 w 5423364"/>
              <a:gd name="connsiteY42" fmla="*/ 1054377 h 5416741"/>
              <a:gd name="connsiteX43" fmla="*/ 4474599 w 5423364"/>
              <a:gd name="connsiteY43" fmla="*/ 1053657 h 5416741"/>
              <a:gd name="connsiteX44" fmla="*/ 4259765 w 5423364"/>
              <a:gd name="connsiteY44" fmla="*/ 1053657 h 5416741"/>
              <a:gd name="connsiteX45" fmla="*/ 4259765 w 5423364"/>
              <a:gd name="connsiteY45" fmla="*/ 1054378 h 5416741"/>
              <a:gd name="connsiteX46" fmla="*/ 4259765 w 5423364"/>
              <a:gd name="connsiteY46" fmla="*/ 1287546 h 5416741"/>
              <a:gd name="connsiteX47" fmla="*/ 4259766 w 5423364"/>
              <a:gd name="connsiteY47" fmla="*/ 1287546 h 5416741"/>
              <a:gd name="connsiteX48" fmla="*/ 4259766 w 5423364"/>
              <a:gd name="connsiteY48" fmla="*/ 1443813 h 5416741"/>
              <a:gd name="connsiteX49" fmla="*/ 3323766 w 5423364"/>
              <a:gd name="connsiteY49" fmla="*/ 1443813 h 5416741"/>
              <a:gd name="connsiteX50" fmla="*/ 3323766 w 5423364"/>
              <a:gd name="connsiteY50" fmla="*/ 1440000 h 5416741"/>
              <a:gd name="connsiteX51" fmla="*/ 3314221 w 5423364"/>
              <a:gd name="connsiteY51" fmla="*/ 1440000 h 5416741"/>
              <a:gd name="connsiteX52" fmla="*/ 3314221 w 5423364"/>
              <a:gd name="connsiteY52" fmla="*/ 156989 h 5416741"/>
              <a:gd name="connsiteX53" fmla="*/ 1737874 w 5423364"/>
              <a:gd name="connsiteY53" fmla="*/ 156989 h 5416741"/>
              <a:gd name="connsiteX54" fmla="*/ 1737874 w 5423364"/>
              <a:gd name="connsiteY54" fmla="*/ 788557 h 5416741"/>
              <a:gd name="connsiteX55" fmla="*/ 2523537 w 5423364"/>
              <a:gd name="connsiteY55" fmla="*/ 788557 h 5416741"/>
              <a:gd name="connsiteX56" fmla="*/ 2523537 w 5423364"/>
              <a:gd name="connsiteY56" fmla="*/ 1730486 h 5416741"/>
              <a:gd name="connsiteX57" fmla="*/ 1732853 w 5423364"/>
              <a:gd name="connsiteY57" fmla="*/ 1730486 h 5416741"/>
              <a:gd name="connsiteX58" fmla="*/ 1726872 w 5423364"/>
              <a:gd name="connsiteY58" fmla="*/ 1730486 h 5416741"/>
              <a:gd name="connsiteX59" fmla="*/ 1726872 w 5423364"/>
              <a:gd name="connsiteY59" fmla="*/ 2519042 h 5416741"/>
              <a:gd name="connsiteX60" fmla="*/ 784942 w 5423364"/>
              <a:gd name="connsiteY60" fmla="*/ 2519042 h 5416741"/>
              <a:gd name="connsiteX61" fmla="*/ 784942 w 5423364"/>
              <a:gd name="connsiteY61" fmla="*/ 1734100 h 5416741"/>
              <a:gd name="connsiteX62" fmla="*/ 162970 w 5423364"/>
              <a:gd name="connsiteY62" fmla="*/ 1734100 h 5416741"/>
              <a:gd name="connsiteX63" fmla="*/ 162970 w 5423364"/>
              <a:gd name="connsiteY63" fmla="*/ 3307598 h 5416741"/>
              <a:gd name="connsiteX64" fmla="*/ 1446703 w 5423364"/>
              <a:gd name="connsiteY64" fmla="*/ 3307598 h 5416741"/>
              <a:gd name="connsiteX65" fmla="*/ 1446703 w 5423364"/>
              <a:gd name="connsiteY65" fmla="*/ 3317142 h 5416741"/>
              <a:gd name="connsiteX66" fmla="*/ 1450516 w 5423364"/>
              <a:gd name="connsiteY66" fmla="*/ 3317142 h 5416741"/>
              <a:gd name="connsiteX67" fmla="*/ 1450516 w 5423364"/>
              <a:gd name="connsiteY67" fmla="*/ 4096154 h 5416741"/>
              <a:gd name="connsiteX68" fmla="*/ 1450516 w 5423364"/>
              <a:gd name="connsiteY68" fmla="*/ 4253142 h 5416741"/>
              <a:gd name="connsiteX69" fmla="*/ 1294249 w 5423364"/>
              <a:gd name="connsiteY69" fmla="*/ 4253142 h 5416741"/>
              <a:gd name="connsiteX70" fmla="*/ 1061080 w 5423364"/>
              <a:gd name="connsiteY70" fmla="*/ 4253142 h 5416741"/>
              <a:gd name="connsiteX71" fmla="*/ 1060359 w 5423364"/>
              <a:gd name="connsiteY71" fmla="*/ 4253142 h 5416741"/>
              <a:gd name="connsiteX72" fmla="*/ 1060359 w 5423364"/>
              <a:gd name="connsiteY72" fmla="*/ 4467976 h 5416741"/>
              <a:gd name="connsiteX73" fmla="*/ 1061080 w 5423364"/>
              <a:gd name="connsiteY73" fmla="*/ 4467976 h 5416741"/>
              <a:gd name="connsiteX74" fmla="*/ 1061080 w 5423364"/>
              <a:gd name="connsiteY74" fmla="*/ 4624964 h 5416741"/>
              <a:gd name="connsiteX75" fmla="*/ 162970 w 5423364"/>
              <a:gd name="connsiteY75" fmla="*/ 4624964 h 5416741"/>
              <a:gd name="connsiteX76" fmla="*/ 162970 w 5423364"/>
              <a:gd name="connsiteY76" fmla="*/ 5416741 h 5416741"/>
              <a:gd name="connsiteX77" fmla="*/ 6703 w 5423364"/>
              <a:gd name="connsiteY77" fmla="*/ 5416741 h 5416741"/>
              <a:gd name="connsiteX78" fmla="*/ 6703 w 5423364"/>
              <a:gd name="connsiteY78" fmla="*/ 4473541 h 5416741"/>
              <a:gd name="connsiteX79" fmla="*/ 17080 w 5423364"/>
              <a:gd name="connsiteY79" fmla="*/ 4473541 h 5416741"/>
              <a:gd name="connsiteX80" fmla="*/ 17080 w 5423364"/>
              <a:gd name="connsiteY80" fmla="*/ 4467976 h 5416741"/>
              <a:gd name="connsiteX81" fmla="*/ 904092 w 5423364"/>
              <a:gd name="connsiteY81" fmla="*/ 4467976 h 5416741"/>
              <a:gd name="connsiteX82" fmla="*/ 904092 w 5423364"/>
              <a:gd name="connsiteY82" fmla="*/ 4253142 h 5416741"/>
              <a:gd name="connsiteX83" fmla="*/ 730516 w 5423364"/>
              <a:gd name="connsiteY83" fmla="*/ 4253142 h 5416741"/>
              <a:gd name="connsiteX84" fmla="*/ 426548 w 5423364"/>
              <a:gd name="connsiteY84" fmla="*/ 4253142 h 5416741"/>
              <a:gd name="connsiteX85" fmla="*/ 426548 w 5423364"/>
              <a:gd name="connsiteY85" fmla="*/ 3618610 h 5416741"/>
              <a:gd name="connsiteX86" fmla="*/ 1061080 w 5423364"/>
              <a:gd name="connsiteY86" fmla="*/ 3618610 h 5416741"/>
              <a:gd name="connsiteX87" fmla="*/ 1061080 w 5423364"/>
              <a:gd name="connsiteY87" fmla="*/ 4096154 h 5416741"/>
              <a:gd name="connsiteX88" fmla="*/ 1294249 w 5423364"/>
              <a:gd name="connsiteY88" fmla="*/ 4096154 h 5416741"/>
              <a:gd name="connsiteX89" fmla="*/ 1294249 w 5423364"/>
              <a:gd name="connsiteY89" fmla="*/ 3464586 h 5416741"/>
              <a:gd name="connsiteX90" fmla="*/ 6703 w 5423364"/>
              <a:gd name="connsiteY90" fmla="*/ 3464586 h 5416741"/>
              <a:gd name="connsiteX91" fmla="*/ 6703 w 5423364"/>
              <a:gd name="connsiteY91" fmla="*/ 3449112 h 5416741"/>
              <a:gd name="connsiteX92" fmla="*/ 6703 w 5423364"/>
              <a:gd name="connsiteY92" fmla="*/ 3307598 h 5416741"/>
              <a:gd name="connsiteX93" fmla="*/ 6703 w 5423364"/>
              <a:gd name="connsiteY93" fmla="*/ 1734100 h 5416741"/>
              <a:gd name="connsiteX94" fmla="*/ 5981 w 5423364"/>
              <a:gd name="connsiteY94" fmla="*/ 1734100 h 5416741"/>
              <a:gd name="connsiteX95" fmla="*/ 5981 w 5423364"/>
              <a:gd name="connsiteY95" fmla="*/ 1577112 h 5416741"/>
              <a:gd name="connsiteX96" fmla="*/ 6703 w 5423364"/>
              <a:gd name="connsiteY96" fmla="*/ 1577112 h 5416741"/>
              <a:gd name="connsiteX97" fmla="*/ 162970 w 5423364"/>
              <a:gd name="connsiteY97" fmla="*/ 1577112 h 5416741"/>
              <a:gd name="connsiteX98" fmla="*/ 784942 w 5423364"/>
              <a:gd name="connsiteY98" fmla="*/ 1577112 h 5416741"/>
              <a:gd name="connsiteX99" fmla="*/ 790923 w 5423364"/>
              <a:gd name="connsiteY99" fmla="*/ 1577112 h 5416741"/>
              <a:gd name="connsiteX100" fmla="*/ 790923 w 5423364"/>
              <a:gd name="connsiteY100" fmla="*/ 941931 h 5416741"/>
              <a:gd name="connsiteX101" fmla="*/ 0 w 5423364"/>
              <a:gd name="connsiteY101" fmla="*/ 941931 h 5416741"/>
              <a:gd name="connsiteX102" fmla="*/ 0 w 5423364"/>
              <a:gd name="connsiteY102" fmla="*/ 1 h 5416741"/>
              <a:gd name="connsiteX103" fmla="*/ 941930 w 5423364"/>
              <a:gd name="connsiteY103" fmla="*/ 1 h 5416741"/>
              <a:gd name="connsiteX104" fmla="*/ 941930 w 5423364"/>
              <a:gd name="connsiteY104" fmla="*/ 788557 h 5416741"/>
              <a:gd name="connsiteX105" fmla="*/ 1581607 w 5423364"/>
              <a:gd name="connsiteY105" fmla="*/ 788557 h 5416741"/>
              <a:gd name="connsiteX106" fmla="*/ 1581607 w 5423364"/>
              <a:gd name="connsiteY106" fmla="*/ 156989 h 5416741"/>
              <a:gd name="connsiteX107" fmla="*/ 1581607 w 5423364"/>
              <a:gd name="connsiteY107" fmla="*/ 1 h 5416741"/>
              <a:gd name="connsiteX108" fmla="*/ 1581607 w 5423364"/>
              <a:gd name="connsiteY108" fmla="*/ 1 h 5416741"/>
              <a:gd name="connsiteX109" fmla="*/ 1737874 w 5423364"/>
              <a:gd name="connsiteY109" fmla="*/ 1 h 5416741"/>
              <a:gd name="connsiteX110" fmla="*/ 1737874 w 5423364"/>
              <a:gd name="connsiteY110" fmla="*/ 1 h 5416741"/>
              <a:gd name="connsiteX111" fmla="*/ 3314221 w 5423364"/>
              <a:gd name="connsiteY111" fmla="*/ 1 h 541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423364" h="5416741">
                <a:moveTo>
                  <a:pt x="586469" y="3778531"/>
                </a:moveTo>
                <a:lnTo>
                  <a:pt x="586469" y="4093221"/>
                </a:lnTo>
                <a:lnTo>
                  <a:pt x="901159" y="4093221"/>
                </a:lnTo>
                <a:lnTo>
                  <a:pt x="901159" y="3778531"/>
                </a:lnTo>
                <a:close/>
                <a:moveTo>
                  <a:pt x="941931" y="1734100"/>
                </a:moveTo>
                <a:lnTo>
                  <a:pt x="941931" y="2362054"/>
                </a:lnTo>
                <a:lnTo>
                  <a:pt x="1569884" y="2362054"/>
                </a:lnTo>
                <a:lnTo>
                  <a:pt x="1569884" y="1734100"/>
                </a:lnTo>
                <a:close/>
                <a:moveTo>
                  <a:pt x="947912" y="945546"/>
                </a:moveTo>
                <a:lnTo>
                  <a:pt x="947912" y="1573498"/>
                </a:lnTo>
                <a:lnTo>
                  <a:pt x="1575865" y="1573498"/>
                </a:lnTo>
                <a:lnTo>
                  <a:pt x="1575865" y="945546"/>
                </a:lnTo>
                <a:close/>
                <a:moveTo>
                  <a:pt x="1738596" y="945546"/>
                </a:moveTo>
                <a:lnTo>
                  <a:pt x="1738596" y="1573498"/>
                </a:lnTo>
                <a:lnTo>
                  <a:pt x="2366549" y="1573498"/>
                </a:lnTo>
                <a:lnTo>
                  <a:pt x="2366549" y="945546"/>
                </a:lnTo>
                <a:close/>
                <a:moveTo>
                  <a:pt x="3785154" y="579766"/>
                </a:moveTo>
                <a:lnTo>
                  <a:pt x="3785154" y="894456"/>
                </a:lnTo>
                <a:lnTo>
                  <a:pt x="4099844" y="894456"/>
                </a:lnTo>
                <a:lnTo>
                  <a:pt x="4099844" y="579766"/>
                </a:lnTo>
                <a:close/>
                <a:moveTo>
                  <a:pt x="156988" y="156989"/>
                </a:moveTo>
                <a:lnTo>
                  <a:pt x="156988" y="784943"/>
                </a:lnTo>
                <a:lnTo>
                  <a:pt x="784942" y="784943"/>
                </a:lnTo>
                <a:lnTo>
                  <a:pt x="784942" y="156989"/>
                </a:lnTo>
                <a:close/>
                <a:moveTo>
                  <a:pt x="3314221" y="0"/>
                </a:moveTo>
                <a:lnTo>
                  <a:pt x="3471209" y="0"/>
                </a:lnTo>
                <a:lnTo>
                  <a:pt x="3471209" y="1287546"/>
                </a:lnTo>
                <a:lnTo>
                  <a:pt x="4102777" y="1287546"/>
                </a:lnTo>
                <a:lnTo>
                  <a:pt x="4102777" y="1054378"/>
                </a:lnTo>
                <a:lnTo>
                  <a:pt x="3625233" y="1054378"/>
                </a:lnTo>
                <a:lnTo>
                  <a:pt x="3625233" y="419845"/>
                </a:lnTo>
                <a:lnTo>
                  <a:pt x="4259765" y="419845"/>
                </a:lnTo>
                <a:lnTo>
                  <a:pt x="4259765" y="723813"/>
                </a:lnTo>
                <a:lnTo>
                  <a:pt x="4259765" y="897390"/>
                </a:lnTo>
                <a:lnTo>
                  <a:pt x="4474599" y="897390"/>
                </a:lnTo>
                <a:lnTo>
                  <a:pt x="4474599" y="10377"/>
                </a:lnTo>
                <a:lnTo>
                  <a:pt x="4480164" y="10377"/>
                </a:lnTo>
                <a:lnTo>
                  <a:pt x="4480164" y="1"/>
                </a:lnTo>
                <a:lnTo>
                  <a:pt x="5423364" y="1"/>
                </a:lnTo>
                <a:lnTo>
                  <a:pt x="5423364" y="156268"/>
                </a:lnTo>
                <a:lnTo>
                  <a:pt x="4631587" y="156268"/>
                </a:lnTo>
                <a:lnTo>
                  <a:pt x="4631587" y="1054377"/>
                </a:lnTo>
                <a:lnTo>
                  <a:pt x="4474599" y="1054377"/>
                </a:lnTo>
                <a:lnTo>
                  <a:pt x="4474599" y="1053657"/>
                </a:lnTo>
                <a:lnTo>
                  <a:pt x="4259765" y="1053657"/>
                </a:lnTo>
                <a:lnTo>
                  <a:pt x="4259765" y="1054378"/>
                </a:lnTo>
                <a:lnTo>
                  <a:pt x="4259765" y="1287546"/>
                </a:lnTo>
                <a:lnTo>
                  <a:pt x="4259766" y="1287546"/>
                </a:lnTo>
                <a:lnTo>
                  <a:pt x="4259766" y="1443813"/>
                </a:lnTo>
                <a:lnTo>
                  <a:pt x="3323766" y="1443813"/>
                </a:lnTo>
                <a:lnTo>
                  <a:pt x="3323766" y="1440000"/>
                </a:lnTo>
                <a:lnTo>
                  <a:pt x="3314221" y="1440000"/>
                </a:lnTo>
                <a:lnTo>
                  <a:pt x="3314221" y="156989"/>
                </a:lnTo>
                <a:lnTo>
                  <a:pt x="1737874" y="156989"/>
                </a:lnTo>
                <a:lnTo>
                  <a:pt x="1737874" y="788557"/>
                </a:lnTo>
                <a:lnTo>
                  <a:pt x="2523537" y="788557"/>
                </a:lnTo>
                <a:lnTo>
                  <a:pt x="2523537" y="1730486"/>
                </a:lnTo>
                <a:lnTo>
                  <a:pt x="1732853" y="1730486"/>
                </a:lnTo>
                <a:lnTo>
                  <a:pt x="1726872" y="1730486"/>
                </a:lnTo>
                <a:lnTo>
                  <a:pt x="1726872" y="2519042"/>
                </a:lnTo>
                <a:lnTo>
                  <a:pt x="784942" y="2519042"/>
                </a:lnTo>
                <a:lnTo>
                  <a:pt x="784942" y="1734100"/>
                </a:lnTo>
                <a:lnTo>
                  <a:pt x="162970" y="1734100"/>
                </a:lnTo>
                <a:lnTo>
                  <a:pt x="162970" y="3307598"/>
                </a:lnTo>
                <a:lnTo>
                  <a:pt x="1446703" y="3307598"/>
                </a:lnTo>
                <a:lnTo>
                  <a:pt x="1446703" y="3317142"/>
                </a:lnTo>
                <a:lnTo>
                  <a:pt x="1450516" y="3317142"/>
                </a:lnTo>
                <a:lnTo>
                  <a:pt x="1450516" y="4096154"/>
                </a:lnTo>
                <a:lnTo>
                  <a:pt x="1450516" y="4253142"/>
                </a:lnTo>
                <a:lnTo>
                  <a:pt x="1294249" y="4253142"/>
                </a:lnTo>
                <a:lnTo>
                  <a:pt x="1061080" y="4253142"/>
                </a:lnTo>
                <a:lnTo>
                  <a:pt x="1060359" y="4253142"/>
                </a:lnTo>
                <a:lnTo>
                  <a:pt x="1060359" y="4467976"/>
                </a:lnTo>
                <a:lnTo>
                  <a:pt x="1061080" y="4467976"/>
                </a:lnTo>
                <a:lnTo>
                  <a:pt x="1061080" y="4624964"/>
                </a:lnTo>
                <a:lnTo>
                  <a:pt x="162970" y="4624964"/>
                </a:lnTo>
                <a:lnTo>
                  <a:pt x="162970" y="5416741"/>
                </a:lnTo>
                <a:lnTo>
                  <a:pt x="6703" y="5416741"/>
                </a:lnTo>
                <a:lnTo>
                  <a:pt x="6703" y="4473541"/>
                </a:lnTo>
                <a:lnTo>
                  <a:pt x="17080" y="4473541"/>
                </a:lnTo>
                <a:lnTo>
                  <a:pt x="17080" y="4467976"/>
                </a:lnTo>
                <a:lnTo>
                  <a:pt x="904092" y="4467976"/>
                </a:lnTo>
                <a:lnTo>
                  <a:pt x="904092" y="4253142"/>
                </a:lnTo>
                <a:lnTo>
                  <a:pt x="730516" y="4253142"/>
                </a:lnTo>
                <a:lnTo>
                  <a:pt x="426548" y="4253142"/>
                </a:lnTo>
                <a:lnTo>
                  <a:pt x="426548" y="3618610"/>
                </a:lnTo>
                <a:lnTo>
                  <a:pt x="1061080" y="3618610"/>
                </a:lnTo>
                <a:lnTo>
                  <a:pt x="1061080" y="4096154"/>
                </a:lnTo>
                <a:lnTo>
                  <a:pt x="1294249" y="4096154"/>
                </a:lnTo>
                <a:lnTo>
                  <a:pt x="1294249" y="3464586"/>
                </a:lnTo>
                <a:lnTo>
                  <a:pt x="6703" y="3464586"/>
                </a:lnTo>
                <a:lnTo>
                  <a:pt x="6703" y="3449112"/>
                </a:lnTo>
                <a:lnTo>
                  <a:pt x="6703" y="3307598"/>
                </a:lnTo>
                <a:lnTo>
                  <a:pt x="6703" y="1734100"/>
                </a:lnTo>
                <a:lnTo>
                  <a:pt x="5981" y="1734100"/>
                </a:lnTo>
                <a:lnTo>
                  <a:pt x="5981" y="1577112"/>
                </a:lnTo>
                <a:lnTo>
                  <a:pt x="6703" y="1577112"/>
                </a:lnTo>
                <a:lnTo>
                  <a:pt x="162970" y="1577112"/>
                </a:lnTo>
                <a:lnTo>
                  <a:pt x="784942" y="1577112"/>
                </a:lnTo>
                <a:lnTo>
                  <a:pt x="790923" y="1577112"/>
                </a:lnTo>
                <a:lnTo>
                  <a:pt x="790923" y="941931"/>
                </a:lnTo>
                <a:lnTo>
                  <a:pt x="0" y="941931"/>
                </a:lnTo>
                <a:lnTo>
                  <a:pt x="0" y="1"/>
                </a:lnTo>
                <a:lnTo>
                  <a:pt x="941930" y="1"/>
                </a:lnTo>
                <a:lnTo>
                  <a:pt x="941930" y="788557"/>
                </a:lnTo>
                <a:lnTo>
                  <a:pt x="1581607" y="788557"/>
                </a:lnTo>
                <a:lnTo>
                  <a:pt x="1581607" y="156989"/>
                </a:lnTo>
                <a:lnTo>
                  <a:pt x="1581607" y="1"/>
                </a:lnTo>
                <a:lnTo>
                  <a:pt x="1581607" y="1"/>
                </a:lnTo>
                <a:lnTo>
                  <a:pt x="1737874" y="1"/>
                </a:lnTo>
                <a:lnTo>
                  <a:pt x="1737874" y="1"/>
                </a:lnTo>
                <a:lnTo>
                  <a:pt x="3314221" y="1"/>
                </a:lnTo>
                <a:close/>
              </a:path>
            </a:pathLst>
          </a:custGeom>
          <a:gradFill>
            <a:gsLst>
              <a:gs pos="53000">
                <a:schemeClr val="accent2"/>
              </a:gs>
              <a:gs pos="100000">
                <a:schemeClr val="accent2">
                  <a:lumMod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000">
              <a:solidFill>
                <a:prstClr val="white"/>
              </a:solidFill>
            </a:endParaRPr>
          </a:p>
        </p:txBody>
      </p:sp>
      <p:sp>
        <p:nvSpPr>
          <p:cNvPr id="10" name="任意多边形 9"/>
          <p:cNvSpPr/>
          <p:nvPr/>
        </p:nvSpPr>
        <p:spPr bwMode="auto">
          <a:xfrm rot="10800000">
            <a:off x="6887179" y="3573651"/>
            <a:ext cx="336185" cy="445353"/>
          </a:xfrm>
          <a:custGeom>
            <a:avLst/>
            <a:gdLst>
              <a:gd name="connsiteX0" fmla="*/ 586469 w 5423364"/>
              <a:gd name="connsiteY0" fmla="*/ 3778531 h 5416741"/>
              <a:gd name="connsiteX1" fmla="*/ 586469 w 5423364"/>
              <a:gd name="connsiteY1" fmla="*/ 4093221 h 5416741"/>
              <a:gd name="connsiteX2" fmla="*/ 901159 w 5423364"/>
              <a:gd name="connsiteY2" fmla="*/ 4093221 h 5416741"/>
              <a:gd name="connsiteX3" fmla="*/ 901159 w 5423364"/>
              <a:gd name="connsiteY3" fmla="*/ 3778531 h 5416741"/>
              <a:gd name="connsiteX4" fmla="*/ 941931 w 5423364"/>
              <a:gd name="connsiteY4" fmla="*/ 1734100 h 5416741"/>
              <a:gd name="connsiteX5" fmla="*/ 941931 w 5423364"/>
              <a:gd name="connsiteY5" fmla="*/ 2362054 h 5416741"/>
              <a:gd name="connsiteX6" fmla="*/ 1569884 w 5423364"/>
              <a:gd name="connsiteY6" fmla="*/ 2362054 h 5416741"/>
              <a:gd name="connsiteX7" fmla="*/ 1569884 w 5423364"/>
              <a:gd name="connsiteY7" fmla="*/ 1734100 h 5416741"/>
              <a:gd name="connsiteX8" fmla="*/ 947912 w 5423364"/>
              <a:gd name="connsiteY8" fmla="*/ 945546 h 5416741"/>
              <a:gd name="connsiteX9" fmla="*/ 947912 w 5423364"/>
              <a:gd name="connsiteY9" fmla="*/ 1573498 h 5416741"/>
              <a:gd name="connsiteX10" fmla="*/ 1575865 w 5423364"/>
              <a:gd name="connsiteY10" fmla="*/ 1573498 h 5416741"/>
              <a:gd name="connsiteX11" fmla="*/ 1575865 w 5423364"/>
              <a:gd name="connsiteY11" fmla="*/ 945546 h 5416741"/>
              <a:gd name="connsiteX12" fmla="*/ 1738596 w 5423364"/>
              <a:gd name="connsiteY12" fmla="*/ 945546 h 5416741"/>
              <a:gd name="connsiteX13" fmla="*/ 1738596 w 5423364"/>
              <a:gd name="connsiteY13" fmla="*/ 1573498 h 5416741"/>
              <a:gd name="connsiteX14" fmla="*/ 2366549 w 5423364"/>
              <a:gd name="connsiteY14" fmla="*/ 1573498 h 5416741"/>
              <a:gd name="connsiteX15" fmla="*/ 2366549 w 5423364"/>
              <a:gd name="connsiteY15" fmla="*/ 945546 h 5416741"/>
              <a:gd name="connsiteX16" fmla="*/ 3785154 w 5423364"/>
              <a:gd name="connsiteY16" fmla="*/ 579766 h 5416741"/>
              <a:gd name="connsiteX17" fmla="*/ 3785154 w 5423364"/>
              <a:gd name="connsiteY17" fmla="*/ 894456 h 5416741"/>
              <a:gd name="connsiteX18" fmla="*/ 4099844 w 5423364"/>
              <a:gd name="connsiteY18" fmla="*/ 894456 h 5416741"/>
              <a:gd name="connsiteX19" fmla="*/ 4099844 w 5423364"/>
              <a:gd name="connsiteY19" fmla="*/ 579766 h 5416741"/>
              <a:gd name="connsiteX20" fmla="*/ 156988 w 5423364"/>
              <a:gd name="connsiteY20" fmla="*/ 156989 h 5416741"/>
              <a:gd name="connsiteX21" fmla="*/ 156988 w 5423364"/>
              <a:gd name="connsiteY21" fmla="*/ 784943 h 5416741"/>
              <a:gd name="connsiteX22" fmla="*/ 784942 w 5423364"/>
              <a:gd name="connsiteY22" fmla="*/ 784943 h 5416741"/>
              <a:gd name="connsiteX23" fmla="*/ 784942 w 5423364"/>
              <a:gd name="connsiteY23" fmla="*/ 156989 h 5416741"/>
              <a:gd name="connsiteX24" fmla="*/ 3314221 w 5423364"/>
              <a:gd name="connsiteY24" fmla="*/ 0 h 5416741"/>
              <a:gd name="connsiteX25" fmla="*/ 3471209 w 5423364"/>
              <a:gd name="connsiteY25" fmla="*/ 0 h 5416741"/>
              <a:gd name="connsiteX26" fmla="*/ 3471209 w 5423364"/>
              <a:gd name="connsiteY26" fmla="*/ 1287546 h 5416741"/>
              <a:gd name="connsiteX27" fmla="*/ 4102777 w 5423364"/>
              <a:gd name="connsiteY27" fmla="*/ 1287546 h 5416741"/>
              <a:gd name="connsiteX28" fmla="*/ 4102777 w 5423364"/>
              <a:gd name="connsiteY28" fmla="*/ 1054378 h 5416741"/>
              <a:gd name="connsiteX29" fmla="*/ 3625233 w 5423364"/>
              <a:gd name="connsiteY29" fmla="*/ 1054378 h 5416741"/>
              <a:gd name="connsiteX30" fmla="*/ 3625233 w 5423364"/>
              <a:gd name="connsiteY30" fmla="*/ 419845 h 5416741"/>
              <a:gd name="connsiteX31" fmla="*/ 4259765 w 5423364"/>
              <a:gd name="connsiteY31" fmla="*/ 419845 h 5416741"/>
              <a:gd name="connsiteX32" fmla="*/ 4259765 w 5423364"/>
              <a:gd name="connsiteY32" fmla="*/ 723813 h 5416741"/>
              <a:gd name="connsiteX33" fmla="*/ 4259765 w 5423364"/>
              <a:gd name="connsiteY33" fmla="*/ 897390 h 5416741"/>
              <a:gd name="connsiteX34" fmla="*/ 4474599 w 5423364"/>
              <a:gd name="connsiteY34" fmla="*/ 897390 h 5416741"/>
              <a:gd name="connsiteX35" fmla="*/ 4474599 w 5423364"/>
              <a:gd name="connsiteY35" fmla="*/ 10377 h 5416741"/>
              <a:gd name="connsiteX36" fmla="*/ 4480164 w 5423364"/>
              <a:gd name="connsiteY36" fmla="*/ 10377 h 5416741"/>
              <a:gd name="connsiteX37" fmla="*/ 4480164 w 5423364"/>
              <a:gd name="connsiteY37" fmla="*/ 1 h 5416741"/>
              <a:gd name="connsiteX38" fmla="*/ 5423364 w 5423364"/>
              <a:gd name="connsiteY38" fmla="*/ 1 h 5416741"/>
              <a:gd name="connsiteX39" fmla="*/ 5423364 w 5423364"/>
              <a:gd name="connsiteY39" fmla="*/ 156268 h 5416741"/>
              <a:gd name="connsiteX40" fmla="*/ 4631587 w 5423364"/>
              <a:gd name="connsiteY40" fmla="*/ 156268 h 5416741"/>
              <a:gd name="connsiteX41" fmla="*/ 4631587 w 5423364"/>
              <a:gd name="connsiteY41" fmla="*/ 1054377 h 5416741"/>
              <a:gd name="connsiteX42" fmla="*/ 4474599 w 5423364"/>
              <a:gd name="connsiteY42" fmla="*/ 1054377 h 5416741"/>
              <a:gd name="connsiteX43" fmla="*/ 4474599 w 5423364"/>
              <a:gd name="connsiteY43" fmla="*/ 1053657 h 5416741"/>
              <a:gd name="connsiteX44" fmla="*/ 4259765 w 5423364"/>
              <a:gd name="connsiteY44" fmla="*/ 1053657 h 5416741"/>
              <a:gd name="connsiteX45" fmla="*/ 4259765 w 5423364"/>
              <a:gd name="connsiteY45" fmla="*/ 1054378 h 5416741"/>
              <a:gd name="connsiteX46" fmla="*/ 4259765 w 5423364"/>
              <a:gd name="connsiteY46" fmla="*/ 1287546 h 5416741"/>
              <a:gd name="connsiteX47" fmla="*/ 4259766 w 5423364"/>
              <a:gd name="connsiteY47" fmla="*/ 1287546 h 5416741"/>
              <a:gd name="connsiteX48" fmla="*/ 4259766 w 5423364"/>
              <a:gd name="connsiteY48" fmla="*/ 1443813 h 5416741"/>
              <a:gd name="connsiteX49" fmla="*/ 3323766 w 5423364"/>
              <a:gd name="connsiteY49" fmla="*/ 1443813 h 5416741"/>
              <a:gd name="connsiteX50" fmla="*/ 3323766 w 5423364"/>
              <a:gd name="connsiteY50" fmla="*/ 1440000 h 5416741"/>
              <a:gd name="connsiteX51" fmla="*/ 3314221 w 5423364"/>
              <a:gd name="connsiteY51" fmla="*/ 1440000 h 5416741"/>
              <a:gd name="connsiteX52" fmla="*/ 3314221 w 5423364"/>
              <a:gd name="connsiteY52" fmla="*/ 156989 h 5416741"/>
              <a:gd name="connsiteX53" fmla="*/ 1737874 w 5423364"/>
              <a:gd name="connsiteY53" fmla="*/ 156989 h 5416741"/>
              <a:gd name="connsiteX54" fmla="*/ 1737874 w 5423364"/>
              <a:gd name="connsiteY54" fmla="*/ 788557 h 5416741"/>
              <a:gd name="connsiteX55" fmla="*/ 2523537 w 5423364"/>
              <a:gd name="connsiteY55" fmla="*/ 788557 h 5416741"/>
              <a:gd name="connsiteX56" fmla="*/ 2523537 w 5423364"/>
              <a:gd name="connsiteY56" fmla="*/ 1730486 h 5416741"/>
              <a:gd name="connsiteX57" fmla="*/ 1732853 w 5423364"/>
              <a:gd name="connsiteY57" fmla="*/ 1730486 h 5416741"/>
              <a:gd name="connsiteX58" fmla="*/ 1726872 w 5423364"/>
              <a:gd name="connsiteY58" fmla="*/ 1730486 h 5416741"/>
              <a:gd name="connsiteX59" fmla="*/ 1726872 w 5423364"/>
              <a:gd name="connsiteY59" fmla="*/ 2519042 h 5416741"/>
              <a:gd name="connsiteX60" fmla="*/ 784942 w 5423364"/>
              <a:gd name="connsiteY60" fmla="*/ 2519042 h 5416741"/>
              <a:gd name="connsiteX61" fmla="*/ 784942 w 5423364"/>
              <a:gd name="connsiteY61" fmla="*/ 1734100 h 5416741"/>
              <a:gd name="connsiteX62" fmla="*/ 162970 w 5423364"/>
              <a:gd name="connsiteY62" fmla="*/ 1734100 h 5416741"/>
              <a:gd name="connsiteX63" fmla="*/ 162970 w 5423364"/>
              <a:gd name="connsiteY63" fmla="*/ 3307598 h 5416741"/>
              <a:gd name="connsiteX64" fmla="*/ 1446703 w 5423364"/>
              <a:gd name="connsiteY64" fmla="*/ 3307598 h 5416741"/>
              <a:gd name="connsiteX65" fmla="*/ 1446703 w 5423364"/>
              <a:gd name="connsiteY65" fmla="*/ 3317142 h 5416741"/>
              <a:gd name="connsiteX66" fmla="*/ 1450516 w 5423364"/>
              <a:gd name="connsiteY66" fmla="*/ 3317142 h 5416741"/>
              <a:gd name="connsiteX67" fmla="*/ 1450516 w 5423364"/>
              <a:gd name="connsiteY67" fmla="*/ 4096154 h 5416741"/>
              <a:gd name="connsiteX68" fmla="*/ 1450516 w 5423364"/>
              <a:gd name="connsiteY68" fmla="*/ 4253142 h 5416741"/>
              <a:gd name="connsiteX69" fmla="*/ 1294249 w 5423364"/>
              <a:gd name="connsiteY69" fmla="*/ 4253142 h 5416741"/>
              <a:gd name="connsiteX70" fmla="*/ 1061080 w 5423364"/>
              <a:gd name="connsiteY70" fmla="*/ 4253142 h 5416741"/>
              <a:gd name="connsiteX71" fmla="*/ 1060359 w 5423364"/>
              <a:gd name="connsiteY71" fmla="*/ 4253142 h 5416741"/>
              <a:gd name="connsiteX72" fmla="*/ 1060359 w 5423364"/>
              <a:gd name="connsiteY72" fmla="*/ 4467976 h 5416741"/>
              <a:gd name="connsiteX73" fmla="*/ 1061080 w 5423364"/>
              <a:gd name="connsiteY73" fmla="*/ 4467976 h 5416741"/>
              <a:gd name="connsiteX74" fmla="*/ 1061080 w 5423364"/>
              <a:gd name="connsiteY74" fmla="*/ 4624964 h 5416741"/>
              <a:gd name="connsiteX75" fmla="*/ 162970 w 5423364"/>
              <a:gd name="connsiteY75" fmla="*/ 4624964 h 5416741"/>
              <a:gd name="connsiteX76" fmla="*/ 162970 w 5423364"/>
              <a:gd name="connsiteY76" fmla="*/ 5416741 h 5416741"/>
              <a:gd name="connsiteX77" fmla="*/ 6703 w 5423364"/>
              <a:gd name="connsiteY77" fmla="*/ 5416741 h 5416741"/>
              <a:gd name="connsiteX78" fmla="*/ 6703 w 5423364"/>
              <a:gd name="connsiteY78" fmla="*/ 4473541 h 5416741"/>
              <a:gd name="connsiteX79" fmla="*/ 17080 w 5423364"/>
              <a:gd name="connsiteY79" fmla="*/ 4473541 h 5416741"/>
              <a:gd name="connsiteX80" fmla="*/ 17080 w 5423364"/>
              <a:gd name="connsiteY80" fmla="*/ 4467976 h 5416741"/>
              <a:gd name="connsiteX81" fmla="*/ 904092 w 5423364"/>
              <a:gd name="connsiteY81" fmla="*/ 4467976 h 5416741"/>
              <a:gd name="connsiteX82" fmla="*/ 904092 w 5423364"/>
              <a:gd name="connsiteY82" fmla="*/ 4253142 h 5416741"/>
              <a:gd name="connsiteX83" fmla="*/ 730516 w 5423364"/>
              <a:gd name="connsiteY83" fmla="*/ 4253142 h 5416741"/>
              <a:gd name="connsiteX84" fmla="*/ 426548 w 5423364"/>
              <a:gd name="connsiteY84" fmla="*/ 4253142 h 5416741"/>
              <a:gd name="connsiteX85" fmla="*/ 426548 w 5423364"/>
              <a:gd name="connsiteY85" fmla="*/ 3618610 h 5416741"/>
              <a:gd name="connsiteX86" fmla="*/ 1061080 w 5423364"/>
              <a:gd name="connsiteY86" fmla="*/ 3618610 h 5416741"/>
              <a:gd name="connsiteX87" fmla="*/ 1061080 w 5423364"/>
              <a:gd name="connsiteY87" fmla="*/ 4096154 h 5416741"/>
              <a:gd name="connsiteX88" fmla="*/ 1294249 w 5423364"/>
              <a:gd name="connsiteY88" fmla="*/ 4096154 h 5416741"/>
              <a:gd name="connsiteX89" fmla="*/ 1294249 w 5423364"/>
              <a:gd name="connsiteY89" fmla="*/ 3464586 h 5416741"/>
              <a:gd name="connsiteX90" fmla="*/ 6703 w 5423364"/>
              <a:gd name="connsiteY90" fmla="*/ 3464586 h 5416741"/>
              <a:gd name="connsiteX91" fmla="*/ 6703 w 5423364"/>
              <a:gd name="connsiteY91" fmla="*/ 3449112 h 5416741"/>
              <a:gd name="connsiteX92" fmla="*/ 6703 w 5423364"/>
              <a:gd name="connsiteY92" fmla="*/ 3307598 h 5416741"/>
              <a:gd name="connsiteX93" fmla="*/ 6703 w 5423364"/>
              <a:gd name="connsiteY93" fmla="*/ 1734100 h 5416741"/>
              <a:gd name="connsiteX94" fmla="*/ 5981 w 5423364"/>
              <a:gd name="connsiteY94" fmla="*/ 1734100 h 5416741"/>
              <a:gd name="connsiteX95" fmla="*/ 5981 w 5423364"/>
              <a:gd name="connsiteY95" fmla="*/ 1577112 h 5416741"/>
              <a:gd name="connsiteX96" fmla="*/ 6703 w 5423364"/>
              <a:gd name="connsiteY96" fmla="*/ 1577112 h 5416741"/>
              <a:gd name="connsiteX97" fmla="*/ 162970 w 5423364"/>
              <a:gd name="connsiteY97" fmla="*/ 1577112 h 5416741"/>
              <a:gd name="connsiteX98" fmla="*/ 784942 w 5423364"/>
              <a:gd name="connsiteY98" fmla="*/ 1577112 h 5416741"/>
              <a:gd name="connsiteX99" fmla="*/ 790923 w 5423364"/>
              <a:gd name="connsiteY99" fmla="*/ 1577112 h 5416741"/>
              <a:gd name="connsiteX100" fmla="*/ 790923 w 5423364"/>
              <a:gd name="connsiteY100" fmla="*/ 941931 h 5416741"/>
              <a:gd name="connsiteX101" fmla="*/ 0 w 5423364"/>
              <a:gd name="connsiteY101" fmla="*/ 941931 h 5416741"/>
              <a:gd name="connsiteX102" fmla="*/ 0 w 5423364"/>
              <a:gd name="connsiteY102" fmla="*/ 1 h 5416741"/>
              <a:gd name="connsiteX103" fmla="*/ 941930 w 5423364"/>
              <a:gd name="connsiteY103" fmla="*/ 1 h 5416741"/>
              <a:gd name="connsiteX104" fmla="*/ 941930 w 5423364"/>
              <a:gd name="connsiteY104" fmla="*/ 788557 h 5416741"/>
              <a:gd name="connsiteX105" fmla="*/ 1581607 w 5423364"/>
              <a:gd name="connsiteY105" fmla="*/ 788557 h 5416741"/>
              <a:gd name="connsiteX106" fmla="*/ 1581607 w 5423364"/>
              <a:gd name="connsiteY106" fmla="*/ 156989 h 5416741"/>
              <a:gd name="connsiteX107" fmla="*/ 1581607 w 5423364"/>
              <a:gd name="connsiteY107" fmla="*/ 1 h 5416741"/>
              <a:gd name="connsiteX108" fmla="*/ 1581607 w 5423364"/>
              <a:gd name="connsiteY108" fmla="*/ 1 h 5416741"/>
              <a:gd name="connsiteX109" fmla="*/ 1737874 w 5423364"/>
              <a:gd name="connsiteY109" fmla="*/ 1 h 5416741"/>
              <a:gd name="connsiteX110" fmla="*/ 1737874 w 5423364"/>
              <a:gd name="connsiteY110" fmla="*/ 1 h 5416741"/>
              <a:gd name="connsiteX111" fmla="*/ 3314221 w 5423364"/>
              <a:gd name="connsiteY111" fmla="*/ 1 h 541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423364" h="5416741">
                <a:moveTo>
                  <a:pt x="586469" y="3778531"/>
                </a:moveTo>
                <a:lnTo>
                  <a:pt x="586469" y="4093221"/>
                </a:lnTo>
                <a:lnTo>
                  <a:pt x="901159" y="4093221"/>
                </a:lnTo>
                <a:lnTo>
                  <a:pt x="901159" y="3778531"/>
                </a:lnTo>
                <a:close/>
                <a:moveTo>
                  <a:pt x="941931" y="1734100"/>
                </a:moveTo>
                <a:lnTo>
                  <a:pt x="941931" y="2362054"/>
                </a:lnTo>
                <a:lnTo>
                  <a:pt x="1569884" y="2362054"/>
                </a:lnTo>
                <a:lnTo>
                  <a:pt x="1569884" y="1734100"/>
                </a:lnTo>
                <a:close/>
                <a:moveTo>
                  <a:pt x="947912" y="945546"/>
                </a:moveTo>
                <a:lnTo>
                  <a:pt x="947912" y="1573498"/>
                </a:lnTo>
                <a:lnTo>
                  <a:pt x="1575865" y="1573498"/>
                </a:lnTo>
                <a:lnTo>
                  <a:pt x="1575865" y="945546"/>
                </a:lnTo>
                <a:close/>
                <a:moveTo>
                  <a:pt x="1738596" y="945546"/>
                </a:moveTo>
                <a:lnTo>
                  <a:pt x="1738596" y="1573498"/>
                </a:lnTo>
                <a:lnTo>
                  <a:pt x="2366549" y="1573498"/>
                </a:lnTo>
                <a:lnTo>
                  <a:pt x="2366549" y="945546"/>
                </a:lnTo>
                <a:close/>
                <a:moveTo>
                  <a:pt x="3785154" y="579766"/>
                </a:moveTo>
                <a:lnTo>
                  <a:pt x="3785154" y="894456"/>
                </a:lnTo>
                <a:lnTo>
                  <a:pt x="4099844" y="894456"/>
                </a:lnTo>
                <a:lnTo>
                  <a:pt x="4099844" y="579766"/>
                </a:lnTo>
                <a:close/>
                <a:moveTo>
                  <a:pt x="156988" y="156989"/>
                </a:moveTo>
                <a:lnTo>
                  <a:pt x="156988" y="784943"/>
                </a:lnTo>
                <a:lnTo>
                  <a:pt x="784942" y="784943"/>
                </a:lnTo>
                <a:lnTo>
                  <a:pt x="784942" y="156989"/>
                </a:lnTo>
                <a:close/>
                <a:moveTo>
                  <a:pt x="3314221" y="0"/>
                </a:moveTo>
                <a:lnTo>
                  <a:pt x="3471209" y="0"/>
                </a:lnTo>
                <a:lnTo>
                  <a:pt x="3471209" y="1287546"/>
                </a:lnTo>
                <a:lnTo>
                  <a:pt x="4102777" y="1287546"/>
                </a:lnTo>
                <a:lnTo>
                  <a:pt x="4102777" y="1054378"/>
                </a:lnTo>
                <a:lnTo>
                  <a:pt x="3625233" y="1054378"/>
                </a:lnTo>
                <a:lnTo>
                  <a:pt x="3625233" y="419845"/>
                </a:lnTo>
                <a:lnTo>
                  <a:pt x="4259765" y="419845"/>
                </a:lnTo>
                <a:lnTo>
                  <a:pt x="4259765" y="723813"/>
                </a:lnTo>
                <a:lnTo>
                  <a:pt x="4259765" y="897390"/>
                </a:lnTo>
                <a:lnTo>
                  <a:pt x="4474599" y="897390"/>
                </a:lnTo>
                <a:lnTo>
                  <a:pt x="4474599" y="10377"/>
                </a:lnTo>
                <a:lnTo>
                  <a:pt x="4480164" y="10377"/>
                </a:lnTo>
                <a:lnTo>
                  <a:pt x="4480164" y="1"/>
                </a:lnTo>
                <a:lnTo>
                  <a:pt x="5423364" y="1"/>
                </a:lnTo>
                <a:lnTo>
                  <a:pt x="5423364" y="156268"/>
                </a:lnTo>
                <a:lnTo>
                  <a:pt x="4631587" y="156268"/>
                </a:lnTo>
                <a:lnTo>
                  <a:pt x="4631587" y="1054377"/>
                </a:lnTo>
                <a:lnTo>
                  <a:pt x="4474599" y="1054377"/>
                </a:lnTo>
                <a:lnTo>
                  <a:pt x="4474599" y="1053657"/>
                </a:lnTo>
                <a:lnTo>
                  <a:pt x="4259765" y="1053657"/>
                </a:lnTo>
                <a:lnTo>
                  <a:pt x="4259765" y="1054378"/>
                </a:lnTo>
                <a:lnTo>
                  <a:pt x="4259765" y="1287546"/>
                </a:lnTo>
                <a:lnTo>
                  <a:pt x="4259766" y="1287546"/>
                </a:lnTo>
                <a:lnTo>
                  <a:pt x="4259766" y="1443813"/>
                </a:lnTo>
                <a:lnTo>
                  <a:pt x="3323766" y="1443813"/>
                </a:lnTo>
                <a:lnTo>
                  <a:pt x="3323766" y="1440000"/>
                </a:lnTo>
                <a:lnTo>
                  <a:pt x="3314221" y="1440000"/>
                </a:lnTo>
                <a:lnTo>
                  <a:pt x="3314221" y="156989"/>
                </a:lnTo>
                <a:lnTo>
                  <a:pt x="1737874" y="156989"/>
                </a:lnTo>
                <a:lnTo>
                  <a:pt x="1737874" y="788557"/>
                </a:lnTo>
                <a:lnTo>
                  <a:pt x="2523537" y="788557"/>
                </a:lnTo>
                <a:lnTo>
                  <a:pt x="2523537" y="1730486"/>
                </a:lnTo>
                <a:lnTo>
                  <a:pt x="1732853" y="1730486"/>
                </a:lnTo>
                <a:lnTo>
                  <a:pt x="1726872" y="1730486"/>
                </a:lnTo>
                <a:lnTo>
                  <a:pt x="1726872" y="2519042"/>
                </a:lnTo>
                <a:lnTo>
                  <a:pt x="784942" y="2519042"/>
                </a:lnTo>
                <a:lnTo>
                  <a:pt x="784942" y="1734100"/>
                </a:lnTo>
                <a:lnTo>
                  <a:pt x="162970" y="1734100"/>
                </a:lnTo>
                <a:lnTo>
                  <a:pt x="162970" y="3307598"/>
                </a:lnTo>
                <a:lnTo>
                  <a:pt x="1446703" y="3307598"/>
                </a:lnTo>
                <a:lnTo>
                  <a:pt x="1446703" y="3317142"/>
                </a:lnTo>
                <a:lnTo>
                  <a:pt x="1450516" y="3317142"/>
                </a:lnTo>
                <a:lnTo>
                  <a:pt x="1450516" y="4096154"/>
                </a:lnTo>
                <a:lnTo>
                  <a:pt x="1450516" y="4253142"/>
                </a:lnTo>
                <a:lnTo>
                  <a:pt x="1294249" y="4253142"/>
                </a:lnTo>
                <a:lnTo>
                  <a:pt x="1061080" y="4253142"/>
                </a:lnTo>
                <a:lnTo>
                  <a:pt x="1060359" y="4253142"/>
                </a:lnTo>
                <a:lnTo>
                  <a:pt x="1060359" y="4467976"/>
                </a:lnTo>
                <a:lnTo>
                  <a:pt x="1061080" y="4467976"/>
                </a:lnTo>
                <a:lnTo>
                  <a:pt x="1061080" y="4624964"/>
                </a:lnTo>
                <a:lnTo>
                  <a:pt x="162970" y="4624964"/>
                </a:lnTo>
                <a:lnTo>
                  <a:pt x="162970" y="5416741"/>
                </a:lnTo>
                <a:lnTo>
                  <a:pt x="6703" y="5416741"/>
                </a:lnTo>
                <a:lnTo>
                  <a:pt x="6703" y="4473541"/>
                </a:lnTo>
                <a:lnTo>
                  <a:pt x="17080" y="4473541"/>
                </a:lnTo>
                <a:lnTo>
                  <a:pt x="17080" y="4467976"/>
                </a:lnTo>
                <a:lnTo>
                  <a:pt x="904092" y="4467976"/>
                </a:lnTo>
                <a:lnTo>
                  <a:pt x="904092" y="4253142"/>
                </a:lnTo>
                <a:lnTo>
                  <a:pt x="730516" y="4253142"/>
                </a:lnTo>
                <a:lnTo>
                  <a:pt x="426548" y="4253142"/>
                </a:lnTo>
                <a:lnTo>
                  <a:pt x="426548" y="3618610"/>
                </a:lnTo>
                <a:lnTo>
                  <a:pt x="1061080" y="3618610"/>
                </a:lnTo>
                <a:lnTo>
                  <a:pt x="1061080" y="4096154"/>
                </a:lnTo>
                <a:lnTo>
                  <a:pt x="1294249" y="4096154"/>
                </a:lnTo>
                <a:lnTo>
                  <a:pt x="1294249" y="3464586"/>
                </a:lnTo>
                <a:lnTo>
                  <a:pt x="6703" y="3464586"/>
                </a:lnTo>
                <a:lnTo>
                  <a:pt x="6703" y="3449112"/>
                </a:lnTo>
                <a:lnTo>
                  <a:pt x="6703" y="3307598"/>
                </a:lnTo>
                <a:lnTo>
                  <a:pt x="6703" y="1734100"/>
                </a:lnTo>
                <a:lnTo>
                  <a:pt x="5981" y="1734100"/>
                </a:lnTo>
                <a:lnTo>
                  <a:pt x="5981" y="1577112"/>
                </a:lnTo>
                <a:lnTo>
                  <a:pt x="6703" y="1577112"/>
                </a:lnTo>
                <a:lnTo>
                  <a:pt x="162970" y="1577112"/>
                </a:lnTo>
                <a:lnTo>
                  <a:pt x="784942" y="1577112"/>
                </a:lnTo>
                <a:lnTo>
                  <a:pt x="790923" y="1577112"/>
                </a:lnTo>
                <a:lnTo>
                  <a:pt x="790923" y="941931"/>
                </a:lnTo>
                <a:lnTo>
                  <a:pt x="0" y="941931"/>
                </a:lnTo>
                <a:lnTo>
                  <a:pt x="0" y="1"/>
                </a:lnTo>
                <a:lnTo>
                  <a:pt x="941930" y="1"/>
                </a:lnTo>
                <a:lnTo>
                  <a:pt x="941930" y="788557"/>
                </a:lnTo>
                <a:lnTo>
                  <a:pt x="1581607" y="788557"/>
                </a:lnTo>
                <a:lnTo>
                  <a:pt x="1581607" y="156989"/>
                </a:lnTo>
                <a:lnTo>
                  <a:pt x="1581607" y="1"/>
                </a:lnTo>
                <a:lnTo>
                  <a:pt x="1581607" y="1"/>
                </a:lnTo>
                <a:lnTo>
                  <a:pt x="1737874" y="1"/>
                </a:lnTo>
                <a:lnTo>
                  <a:pt x="1737874" y="1"/>
                </a:lnTo>
                <a:lnTo>
                  <a:pt x="3314221" y="1"/>
                </a:lnTo>
                <a:close/>
              </a:path>
            </a:pathLst>
          </a:custGeom>
          <a:gradFill flip="none" rotWithShape="1">
            <a:gsLst>
              <a:gs pos="53000">
                <a:schemeClr val="accent2"/>
              </a:gs>
              <a:gs pos="100000">
                <a:schemeClr val="accent2">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000">
              <a:solidFill>
                <a:prstClr val="white"/>
              </a:solidFill>
            </a:endParaRPr>
          </a:p>
        </p:txBody>
      </p:sp>
      <p:sp>
        <p:nvSpPr>
          <p:cNvPr id="11" name="椭圆 10"/>
          <p:cNvSpPr/>
          <p:nvPr/>
        </p:nvSpPr>
        <p:spPr bwMode="auto">
          <a:xfrm>
            <a:off x="3608031" y="3024189"/>
            <a:ext cx="2095529" cy="162107"/>
          </a:xfrm>
          <a:prstGeom prst="ellipse">
            <a:avLst/>
          </a:prstGeom>
          <a:gradFill flip="none" rotWithShape="1">
            <a:gsLst>
              <a:gs pos="35000">
                <a:srgbClr val="FEF6E2">
                  <a:alpha val="60000"/>
                </a:srgbClr>
              </a:gs>
              <a:gs pos="100000">
                <a:srgbClr val="E1F8F6">
                  <a:alpha val="0"/>
                </a:srgbClr>
              </a:gs>
              <a:gs pos="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2000">
              <a:solidFill>
                <a:prstClr val="white"/>
              </a:solidFill>
            </a:endParaRPr>
          </a:p>
        </p:txBody>
      </p:sp>
      <p:sp>
        <p:nvSpPr>
          <p:cNvPr id="12" name="椭圆 11"/>
          <p:cNvSpPr/>
          <p:nvPr/>
        </p:nvSpPr>
        <p:spPr bwMode="auto">
          <a:xfrm>
            <a:off x="2542527" y="4009568"/>
            <a:ext cx="3780509" cy="295732"/>
          </a:xfrm>
          <a:prstGeom prst="ellipse">
            <a:avLst/>
          </a:prstGeom>
          <a:gradFill flip="none" rotWithShape="1">
            <a:gsLst>
              <a:gs pos="35000">
                <a:srgbClr val="FEF6E2">
                  <a:alpha val="60000"/>
                </a:srgbClr>
              </a:gs>
              <a:gs pos="100000">
                <a:srgbClr val="E1F8F6">
                  <a:alpha val="0"/>
                </a:srgbClr>
              </a:gs>
              <a:gs pos="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40000" lnSpcReduction="20000"/>
          </a:bodyPr>
          <a:lstStyle/>
          <a:p>
            <a:pPr algn="ctr">
              <a:defRPr/>
            </a:pPr>
            <a:endParaRPr lang="zh-CN" altLang="en-US" sz="2000">
              <a:solidFill>
                <a:prstClr val="white"/>
              </a:solidFill>
            </a:endParaRPr>
          </a:p>
        </p:txBody>
      </p:sp>
      <p:sp>
        <p:nvSpPr>
          <p:cNvPr id="2" name="标题 1"/>
          <p:cNvSpPr>
            <a:spLocks noGrp="1"/>
          </p:cNvSpPr>
          <p:nvPr>
            <p:ph type="title"/>
          </p:nvPr>
        </p:nvSpPr>
        <p:spPr>
          <a:xfrm>
            <a:off x="1924672" y="3186295"/>
            <a:ext cx="5339900" cy="867410"/>
          </a:xfrm>
        </p:spPr>
        <p:txBody>
          <a:bodyPr anchor="ctr" anchorCtr="0">
            <a:normAutofit/>
          </a:bodyPr>
          <a:lstStyle>
            <a:lvl1pPr algn="ctr">
              <a:defRPr sz="3600">
                <a:solidFill>
                  <a:schemeClr val="accent2"/>
                </a:solidFill>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1924672" y="4105600"/>
            <a:ext cx="5339900" cy="754188"/>
          </a:xfrm>
        </p:spPr>
        <p:txBody>
          <a:bodyPr>
            <a:normAutofit/>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15BB4C91-A4CA-4EBE-8AF8-1DBB3ECEA669}" type="datetimeFigureOut">
              <a:rPr lang="zh-CN" altLang="en-US" smtClean="0">
                <a:solidFill>
                  <a:prstClr val="black"/>
                </a:solidFill>
              </a:rPr>
              <a:pPr/>
              <a:t>2017/9/9 Saturday</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solidFill>
            </a:endParaRPr>
          </a:p>
        </p:txBody>
      </p:sp>
      <p:sp>
        <p:nvSpPr>
          <p:cNvPr id="7" name="灯片编号占位符 6"/>
          <p:cNvSpPr>
            <a:spLocks noGrp="1"/>
          </p:cNvSpPr>
          <p:nvPr>
            <p:ph type="sldNum" sz="quarter" idx="12"/>
          </p:nvPr>
        </p:nvSpPr>
        <p:spPr/>
        <p:txBody>
          <a:bodyPr/>
          <a:lstStyle/>
          <a:p>
            <a:fld id="{2654D154-DEB9-4DCD-801B-B3341D74A27F}" type="slidenum">
              <a:rPr lang="zh-CN" altLang="en-US" smtClean="0">
                <a:solidFill>
                  <a:prstClr val="black"/>
                </a:solidFill>
              </a:rPr>
              <a:pPr/>
              <a:t>‹#›</a:t>
            </a:fld>
            <a:endParaRPr lang="zh-CN" altLang="en-US">
              <a:solidFill>
                <a:prstClr val="blac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29842" y="1681163"/>
            <a:ext cx="3868340"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29150" y="1681163"/>
            <a:ext cx="3887391"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5BB4C91-A4CA-4EBE-8AF8-1DBB3ECEA669}" type="datetimeFigureOut">
              <a:rPr lang="zh-CN" altLang="en-US" smtClean="0">
                <a:solidFill>
                  <a:prstClr val="black"/>
                </a:solidFill>
              </a:rPr>
              <a:pPr/>
              <a:t>2017/9/9 Saturday</a:t>
            </a:fld>
            <a:endParaRPr lang="zh-CN" altLang="en-US">
              <a:solidFill>
                <a:prstClr val="black"/>
              </a:solidFill>
            </a:endParaRPr>
          </a:p>
        </p:txBody>
      </p:sp>
      <p:sp>
        <p:nvSpPr>
          <p:cNvPr id="8" name="页脚占位符 7"/>
          <p:cNvSpPr>
            <a:spLocks noGrp="1"/>
          </p:cNvSpPr>
          <p:nvPr>
            <p:ph type="ftr" sz="quarter" idx="11"/>
          </p:nvPr>
        </p:nvSpPr>
        <p:spPr/>
        <p:txBody>
          <a:bodyPr/>
          <a:lstStyle/>
          <a:p>
            <a:endParaRPr lang="zh-CN" altLang="en-US">
              <a:solidFill>
                <a:prstClr val="black"/>
              </a:solidFill>
            </a:endParaRPr>
          </a:p>
        </p:txBody>
      </p:sp>
      <p:sp>
        <p:nvSpPr>
          <p:cNvPr id="9" name="灯片编号占位符 8"/>
          <p:cNvSpPr>
            <a:spLocks noGrp="1"/>
          </p:cNvSpPr>
          <p:nvPr>
            <p:ph type="sldNum" sz="quarter" idx="12"/>
          </p:nvPr>
        </p:nvSpPr>
        <p:spPr/>
        <p:txBody>
          <a:bodyPr/>
          <a:lstStyle/>
          <a:p>
            <a:fld id="{2654D154-DEB9-4DCD-801B-B3341D74A27F}" type="slidenum">
              <a:rPr lang="zh-CN" altLang="en-US" smtClean="0">
                <a:solidFill>
                  <a:prstClr val="black"/>
                </a:solidFill>
              </a:rPr>
              <a:pPr/>
              <a:t>‹#›</a:t>
            </a:fld>
            <a:endParaRPr lang="zh-CN" altLang="en-US">
              <a:solidFill>
                <a:prstClr val="black"/>
              </a:solidFill>
            </a:endParaRPr>
          </a:p>
        </p:txBody>
      </p:sp>
      <p:sp>
        <p:nvSpPr>
          <p:cNvPr id="10" name="标题 9"/>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251660" y="4430044"/>
            <a:ext cx="6640680" cy="1329072"/>
          </a:xfrm>
        </p:spPr>
        <p:txBody>
          <a:bodyPr anchor="b" anchorCtr="0">
            <a:normAutofit/>
          </a:bodyPr>
          <a:lstStyle>
            <a:lvl1pPr algn="ctr">
              <a:defRPr sz="5400"/>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5BB4C91-A4CA-4EBE-8AF8-1DBB3ECEA669}" type="datetimeFigureOut">
              <a:rPr lang="zh-CN" altLang="en-US" smtClean="0">
                <a:solidFill>
                  <a:prstClr val="black"/>
                </a:solidFill>
              </a:rPr>
              <a:pPr/>
              <a:t>2017/9/9 Saturday</a:t>
            </a:fld>
            <a:endParaRPr lang="zh-CN" altLang="en-US">
              <a:solidFill>
                <a:prstClr val="black"/>
              </a:solidFill>
            </a:endParaRPr>
          </a:p>
        </p:txBody>
      </p:sp>
      <p:sp>
        <p:nvSpPr>
          <p:cNvPr id="4" name="页脚占位符 3"/>
          <p:cNvSpPr>
            <a:spLocks noGrp="1"/>
          </p:cNvSpPr>
          <p:nvPr>
            <p:ph type="ftr" sz="quarter" idx="11"/>
          </p:nvPr>
        </p:nvSpPr>
        <p:spPr/>
        <p:txBody>
          <a:bodyPr/>
          <a:lstStyle/>
          <a:p>
            <a:endParaRPr lang="zh-CN" altLang="en-US">
              <a:solidFill>
                <a:prstClr val="black"/>
              </a:solidFill>
            </a:endParaRPr>
          </a:p>
        </p:txBody>
      </p:sp>
      <p:sp>
        <p:nvSpPr>
          <p:cNvPr id="5" name="灯片编号占位符 4"/>
          <p:cNvSpPr>
            <a:spLocks noGrp="1"/>
          </p:cNvSpPr>
          <p:nvPr>
            <p:ph type="sldNum" sz="quarter" idx="12"/>
          </p:nvPr>
        </p:nvSpPr>
        <p:spPr/>
        <p:txBody>
          <a:bodyPr/>
          <a:lstStyle/>
          <a:p>
            <a:fld id="{2654D154-DEB9-4DCD-801B-B3341D74A27F}" type="slidenum">
              <a:rPr lang="zh-CN" altLang="en-US" smtClean="0">
                <a:solidFill>
                  <a:prstClr val="black"/>
                </a:solidFill>
              </a:rPr>
              <a:pPr/>
              <a:t>‹#›</a:t>
            </a:fld>
            <a:endParaRPr lang="zh-CN" altLang="en-US">
              <a:solidFill>
                <a:prstClr val="blac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5BB4C91-A4CA-4EBE-8AF8-1DBB3ECEA669}" type="datetimeFigureOut">
              <a:rPr lang="zh-CN" altLang="en-US" smtClean="0">
                <a:solidFill>
                  <a:prstClr val="black"/>
                </a:solidFill>
              </a:rPr>
              <a:pPr/>
              <a:t>2017/9/9 Saturday</a:t>
            </a:fld>
            <a:endParaRPr lang="zh-CN" altLang="en-US">
              <a:solidFill>
                <a:prstClr val="black"/>
              </a:solidFill>
            </a:endParaRPr>
          </a:p>
        </p:txBody>
      </p:sp>
      <p:sp>
        <p:nvSpPr>
          <p:cNvPr id="3" name="页脚占位符 2"/>
          <p:cNvSpPr>
            <a:spLocks noGrp="1"/>
          </p:cNvSpPr>
          <p:nvPr>
            <p:ph type="ftr" sz="quarter" idx="11"/>
          </p:nvPr>
        </p:nvSpPr>
        <p:spPr/>
        <p:txBody>
          <a:bodyPr/>
          <a:lstStyle/>
          <a:p>
            <a:endParaRPr lang="zh-CN" altLang="en-US">
              <a:solidFill>
                <a:prstClr val="black"/>
              </a:solidFill>
            </a:endParaRPr>
          </a:p>
        </p:txBody>
      </p:sp>
      <p:sp>
        <p:nvSpPr>
          <p:cNvPr id="4" name="灯片编号占位符 3"/>
          <p:cNvSpPr>
            <a:spLocks noGrp="1"/>
          </p:cNvSpPr>
          <p:nvPr>
            <p:ph type="sldNum" sz="quarter" idx="12"/>
          </p:nvPr>
        </p:nvSpPr>
        <p:spPr/>
        <p:txBody>
          <a:bodyPr/>
          <a:lstStyle/>
          <a:p>
            <a:fld id="{2654D154-DEB9-4DCD-801B-B3341D74A27F}" type="slidenum">
              <a:rPr lang="zh-CN" altLang="en-US" smtClean="0">
                <a:solidFill>
                  <a:prstClr val="black"/>
                </a:solidFill>
              </a:rPr>
              <a:pPr/>
              <a:t>‹#›</a:t>
            </a:fld>
            <a:endParaRPr lang="zh-CN" altLang="en-US">
              <a:solidFill>
                <a:prstClr val="blac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18937" y="709362"/>
            <a:ext cx="3123900" cy="1518902"/>
          </a:xfrm>
        </p:spPr>
        <p:txBody>
          <a:bodyPr anchor="t" anchorCtr="0"/>
          <a:lstStyle>
            <a:lvl1pPr>
              <a:defRPr sz="3200"/>
            </a:lvl1pPr>
          </a:lstStyle>
          <a:p>
            <a:r>
              <a:rPr lang="zh-CN" altLang="en-US" dirty="0" smtClean="0"/>
              <a:t>单击此处编辑母版标题样式</a:t>
            </a:r>
            <a:endParaRPr lang="zh-CN" altLang="en-US" dirty="0"/>
          </a:p>
        </p:txBody>
      </p:sp>
      <p:sp>
        <p:nvSpPr>
          <p:cNvPr id="3" name="图片占位符 2"/>
          <p:cNvSpPr>
            <a:spLocks noGrp="1" noChangeAspect="1"/>
          </p:cNvSpPr>
          <p:nvPr>
            <p:ph type="pic" idx="1"/>
          </p:nvPr>
        </p:nvSpPr>
        <p:spPr>
          <a:xfrm>
            <a:off x="4378287" y="709362"/>
            <a:ext cx="4137063" cy="48305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120127" y="2232108"/>
            <a:ext cx="3123900" cy="331603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prstClr val="black"/>
                </a:solidFill>
              </a:rPr>
              <a:pPr/>
              <a:t>2017/9/9 Saturday</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prstClr val="black"/>
                </a:solidFill>
              </a:rPr>
              <a:pPr/>
              <a:t>‹#›</a:t>
            </a:fld>
            <a:endParaRPr lang="zh-CN" altLang="en-US">
              <a:solidFill>
                <a:prstClr val="blac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82842" y="657726"/>
            <a:ext cx="1308434" cy="551923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59718" y="657726"/>
            <a:ext cx="5955632" cy="55192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5BB4C91-A4CA-4EBE-8AF8-1DBB3ECEA669}" type="datetimeFigureOut">
              <a:rPr lang="zh-CN" altLang="en-US" smtClean="0">
                <a:solidFill>
                  <a:prstClr val="black"/>
                </a:solidFill>
              </a:rPr>
              <a:pPr/>
              <a:t>2017/9/9 Saturday</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2654D154-DEB9-4DCD-801B-B3341D74A27F}" type="slidenum">
              <a:rPr lang="zh-CN" altLang="en-US" smtClean="0">
                <a:solidFill>
                  <a:prstClr val="black"/>
                </a:solidFill>
              </a:rPr>
              <a:pPr/>
              <a:t>‹#›</a:t>
            </a:fld>
            <a:endParaRPr lang="zh-CN" alt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1071562" y="451603"/>
            <a:ext cx="7443788" cy="928019"/>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custDataLst>
              <p:tags r:id="rId13"/>
            </p:custDataLst>
          </p:nvPr>
        </p:nvSpPr>
        <p:spPr>
          <a:xfrm>
            <a:off x="1071562" y="1588169"/>
            <a:ext cx="7443788" cy="4588795"/>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normAutofit/>
          </a:bodyPr>
          <a:lstStyle>
            <a:lvl1pPr algn="l">
              <a:defRPr sz="1200">
                <a:solidFill>
                  <a:schemeClr val="tx1"/>
                </a:solidFill>
              </a:defRPr>
            </a:lvl1pPr>
          </a:lstStyle>
          <a:p>
            <a:fld id="{15BB4C91-A4CA-4EBE-8AF8-1DBB3ECEA669}" type="datetimeFigureOut">
              <a:rPr lang="zh-CN" altLang="en-US" smtClean="0">
                <a:solidFill>
                  <a:prstClr val="black"/>
                </a:solidFill>
              </a:rPr>
              <a:pPr/>
              <a:t>2017/9/9 Saturday</a:t>
            </a:fld>
            <a:endParaRPr lang="zh-CN" altLang="en-US" dirty="0">
              <a:solidFill>
                <a:prstClr val="black"/>
              </a:solidFill>
            </a:endParaRPr>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normAutofit/>
          </a:bodyPr>
          <a:lstStyle>
            <a:lvl1pPr algn="ctr">
              <a:defRPr sz="1200">
                <a:solidFill>
                  <a:schemeClr val="tx1"/>
                </a:solidFill>
              </a:defRPr>
            </a:lvl1pPr>
          </a:lstStyle>
          <a:p>
            <a:endParaRPr lang="zh-CN" altLang="en-US">
              <a:solidFill>
                <a:prstClr val="black"/>
              </a:solidFill>
            </a:endParaRPr>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normAutofit/>
          </a:bodyPr>
          <a:lstStyle>
            <a:lvl1pPr algn="r">
              <a:defRPr sz="1200">
                <a:solidFill>
                  <a:schemeClr val="tx1"/>
                </a:solidFill>
              </a:defRPr>
            </a:lvl1pPr>
          </a:lstStyle>
          <a:p>
            <a:fld id="{2654D154-DEB9-4DCD-801B-B3341D74A27F}" type="slidenum">
              <a:rPr lang="zh-CN" altLang="en-US" smtClean="0">
                <a:solidFill>
                  <a:prstClr val="black"/>
                </a:solidFill>
              </a:rPr>
              <a:pPr/>
              <a:t>‹#›</a:t>
            </a:fld>
            <a:endParaRPr lang="zh-CN" altLang="en-US">
              <a:solidFill>
                <a:prstClr val="black"/>
              </a:solidFill>
            </a:endParaRPr>
          </a:p>
        </p:txBody>
      </p:sp>
      <p:grpSp>
        <p:nvGrpSpPr>
          <p:cNvPr id="7" name="组合 6"/>
          <p:cNvGrpSpPr/>
          <p:nvPr userDrawn="1"/>
        </p:nvGrpSpPr>
        <p:grpSpPr>
          <a:xfrm>
            <a:off x="0" y="5517232"/>
            <a:ext cx="8780774" cy="913042"/>
            <a:chOff x="-10751" y="5900568"/>
            <a:chExt cx="8780774" cy="913042"/>
          </a:xfrm>
        </p:grpSpPr>
        <p:pic>
          <p:nvPicPr>
            <p:cNvPr id="8" name="图片 7" descr="广告标准字"/>
            <p:cNvPicPr>
              <a:picLocks noChangeAspect="1"/>
            </p:cNvPicPr>
            <p:nvPr userDrawn="1"/>
          </p:nvPicPr>
          <p:blipFill>
            <a:blip r:embed="rId15" cstate="print"/>
            <a:stretch>
              <a:fillRect/>
            </a:stretch>
          </p:blipFill>
          <p:spPr>
            <a:xfrm>
              <a:off x="379736" y="6412067"/>
              <a:ext cx="3040961" cy="401543"/>
            </a:xfrm>
            <a:prstGeom prst="rect">
              <a:avLst/>
            </a:prstGeom>
          </p:spPr>
        </p:pic>
        <p:sp>
          <p:nvSpPr>
            <p:cNvPr id="9" name="矩形 8"/>
            <p:cNvSpPr/>
            <p:nvPr userDrawn="1"/>
          </p:nvSpPr>
          <p:spPr>
            <a:xfrm>
              <a:off x="-10751" y="6227547"/>
              <a:ext cx="7924357" cy="13854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56675" tIns="28337" rIns="56675" bIns="28337" rtlCol="0" anchor="ctr"/>
            <a:lstStyle/>
            <a:p>
              <a:pPr algn="ctr" defTabSz="914270"/>
              <a:endParaRPr lang="zh-CN" altLang="en-US">
                <a:solidFill>
                  <a:prstClr val="white"/>
                </a:solidFill>
              </a:endParaRPr>
            </a:p>
          </p:txBody>
        </p:sp>
        <p:pic>
          <p:nvPicPr>
            <p:cNvPr id="10" name="图片 9" descr="旅游服务礼仪"/>
            <p:cNvPicPr>
              <a:picLocks noChangeAspect="1"/>
            </p:cNvPicPr>
            <p:nvPr userDrawn="1"/>
          </p:nvPicPr>
          <p:blipFill>
            <a:blip r:embed="rId16" cstate="print"/>
            <a:stretch>
              <a:fillRect/>
            </a:stretch>
          </p:blipFill>
          <p:spPr>
            <a:xfrm>
              <a:off x="8022837" y="5900568"/>
              <a:ext cx="747186" cy="792498"/>
            </a:xfrm>
            <a:prstGeom prst="rect">
              <a:avLst/>
            </a:prstGeom>
          </p:spPr>
        </p:pic>
        <p:sp>
          <p:nvSpPr>
            <p:cNvPr id="11" name="文本框 7"/>
            <p:cNvSpPr txBox="1"/>
            <p:nvPr userDrawn="1"/>
          </p:nvSpPr>
          <p:spPr>
            <a:xfrm>
              <a:off x="3790450" y="6466231"/>
              <a:ext cx="4123343" cy="293216"/>
            </a:xfrm>
            <a:prstGeom prst="rect">
              <a:avLst/>
            </a:prstGeom>
            <a:noFill/>
          </p:spPr>
          <p:txBody>
            <a:bodyPr wrap="square" lIns="56675" tIns="28337" rIns="56675" bIns="28337" rtlCol="0">
              <a:spAutoFit/>
            </a:bodyPr>
            <a:lstStyle/>
            <a:p>
              <a:pPr defTabSz="914270"/>
              <a:r>
                <a:rPr lang="zh-CN" altLang="en-US" sz="1500" dirty="0">
                  <a:solidFill>
                    <a:prstClr val="black"/>
                  </a:solidFill>
                  <a:latin typeface="华文行楷" panose="02010800040101010101" charset="-122"/>
                  <a:ea typeface="华文行楷" panose="02010800040101010101" charset="-122"/>
                </a:rPr>
                <a:t>全国高等职业教育旅游大类“十三五”规划教材</a:t>
              </a:r>
            </a:p>
          </p:txBody>
        </p:sp>
      </p:gr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ctr" defTabSz="914400" rtl="0" eaLnBrk="1" latinLnBrk="0" hangingPunct="1">
        <a:lnSpc>
          <a:spcPct val="90000"/>
        </a:lnSpc>
        <a:spcBef>
          <a:spcPct val="0"/>
        </a:spcBef>
        <a:buNone/>
        <a:defRPr sz="3200" b="1" kern="1200">
          <a:solidFill>
            <a:schemeClr val="accent1">
              <a:lumMod val="50000"/>
            </a:schemeClr>
          </a:solidFill>
          <a:latin typeface="宋体" pitchFamily="2" charset="-122"/>
          <a:ea typeface="宋体" pitchFamily="2" charset="-122"/>
          <a:cs typeface="+mj-cs"/>
        </a:defRPr>
      </a:lvl1pPr>
    </p:titleStyle>
    <p:bodyStyle>
      <a:lvl1pPr marL="228600" indent="-228600" algn="just" defTabSz="914400" rtl="0" eaLnBrk="1" latinLnBrk="0" hangingPunct="1">
        <a:lnSpc>
          <a:spcPct val="130000"/>
        </a:lnSpc>
        <a:spcBef>
          <a:spcPts val="1000"/>
        </a:spcBef>
        <a:buFont typeface="Arial" pitchFamily="34" charset="0"/>
        <a:buChar char="•"/>
        <a:defRPr sz="2400" b="0" kern="1200">
          <a:solidFill>
            <a:schemeClr val="tx1"/>
          </a:solidFill>
          <a:latin typeface="宋体" pitchFamily="2" charset="-122"/>
          <a:ea typeface="宋体" pitchFamily="2" charset="-122"/>
          <a:cs typeface="+mn-cs"/>
        </a:defRPr>
      </a:lvl1pPr>
      <a:lvl2pPr marL="685800" indent="-228600" algn="just" defTabSz="914400" rtl="0" eaLnBrk="1" latinLnBrk="0" hangingPunct="1">
        <a:lnSpc>
          <a:spcPct val="130000"/>
        </a:lnSpc>
        <a:spcBef>
          <a:spcPts val="500"/>
        </a:spcBef>
        <a:buFont typeface="Arial" pitchFamily="34" charset="0"/>
        <a:buChar char="•"/>
        <a:defRPr sz="2400" kern="1200">
          <a:solidFill>
            <a:schemeClr val="tx1"/>
          </a:solidFill>
          <a:latin typeface="宋体" pitchFamily="2" charset="-122"/>
          <a:ea typeface="宋体" pitchFamily="2" charset="-122"/>
          <a:cs typeface="+mn-cs"/>
        </a:defRPr>
      </a:lvl2pPr>
      <a:lvl3pPr marL="1143000" indent="-228600" algn="just" defTabSz="914400" rtl="0" eaLnBrk="1" latinLnBrk="0" hangingPunct="1">
        <a:lnSpc>
          <a:spcPct val="130000"/>
        </a:lnSpc>
        <a:spcBef>
          <a:spcPts val="500"/>
        </a:spcBef>
        <a:buFont typeface="Arial" pitchFamily="34" charset="0"/>
        <a:buChar char="•"/>
        <a:defRPr sz="2400" kern="1200">
          <a:solidFill>
            <a:schemeClr val="tx1"/>
          </a:solidFill>
          <a:latin typeface="宋体" pitchFamily="2" charset="-122"/>
          <a:ea typeface="宋体" pitchFamily="2" charset="-122"/>
          <a:cs typeface="+mn-cs"/>
        </a:defRPr>
      </a:lvl3pPr>
      <a:lvl4pPr marL="1600200" indent="-228600" algn="just" defTabSz="914400" rtl="0" eaLnBrk="1" latinLnBrk="0" hangingPunct="1">
        <a:lnSpc>
          <a:spcPct val="130000"/>
        </a:lnSpc>
        <a:spcBef>
          <a:spcPts val="500"/>
        </a:spcBef>
        <a:buFont typeface="Arial" pitchFamily="34" charset="0"/>
        <a:buChar char="•"/>
        <a:defRPr sz="2400" kern="1200">
          <a:solidFill>
            <a:schemeClr val="tx1"/>
          </a:solidFill>
          <a:latin typeface="宋体" pitchFamily="2" charset="-122"/>
          <a:ea typeface="宋体" pitchFamily="2" charset="-122"/>
          <a:cs typeface="+mn-cs"/>
        </a:defRPr>
      </a:lvl4pPr>
      <a:lvl5pPr marL="2057400" indent="-228600" algn="just" defTabSz="914400" rtl="0" eaLnBrk="1" latinLnBrk="0" hangingPunct="1">
        <a:lnSpc>
          <a:spcPct val="130000"/>
        </a:lnSpc>
        <a:spcBef>
          <a:spcPts val="500"/>
        </a:spcBef>
        <a:buFont typeface="Arial" pitchFamily="34" charset="0"/>
        <a:buChar char="•"/>
        <a:defRPr sz="2400" kern="1200">
          <a:solidFill>
            <a:schemeClr val="tx1"/>
          </a:solidFill>
          <a:latin typeface="宋体" pitchFamily="2" charset="-122"/>
          <a:ea typeface="宋体" pitchFamily="2" charset="-122"/>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image.baidu.com/i?ct=503316480&amp;z=&amp;tn=baiduimagedetail&amp;word=%B4%F3%C1%D0%B0%C9&amp;in=27029&amp;cl=2&amp;lm=-1&amp;pn=1&amp;rn=1&amp;di=40607815290&amp;ln=1777&amp;fr=&amp;fmq=&amp;ic=0&amp;s=0&amp;se=1&amp;sme=0&amp;tab=&amp;width=&amp;height=&amp;face=0&amp;is=&amp;istype=2"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image.baidu.com/i?ct=503316480&amp;z=&amp;tn=baiduimagedetail&amp;word=%B4%F3%C2%ED%B9%FE%D3%E3&amp;in=17361&amp;cl=2&amp;lm=-1&amp;pn=0&amp;rn=1&amp;di=27609141330&amp;ln=2000&amp;fr=&amp;fmq=&amp;ic=0&amp;s=0&amp;se=1&amp;sme=0&amp;tab=&amp;width=&amp;height=&amp;face=0&amp;is=&amp;istype=2" TargetMode="Externa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35270;&#39057;&#36164;&#26009;/&#21704;&#23572;&#28392;&#32034;&#33778;&#20122;&#25945;&#22530;.mp4"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2051720" y="1484784"/>
            <a:ext cx="6858000" cy="1176421"/>
          </a:xfrm>
        </p:spPr>
        <p:txBody>
          <a:bodyPr>
            <a:normAutofit/>
          </a:bodyPr>
          <a:lstStyle/>
          <a:p>
            <a:r>
              <a:rPr lang="zh-CN" altLang="en-US" dirty="0" smtClean="0">
                <a:solidFill>
                  <a:srgbClr val="245025"/>
                </a:solidFill>
              </a:rPr>
              <a:t>中国旅游地理</a:t>
            </a:r>
            <a:endParaRPr lang="zh-CN" altLang="en-US" dirty="0"/>
          </a:p>
        </p:txBody>
      </p:sp>
      <p:sp>
        <p:nvSpPr>
          <p:cNvPr id="4" name="副标题 3"/>
          <p:cNvSpPr>
            <a:spLocks noGrp="1"/>
          </p:cNvSpPr>
          <p:nvPr>
            <p:ph type="subTitle" idx="1"/>
          </p:nvPr>
        </p:nvSpPr>
        <p:spPr/>
        <p:txBody>
          <a:bodyPr>
            <a:normAutofit lnSpcReduction="10000"/>
          </a:bodyPr>
          <a:lstStyle/>
          <a:p>
            <a:endParaRPr lang="zh-CN" altLang="en-US"/>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6" name="Picture 2" descr="F:\学习工作\科研\教材\各省市旅游分布图\黑龙江.jpg"/>
          <p:cNvPicPr>
            <a:picLocks noChangeAspect="1" noChangeArrowheads="1"/>
          </p:cNvPicPr>
          <p:nvPr/>
        </p:nvPicPr>
        <p:blipFill>
          <a:blip r:embed="rId2" cstate="print"/>
          <a:stretch>
            <a:fillRect/>
          </a:stretch>
        </p:blipFill>
        <p:spPr bwMode="auto">
          <a:xfrm>
            <a:off x="2339752" y="0"/>
            <a:ext cx="5972175" cy="871537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971600" y="476672"/>
            <a:ext cx="7924800" cy="2651125"/>
          </a:xfrm>
          <a:prstGeom prst="rect">
            <a:avLst/>
          </a:prstGeom>
          <a:noFill/>
          <a:ln w="9525">
            <a:noFill/>
            <a:miter lim="800000"/>
            <a:headEnd/>
            <a:tailEnd/>
          </a:ln>
        </p:spPr>
        <p:txBody>
          <a:bodyPr>
            <a:spAutoFit/>
          </a:bodyPr>
          <a:lstStyle/>
          <a:p>
            <a:pPr>
              <a:lnSpc>
                <a:spcPct val="120000"/>
              </a:lnSpc>
            </a:pPr>
            <a:r>
              <a:rPr lang="zh-CN" altLang="en-US" sz="2800" b="1" dirty="0">
                <a:latin typeface="宋体" pitchFamily="2" charset="-122"/>
                <a:ea typeface="宋体" pitchFamily="2" charset="-122"/>
              </a:rPr>
              <a:t>二、民风民俗</a:t>
            </a:r>
          </a:p>
          <a:p>
            <a:pPr>
              <a:lnSpc>
                <a:spcPct val="120000"/>
              </a:lnSpc>
            </a:pPr>
            <a:endParaRPr lang="zh-CN" altLang="en-US" sz="1000" b="1" dirty="0">
              <a:solidFill>
                <a:srgbClr val="FF0000"/>
              </a:solidFill>
              <a:latin typeface="宋体" pitchFamily="2" charset="-122"/>
            </a:endParaRPr>
          </a:p>
          <a:p>
            <a:pPr>
              <a:lnSpc>
                <a:spcPct val="120000"/>
              </a:lnSpc>
            </a:pPr>
            <a:r>
              <a:rPr lang="zh-CN" altLang="en-US" sz="2800" b="1" dirty="0" smtClean="0">
                <a:solidFill>
                  <a:srgbClr val="0033CC"/>
                </a:solidFill>
                <a:latin typeface="宋体" pitchFamily="2" charset="-122"/>
                <a:ea typeface="宋体" pitchFamily="2" charset="-122"/>
              </a:rPr>
              <a:t>（一）饮</a:t>
            </a:r>
            <a:r>
              <a:rPr lang="zh-CN" altLang="en-US" sz="2800" b="1" dirty="0">
                <a:solidFill>
                  <a:srgbClr val="0033CC"/>
                </a:solidFill>
                <a:latin typeface="宋体" pitchFamily="2" charset="-122"/>
                <a:ea typeface="宋体" pitchFamily="2" charset="-122"/>
              </a:rPr>
              <a:t>食文化</a:t>
            </a:r>
          </a:p>
          <a:p>
            <a:pPr>
              <a:lnSpc>
                <a:spcPct val="120000"/>
              </a:lnSpc>
            </a:pPr>
            <a:r>
              <a:rPr lang="zh-CN" altLang="en-US" sz="2400" b="1" dirty="0">
                <a:latin typeface="宋体" pitchFamily="2" charset="-122"/>
              </a:rPr>
              <a:t>   </a:t>
            </a:r>
            <a:r>
              <a:rPr lang="zh-CN" altLang="en-US" sz="2400" dirty="0">
                <a:latin typeface="宋体" pitchFamily="2" charset="-122"/>
                <a:ea typeface="宋体" pitchFamily="2" charset="-122"/>
              </a:rPr>
              <a:t>鲁菜、满族饮食和部分俄罗斯饮食三种饮食文化交汇、融合，逐步形成了独具特色的黑龙江饮食文化。黑龙江菜</a:t>
            </a:r>
            <a:r>
              <a:rPr lang="zh-CN" altLang="en-US" sz="2400" dirty="0" smtClean="0">
                <a:latin typeface="宋体" pitchFamily="2" charset="-122"/>
                <a:ea typeface="宋体" pitchFamily="2" charset="-122"/>
              </a:rPr>
              <a:t>系以</a:t>
            </a:r>
            <a:r>
              <a:rPr lang="zh-CN" altLang="en-US" sz="2400" dirty="0">
                <a:latin typeface="宋体" pitchFamily="2" charset="-122"/>
                <a:ea typeface="宋体" pitchFamily="2" charset="-122"/>
              </a:rPr>
              <a:t>烹制山蔬、野味、肉禽见长。</a:t>
            </a:r>
          </a:p>
        </p:txBody>
      </p:sp>
      <p:grpSp>
        <p:nvGrpSpPr>
          <p:cNvPr id="2" name="Group 6"/>
          <p:cNvGrpSpPr>
            <a:grpSpLocks/>
          </p:cNvGrpSpPr>
          <p:nvPr/>
        </p:nvGrpSpPr>
        <p:grpSpPr bwMode="auto">
          <a:xfrm>
            <a:off x="4788024" y="3356992"/>
            <a:ext cx="4355976" cy="3501008"/>
            <a:chOff x="2925" y="2296"/>
            <a:chExt cx="1633" cy="1398"/>
          </a:xfrm>
        </p:grpSpPr>
        <p:pic>
          <p:nvPicPr>
            <p:cNvPr id="13317" name="Picture 7" descr="u=3146230428,819434929&amp;fm=15&amp;gp=0">
              <a:hlinkClick r:id="rId3"/>
            </p:cNvPr>
            <p:cNvPicPr>
              <a:picLocks noChangeAspect="1" noChangeArrowheads="1"/>
            </p:cNvPicPr>
            <p:nvPr/>
          </p:nvPicPr>
          <p:blipFill>
            <a:blip r:embed="rId4" cstate="print"/>
            <a:srcRect/>
            <a:stretch>
              <a:fillRect/>
            </a:stretch>
          </p:blipFill>
          <p:spPr bwMode="auto">
            <a:xfrm>
              <a:off x="2925" y="2296"/>
              <a:ext cx="1633" cy="1214"/>
            </a:xfrm>
            <a:prstGeom prst="rect">
              <a:avLst/>
            </a:prstGeom>
            <a:noFill/>
            <a:ln w="9525">
              <a:noFill/>
              <a:miter lim="800000"/>
              <a:headEnd/>
              <a:tailEnd/>
            </a:ln>
          </p:spPr>
        </p:pic>
        <p:sp>
          <p:nvSpPr>
            <p:cNvPr id="13318" name="Rectangle 8"/>
            <p:cNvSpPr>
              <a:spLocks noChangeArrowheads="1"/>
            </p:cNvSpPr>
            <p:nvPr/>
          </p:nvSpPr>
          <p:spPr bwMode="auto">
            <a:xfrm>
              <a:off x="3515" y="3566"/>
              <a:ext cx="296" cy="128"/>
            </a:xfrm>
            <a:prstGeom prst="rect">
              <a:avLst/>
            </a:prstGeom>
            <a:noFill/>
            <a:ln w="9525">
              <a:noFill/>
              <a:miter lim="800000"/>
              <a:headEnd/>
              <a:tailEnd/>
            </a:ln>
          </p:spPr>
          <p:txBody>
            <a:bodyPr wrap="none">
              <a:spAutoFit/>
            </a:bodyPr>
            <a:lstStyle/>
            <a:p>
              <a:r>
                <a:rPr lang="zh-CN" altLang="en-US" sz="1400" b="1"/>
                <a:t>大列吧</a:t>
              </a:r>
            </a:p>
          </p:txBody>
        </p:sp>
      </p:grpSp>
      <p:pic>
        <p:nvPicPr>
          <p:cNvPr id="7" name="Picture 13" descr="w020120120372141406524"/>
          <p:cNvPicPr>
            <a:picLocks noChangeAspect="1" noChangeArrowheads="1"/>
          </p:cNvPicPr>
          <p:nvPr/>
        </p:nvPicPr>
        <p:blipFill>
          <a:blip r:embed="rId5" cstate="print"/>
          <a:srcRect/>
          <a:stretch>
            <a:fillRect/>
          </a:stretch>
        </p:blipFill>
        <p:spPr bwMode="auto">
          <a:xfrm>
            <a:off x="0" y="3284984"/>
            <a:ext cx="4355976" cy="328373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7"/>
                                        </p:tgtEl>
                                        <p:attrNameLst>
                                          <p:attrName>ppt_x</p:attrName>
                                        </p:attrNameLst>
                                      </p:cBhvr>
                                      <p:tavLst>
                                        <p:tav tm="0">
                                          <p:val>
                                            <p:strVal val="ppt_x"/>
                                          </p:val>
                                        </p:tav>
                                        <p:tav tm="100000">
                                          <p:val>
                                            <p:strVal val="ppt_x"/>
                                          </p:val>
                                        </p:tav>
                                      </p:tavLst>
                                    </p:anim>
                                    <p:anim calcmode="lin" valueType="num">
                                      <p:cBhvr additive="base">
                                        <p:cTn id="12" dur="500"/>
                                        <p:tgtEl>
                                          <p:spTgt spid="7"/>
                                        </p:tgtEl>
                                        <p:attrNameLst>
                                          <p:attrName>ppt_y</p:attrName>
                                        </p:attrNameLst>
                                      </p:cBhvr>
                                      <p:tavLst>
                                        <p:tav tm="0">
                                          <p:val>
                                            <p:strVal val="ppt_y"/>
                                          </p:val>
                                        </p:tav>
                                        <p:tav tm="100000">
                                          <p:val>
                                            <p:strVal val="1+ppt_h/2"/>
                                          </p:val>
                                        </p:tav>
                                      </p:tavLst>
                                    </p:anim>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115616" y="692696"/>
            <a:ext cx="6840760" cy="2095958"/>
          </a:xfrm>
          <a:prstGeom prst="rect">
            <a:avLst/>
          </a:prstGeom>
          <a:noFill/>
          <a:ln w="9525">
            <a:noFill/>
            <a:miter lim="800000"/>
            <a:headEnd/>
            <a:tailEnd/>
          </a:ln>
        </p:spPr>
        <p:txBody>
          <a:bodyPr wrap="square">
            <a:spAutoFit/>
          </a:bodyPr>
          <a:lstStyle/>
          <a:p>
            <a:pPr>
              <a:lnSpc>
                <a:spcPct val="110000"/>
              </a:lnSpc>
            </a:pPr>
            <a:r>
              <a:rPr lang="en-US" altLang="zh-CN" sz="3000" b="1" dirty="0">
                <a:latin typeface="宋体" pitchFamily="2" charset="-122"/>
                <a:ea typeface="宋体" pitchFamily="2" charset="-122"/>
              </a:rPr>
              <a:t>  </a:t>
            </a:r>
            <a:r>
              <a:rPr lang="zh-CN" altLang="en-US" sz="3000" b="1" dirty="0" smtClean="0">
                <a:latin typeface="宋体" pitchFamily="2" charset="-122"/>
                <a:ea typeface="宋体" pitchFamily="2" charset="-122"/>
              </a:rPr>
              <a:t>（二）民</a:t>
            </a:r>
            <a:r>
              <a:rPr lang="zh-CN" altLang="en-US" sz="3000" b="1" dirty="0">
                <a:latin typeface="宋体" pitchFamily="2" charset="-122"/>
                <a:ea typeface="宋体" pitchFamily="2" charset="-122"/>
              </a:rPr>
              <a:t>间艺术</a:t>
            </a:r>
          </a:p>
          <a:p>
            <a:pPr>
              <a:lnSpc>
                <a:spcPct val="110000"/>
              </a:lnSpc>
            </a:pPr>
            <a:endParaRPr lang="zh-CN" altLang="en-US" sz="1200" b="1" dirty="0">
              <a:solidFill>
                <a:srgbClr val="0033CC"/>
              </a:solidFill>
              <a:latin typeface="宋体" pitchFamily="2" charset="-122"/>
            </a:endParaRPr>
          </a:p>
          <a:p>
            <a:pPr>
              <a:lnSpc>
                <a:spcPct val="150000"/>
              </a:lnSpc>
              <a:buClr>
                <a:srgbClr val="FF3399"/>
              </a:buClr>
              <a:buSzPct val="90000"/>
              <a:buFont typeface="Wingdings" pitchFamily="2" charset="2"/>
              <a:buChar char="l"/>
            </a:pPr>
            <a:r>
              <a:rPr lang="zh-CN" altLang="en-US" sz="2800" b="1" dirty="0" smtClean="0">
                <a:latin typeface="宋体" pitchFamily="2" charset="-122"/>
                <a:ea typeface="宋体" pitchFamily="2" charset="-122"/>
              </a:rPr>
              <a:t>东北二人转</a:t>
            </a:r>
          </a:p>
          <a:p>
            <a:pPr>
              <a:lnSpc>
                <a:spcPct val="150000"/>
              </a:lnSpc>
              <a:buClr>
                <a:srgbClr val="FF3399"/>
              </a:buClr>
              <a:buSzPct val="90000"/>
              <a:buFont typeface="Wingdings" pitchFamily="2" charset="2"/>
              <a:buChar char="l"/>
            </a:pPr>
            <a:r>
              <a:rPr lang="zh-CN" altLang="en-US" sz="2800" b="1" dirty="0" smtClean="0">
                <a:latin typeface="宋体" pitchFamily="2" charset="-122"/>
                <a:ea typeface="宋体" pitchFamily="2" charset="-122"/>
              </a:rPr>
              <a:t>冰雕艺术</a:t>
            </a:r>
            <a:endParaRPr lang="en-US" altLang="zh-CN" sz="2800" b="1" dirty="0" smtClean="0">
              <a:latin typeface="宋体" pitchFamily="2" charset="-122"/>
              <a:ea typeface="宋体" pitchFamily="2" charset="-122"/>
            </a:endParaRPr>
          </a:p>
        </p:txBody>
      </p:sp>
      <p:pic>
        <p:nvPicPr>
          <p:cNvPr id="15363" name="Picture 13" descr="wKgB4lKYEI6ACRrrAAnCXm7AVfY182"/>
          <p:cNvPicPr>
            <a:picLocks noChangeAspect="1" noChangeArrowheads="1"/>
          </p:cNvPicPr>
          <p:nvPr/>
        </p:nvPicPr>
        <p:blipFill>
          <a:blip r:embed="rId3" cstate="print"/>
          <a:srcRect/>
          <a:stretch>
            <a:fillRect/>
          </a:stretch>
        </p:blipFill>
        <p:spPr bwMode="auto">
          <a:xfrm>
            <a:off x="0" y="2895600"/>
            <a:ext cx="4572000" cy="3657600"/>
          </a:xfrm>
          <a:prstGeom prst="rect">
            <a:avLst/>
          </a:prstGeom>
          <a:noFill/>
          <a:ln w="9525">
            <a:noFill/>
            <a:miter lim="800000"/>
            <a:headEnd/>
            <a:tailEnd/>
          </a:ln>
        </p:spPr>
      </p:pic>
      <p:pic>
        <p:nvPicPr>
          <p:cNvPr id="15364" name="Picture 15" descr="1000525ypfmfcvghahaylm"/>
          <p:cNvPicPr>
            <a:picLocks noChangeAspect="1" noChangeArrowheads="1"/>
          </p:cNvPicPr>
          <p:nvPr/>
        </p:nvPicPr>
        <p:blipFill>
          <a:blip r:embed="rId4" cstate="print"/>
          <a:srcRect r="10001"/>
          <a:stretch>
            <a:fillRect/>
          </a:stretch>
        </p:blipFill>
        <p:spPr bwMode="auto">
          <a:xfrm>
            <a:off x="4343400" y="2895600"/>
            <a:ext cx="4800600" cy="3657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 calcmode="lin" valueType="num">
                                      <p:cBhvr>
                                        <p:cTn id="7" dur="1000" fill="hold"/>
                                        <p:tgtEl>
                                          <p:spTgt spid="1638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638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38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6386">
                                            <p:txEl>
                                              <p:pRg st="3" end="3"/>
                                            </p:txEl>
                                          </p:spTgt>
                                        </p:tgtEl>
                                        <p:attrNameLst>
                                          <p:attrName>style.visibility</p:attrName>
                                        </p:attrNameLst>
                                      </p:cBhvr>
                                      <p:to>
                                        <p:strVal val="visible"/>
                                      </p:to>
                                    </p:set>
                                    <p:anim calcmode="lin" valueType="num">
                                      <p:cBhvr>
                                        <p:cTn id="14" dur="1000" fill="hold"/>
                                        <p:tgtEl>
                                          <p:spTgt spid="16386">
                                            <p:txEl>
                                              <p:pRg st="3" end="3"/>
                                            </p:txEl>
                                          </p:spTgt>
                                        </p:tgtEl>
                                        <p:attrNameLst>
                                          <p:attrName>ppt_x</p:attrName>
                                        </p:attrNameLst>
                                      </p:cBhvr>
                                      <p:tavLst>
                                        <p:tav tm="0">
                                          <p:val>
                                            <p:strVal val="#ppt_x-.2"/>
                                          </p:val>
                                        </p:tav>
                                        <p:tav tm="100000">
                                          <p:val>
                                            <p:strVal val="#ppt_x"/>
                                          </p:val>
                                        </p:tav>
                                      </p:tavLst>
                                    </p:anim>
                                    <p:anim calcmode="lin" valueType="num">
                                      <p:cBhvr>
                                        <p:cTn id="15" dur="1000" fill="hold"/>
                                        <p:tgtEl>
                                          <p:spTgt spid="1638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638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6386">
                                            <p:txEl>
                                              <p:pRg st="2" end="2"/>
                                            </p:txEl>
                                          </p:spTgt>
                                        </p:tgtEl>
                                        <p:attrNameLst>
                                          <p:attrName>style.visibility</p:attrName>
                                        </p:attrNameLst>
                                      </p:cBhvr>
                                      <p:to>
                                        <p:strVal val="visible"/>
                                      </p:to>
                                    </p:set>
                                    <p:anim calcmode="lin" valueType="num">
                                      <p:cBhvr>
                                        <p:cTn id="21" dur="1000" fill="hold"/>
                                        <p:tgtEl>
                                          <p:spTgt spid="16386">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1638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63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683568" y="692696"/>
            <a:ext cx="7924800" cy="1938992"/>
          </a:xfrm>
          <a:prstGeom prst="rect">
            <a:avLst/>
          </a:prstGeom>
          <a:noFill/>
          <a:ln w="9525">
            <a:noFill/>
            <a:miter lim="800000"/>
            <a:headEnd/>
            <a:tailEnd/>
          </a:ln>
        </p:spPr>
        <p:txBody>
          <a:bodyPr>
            <a:spAutoFit/>
          </a:bodyPr>
          <a:lstStyle/>
          <a:p>
            <a:pPr>
              <a:lnSpc>
                <a:spcPct val="120000"/>
              </a:lnSpc>
            </a:pPr>
            <a:r>
              <a:rPr lang="en-US" altLang="zh-CN" sz="2800" b="1" dirty="0">
                <a:solidFill>
                  <a:srgbClr val="0033CC"/>
                </a:solidFill>
                <a:latin typeface="宋体" pitchFamily="2" charset="-122"/>
                <a:ea typeface="宋体" pitchFamily="2" charset="-122"/>
              </a:rPr>
              <a:t>   </a:t>
            </a:r>
            <a:r>
              <a:rPr lang="zh-CN" altLang="en-US" sz="2800" b="1" dirty="0" smtClean="0">
                <a:solidFill>
                  <a:srgbClr val="0033CC"/>
                </a:solidFill>
                <a:latin typeface="宋体" pitchFamily="2" charset="-122"/>
                <a:ea typeface="宋体" pitchFamily="2" charset="-122"/>
              </a:rPr>
              <a:t>（三）地</a:t>
            </a:r>
            <a:r>
              <a:rPr lang="zh-CN" altLang="en-US" sz="2800" b="1" dirty="0">
                <a:solidFill>
                  <a:srgbClr val="0033CC"/>
                </a:solidFill>
                <a:latin typeface="宋体" pitchFamily="2" charset="-122"/>
                <a:ea typeface="宋体" pitchFamily="2" charset="-122"/>
              </a:rPr>
              <a:t>方特产</a:t>
            </a:r>
          </a:p>
          <a:p>
            <a:pPr>
              <a:lnSpc>
                <a:spcPct val="120000"/>
              </a:lnSpc>
            </a:pPr>
            <a:r>
              <a:rPr lang="zh-CN" altLang="en-US" sz="2400" b="1" dirty="0" smtClean="0">
                <a:latin typeface="宋体" pitchFamily="2" charset="-122"/>
                <a:ea typeface="宋体" pitchFamily="2" charset="-122"/>
              </a:rPr>
              <a:t>   </a:t>
            </a:r>
            <a:r>
              <a:rPr lang="zh-CN" altLang="en-US" sz="2400" dirty="0" smtClean="0">
                <a:latin typeface="宋体" pitchFamily="2" charset="-122"/>
                <a:ea typeface="宋体" pitchFamily="2" charset="-122"/>
              </a:rPr>
              <a:t>秋林红肠、榛子、熊胆、林蛙油、人参、鹿茸、马哈鱼籽、大马哈鱼、兴安岭蘑菇、松子、山野菜及虎骨、珍贵毛坯兽皮张等。</a:t>
            </a:r>
            <a:endParaRPr lang="zh-CN" altLang="en-US" sz="2400" dirty="0">
              <a:latin typeface="宋体" pitchFamily="2" charset="-122"/>
              <a:ea typeface="宋体" pitchFamily="2" charset="-122"/>
            </a:endParaRPr>
          </a:p>
        </p:txBody>
      </p:sp>
      <p:grpSp>
        <p:nvGrpSpPr>
          <p:cNvPr id="3" name="Group 6"/>
          <p:cNvGrpSpPr>
            <a:grpSpLocks/>
          </p:cNvGrpSpPr>
          <p:nvPr/>
        </p:nvGrpSpPr>
        <p:grpSpPr bwMode="auto">
          <a:xfrm>
            <a:off x="5076825" y="3200400"/>
            <a:ext cx="3838575" cy="3160713"/>
            <a:chOff x="3198" y="2704"/>
            <a:chExt cx="1496" cy="1105"/>
          </a:xfrm>
        </p:grpSpPr>
        <p:sp>
          <p:nvSpPr>
            <p:cNvPr id="16390" name="Rectangle 7"/>
            <p:cNvSpPr>
              <a:spLocks noChangeArrowheads="1"/>
            </p:cNvSpPr>
            <p:nvPr/>
          </p:nvSpPr>
          <p:spPr bwMode="auto">
            <a:xfrm>
              <a:off x="3651" y="3702"/>
              <a:ext cx="349" cy="107"/>
            </a:xfrm>
            <a:prstGeom prst="rect">
              <a:avLst/>
            </a:prstGeom>
            <a:noFill/>
            <a:ln w="9525">
              <a:noFill/>
              <a:miter lim="800000"/>
              <a:headEnd/>
              <a:tailEnd/>
            </a:ln>
          </p:spPr>
          <p:txBody>
            <a:bodyPr wrap="none">
              <a:spAutoFit/>
            </a:bodyPr>
            <a:lstStyle/>
            <a:p>
              <a:r>
                <a:rPr lang="zh-CN" altLang="en-US" sz="1400" b="1"/>
                <a:t>大马哈鱼</a:t>
              </a:r>
            </a:p>
          </p:txBody>
        </p:sp>
        <p:pic>
          <p:nvPicPr>
            <p:cNvPr id="16391" name="Picture 8" descr="u=3742649221,729624135&amp;fm=0&amp;gp=0">
              <a:hlinkClick r:id="rId2"/>
            </p:cNvPr>
            <p:cNvPicPr>
              <a:picLocks noChangeAspect="1" noChangeArrowheads="1"/>
            </p:cNvPicPr>
            <p:nvPr/>
          </p:nvPicPr>
          <p:blipFill>
            <a:blip r:embed="rId3" cstate="print"/>
            <a:srcRect/>
            <a:stretch>
              <a:fillRect/>
            </a:stretch>
          </p:blipFill>
          <p:spPr bwMode="auto">
            <a:xfrm>
              <a:off x="3198" y="2704"/>
              <a:ext cx="1496" cy="855"/>
            </a:xfrm>
            <a:prstGeom prst="rect">
              <a:avLst/>
            </a:prstGeom>
            <a:noFill/>
            <a:ln w="9525">
              <a:noFill/>
              <a:miter lim="800000"/>
              <a:headEnd/>
              <a:tailEnd/>
            </a:ln>
          </p:spPr>
        </p:pic>
      </p:grpSp>
      <p:pic>
        <p:nvPicPr>
          <p:cNvPr id="16389" name="Picture 10" descr="128443_20140105142614844321_1"/>
          <p:cNvPicPr>
            <a:picLocks noChangeAspect="1" noChangeArrowheads="1"/>
          </p:cNvPicPr>
          <p:nvPr/>
        </p:nvPicPr>
        <p:blipFill>
          <a:blip r:embed="rId4" cstate="print"/>
          <a:srcRect l="6667" t="3828" r="14667" b="11961"/>
          <a:stretch>
            <a:fillRect/>
          </a:stretch>
        </p:blipFill>
        <p:spPr bwMode="auto">
          <a:xfrm>
            <a:off x="4343400" y="2743200"/>
            <a:ext cx="4800600" cy="3579813"/>
          </a:xfrm>
          <a:prstGeom prst="rect">
            <a:avLst/>
          </a:prstGeom>
          <a:noFill/>
          <a:ln w="9525">
            <a:noFill/>
            <a:miter lim="800000"/>
            <a:headEnd/>
            <a:tailEnd/>
          </a:ln>
        </p:spPr>
      </p:pic>
      <p:pic>
        <p:nvPicPr>
          <p:cNvPr id="10" name="Picture 2" descr="201069104724135_big"/>
          <p:cNvPicPr>
            <a:picLocks noChangeAspect="1" noChangeArrowheads="1"/>
          </p:cNvPicPr>
          <p:nvPr/>
        </p:nvPicPr>
        <p:blipFill>
          <a:blip r:embed="rId5" cstate="print"/>
          <a:srcRect/>
          <a:stretch>
            <a:fillRect/>
          </a:stretch>
        </p:blipFill>
        <p:spPr bwMode="auto">
          <a:xfrm>
            <a:off x="0" y="2780928"/>
            <a:ext cx="4456215" cy="3600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 calcmode="lin" valueType="num">
                                      <p:cBhvr>
                                        <p:cTn id="7" dur="1000" fill="hold"/>
                                        <p:tgtEl>
                                          <p:spTgt spid="17410">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741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410">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17410">
                                            <p:txEl>
                                              <p:pRg st="1" end="1"/>
                                            </p:txEl>
                                          </p:spTgt>
                                        </p:tgtEl>
                                        <p:attrNameLst>
                                          <p:attrName>style.visibility</p:attrName>
                                        </p:attrNameLst>
                                      </p:cBhvr>
                                      <p:to>
                                        <p:strVal val="visible"/>
                                      </p:to>
                                    </p:set>
                                    <p:anim calcmode="lin" valueType="num">
                                      <p:cBhvr>
                                        <p:cTn id="12" dur="1000" fill="hold"/>
                                        <p:tgtEl>
                                          <p:spTgt spid="17410">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17410">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7410">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ChangeArrowheads="1"/>
          </p:cNvSpPr>
          <p:nvPr/>
        </p:nvSpPr>
        <p:spPr bwMode="auto">
          <a:xfrm>
            <a:off x="1115616" y="620688"/>
            <a:ext cx="5779368" cy="584775"/>
          </a:xfrm>
          <a:prstGeom prst="rect">
            <a:avLst/>
          </a:prstGeom>
          <a:noFill/>
          <a:ln w="9525">
            <a:noFill/>
            <a:miter lim="800000"/>
            <a:headEnd/>
            <a:tailEnd/>
          </a:ln>
        </p:spPr>
        <p:txBody>
          <a:bodyPr wrap="square">
            <a:spAutoFit/>
          </a:bodyPr>
          <a:lstStyle/>
          <a:p>
            <a:r>
              <a:rPr kumimoji="1" lang="zh-CN" altLang="en-US" sz="3200" b="1" dirty="0">
                <a:solidFill>
                  <a:srgbClr val="000000"/>
                </a:solidFill>
                <a:latin typeface="宋体" pitchFamily="2" charset="-122"/>
                <a:ea typeface="宋体" pitchFamily="2" charset="-122"/>
              </a:rPr>
              <a:t>三</a:t>
            </a:r>
            <a:r>
              <a:rPr kumimoji="1" lang="zh-CN" altLang="en-US" sz="3200" b="1" dirty="0" smtClean="0">
                <a:solidFill>
                  <a:srgbClr val="000000"/>
                </a:solidFill>
                <a:latin typeface="宋体" pitchFamily="2" charset="-122"/>
                <a:ea typeface="宋体" pitchFamily="2" charset="-122"/>
              </a:rPr>
              <a:t>、主要旅游城市和景区</a:t>
            </a:r>
            <a:endParaRPr kumimoji="1" lang="zh-CN" altLang="en-US" sz="3200" b="1" dirty="0">
              <a:solidFill>
                <a:srgbClr val="000000"/>
              </a:solidFill>
              <a:latin typeface="宋体" pitchFamily="2" charset="-122"/>
              <a:ea typeface="宋体" pitchFamily="2" charset="-122"/>
            </a:endParaRPr>
          </a:p>
        </p:txBody>
      </p:sp>
      <p:sp>
        <p:nvSpPr>
          <p:cNvPr id="5" name="矩形 4"/>
          <p:cNvSpPr/>
          <p:nvPr/>
        </p:nvSpPr>
        <p:spPr>
          <a:xfrm>
            <a:off x="683568" y="1556792"/>
            <a:ext cx="5596404" cy="605359"/>
          </a:xfrm>
          <a:prstGeom prst="rect">
            <a:avLst/>
          </a:prstGeom>
        </p:spPr>
        <p:txBody>
          <a:bodyPr wrap="none">
            <a:spAutoFit/>
          </a:bodyPr>
          <a:lstStyle/>
          <a:p>
            <a:pPr>
              <a:lnSpc>
                <a:spcPct val="140000"/>
              </a:lnSpc>
              <a:spcBef>
                <a:spcPct val="50000"/>
              </a:spcBef>
              <a:defRPr/>
            </a:pPr>
            <a:r>
              <a:rPr lang="zh-CN" altLang="en-US" sz="2800" b="1" dirty="0" smtClean="0">
                <a:solidFill>
                  <a:srgbClr val="FF0000"/>
                </a:solidFill>
                <a:latin typeface="宋体" pitchFamily="2" charset="-122"/>
                <a:ea typeface="宋体" pitchFamily="2" charset="-122"/>
              </a:rPr>
              <a:t>（一）哈尔滨</a:t>
            </a:r>
            <a:r>
              <a:rPr lang="en-US" altLang="zh-CN" sz="2800" b="1" dirty="0" smtClean="0">
                <a:solidFill>
                  <a:srgbClr val="000000"/>
                </a:solidFill>
                <a:latin typeface="宋体" pitchFamily="2" charset="-122"/>
                <a:ea typeface="宋体" pitchFamily="2" charset="-122"/>
              </a:rPr>
              <a:t>(</a:t>
            </a:r>
            <a:r>
              <a:rPr lang="zh-CN" altLang="en-US" sz="2800" b="1" dirty="0" smtClean="0">
                <a:solidFill>
                  <a:srgbClr val="000000"/>
                </a:solidFill>
                <a:latin typeface="宋体" pitchFamily="2" charset="-122"/>
                <a:ea typeface="宋体" pitchFamily="2" charset="-122"/>
              </a:rPr>
              <a:t>冰城、东方莫斯科</a:t>
            </a:r>
            <a:r>
              <a:rPr lang="en-US" altLang="zh-CN" sz="2800" b="1" dirty="0" smtClean="0">
                <a:solidFill>
                  <a:srgbClr val="000000"/>
                </a:solidFill>
                <a:latin typeface="宋体" pitchFamily="2" charset="-122"/>
                <a:ea typeface="宋体" pitchFamily="2" charset="-122"/>
              </a:rPr>
              <a:t>)</a:t>
            </a:r>
            <a:endParaRPr lang="en-US" altLang="zh-CN" sz="2800" b="1" dirty="0">
              <a:solidFill>
                <a:srgbClr val="000000"/>
              </a:solidFill>
              <a:latin typeface="宋体" pitchFamily="2" charset="-122"/>
              <a:ea typeface="宋体" pitchFamily="2" charset="-122"/>
            </a:endParaRPr>
          </a:p>
        </p:txBody>
      </p:sp>
      <p:sp>
        <p:nvSpPr>
          <p:cNvPr id="6" name="矩形 5"/>
          <p:cNvSpPr/>
          <p:nvPr/>
        </p:nvSpPr>
        <p:spPr>
          <a:xfrm>
            <a:off x="827584" y="2492896"/>
            <a:ext cx="7272808" cy="2862322"/>
          </a:xfrm>
          <a:prstGeom prst="rect">
            <a:avLst/>
          </a:prstGeom>
        </p:spPr>
        <p:txBody>
          <a:bodyPr wrap="square">
            <a:spAutoFit/>
          </a:bodyPr>
          <a:lstStyle/>
          <a:p>
            <a:pPr>
              <a:lnSpc>
                <a:spcPct val="150000"/>
              </a:lnSpc>
            </a:pPr>
            <a:r>
              <a:rPr lang="en-US" altLang="zh-CN" sz="2400" dirty="0" smtClean="0">
                <a:latin typeface="宋体" pitchFamily="2" charset="-122"/>
                <a:ea typeface="宋体" pitchFamily="2" charset="-122"/>
              </a:rPr>
              <a:t>    </a:t>
            </a:r>
            <a:r>
              <a:rPr lang="zh-CN" altLang="zh-CN" sz="2400" dirty="0" smtClean="0">
                <a:latin typeface="宋体" pitchFamily="2" charset="-122"/>
                <a:ea typeface="宋体" pitchFamily="2" charset="-122"/>
              </a:rPr>
              <a:t>哈尔滨是黑龙江省省会，中国东北北部的政治、经济、文化中心，被誉为欧亚大陆桥的明珠，也是中国著名的历史文化名城、热点旅游城市和国际冰雪文化名城。有“冰城”、“天鹅项下的珍珠”以及“东方莫斯科”、“东方小巴黎”之美称。</a:t>
            </a:r>
            <a:endParaRPr lang="zh-CN" altLang="en-US" sz="2400" dirty="0">
              <a:latin typeface="宋体" pitchFamily="2" charset="-122"/>
              <a:ea typeface="宋体" pitchFamily="2" charset="-122"/>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467544" y="1916832"/>
            <a:ext cx="8153400" cy="2221762"/>
          </a:xfrm>
          <a:prstGeom prst="rect">
            <a:avLst/>
          </a:prstGeom>
          <a:noFill/>
          <a:ln w="9525">
            <a:noFill/>
            <a:miter lim="800000"/>
            <a:headEnd/>
            <a:tailEnd/>
          </a:ln>
        </p:spPr>
        <p:txBody>
          <a:bodyPr anchor="ctr">
            <a:spAutoFit/>
          </a:bodyPr>
          <a:lstStyle/>
          <a:p>
            <a:pPr>
              <a:lnSpc>
                <a:spcPct val="150000"/>
              </a:lnSpc>
            </a:pPr>
            <a:r>
              <a:rPr lang="zh-CN" altLang="en-US" sz="2400" dirty="0" smtClean="0">
                <a:latin typeface="宋体" pitchFamily="2" charset="-122"/>
                <a:ea typeface="宋体" pitchFamily="2" charset="-122"/>
              </a:rPr>
              <a:t>    哈尔滨最有“洋味”的街道当属中央大街。它北起松花江防洪纪念塔，南至经纬街，全长</a:t>
            </a:r>
            <a:r>
              <a:rPr lang="en-US" altLang="zh-CN" sz="2400" dirty="0" smtClean="0">
                <a:latin typeface="宋体" pitchFamily="2" charset="-122"/>
                <a:ea typeface="宋体" pitchFamily="2" charset="-122"/>
              </a:rPr>
              <a:t>1450</a:t>
            </a:r>
            <a:r>
              <a:rPr lang="zh-CN" altLang="en-US" sz="2400" dirty="0" smtClean="0">
                <a:latin typeface="宋体" pitchFamily="2" charset="-122"/>
                <a:ea typeface="宋体" pitchFamily="2" charset="-122"/>
              </a:rPr>
              <a:t>米。全街建有欧式及仿欧式建筑</a:t>
            </a:r>
            <a:r>
              <a:rPr lang="en-US" altLang="zh-CN" sz="2400" dirty="0" smtClean="0">
                <a:latin typeface="宋体" pitchFamily="2" charset="-122"/>
                <a:ea typeface="宋体" pitchFamily="2" charset="-122"/>
              </a:rPr>
              <a:t>70</a:t>
            </a:r>
            <a:r>
              <a:rPr lang="zh-CN" altLang="en-US" sz="2400" dirty="0" smtClean="0">
                <a:latin typeface="宋体" pitchFamily="2" charset="-122"/>
                <a:ea typeface="宋体" pitchFamily="2" charset="-122"/>
              </a:rPr>
              <a:t>余栋，汇集了文艺复兴、巴洛克、折衷主义及现代多种建筑风格，是国内罕见的一条建筑艺术长廊。</a:t>
            </a:r>
            <a:endParaRPr lang="zh-CN" altLang="en-US" sz="2400" dirty="0">
              <a:latin typeface="宋体" pitchFamily="2" charset="-122"/>
              <a:ea typeface="宋体" pitchFamily="2" charset="-122"/>
            </a:endParaRPr>
          </a:p>
        </p:txBody>
      </p:sp>
      <p:sp>
        <p:nvSpPr>
          <p:cNvPr id="23556" name="Rectangle 4"/>
          <p:cNvSpPr>
            <a:spLocks noChangeArrowheads="1"/>
          </p:cNvSpPr>
          <p:nvPr/>
        </p:nvSpPr>
        <p:spPr bwMode="auto">
          <a:xfrm>
            <a:off x="1763688" y="836712"/>
            <a:ext cx="3429000" cy="590354"/>
          </a:xfrm>
          <a:prstGeom prst="rect">
            <a:avLst/>
          </a:prstGeom>
          <a:noFill/>
          <a:ln w="9525">
            <a:noFill/>
            <a:miter lim="800000"/>
            <a:headEnd/>
            <a:tailEnd/>
          </a:ln>
        </p:spPr>
        <p:txBody>
          <a:bodyPr>
            <a:spAutoFit/>
          </a:bodyPr>
          <a:lstStyle/>
          <a:p>
            <a:pPr>
              <a:lnSpc>
                <a:spcPct val="130000"/>
              </a:lnSpc>
            </a:pPr>
            <a:r>
              <a:rPr lang="en-US" altLang="zh-CN" sz="2800" b="1" dirty="0" smtClean="0">
                <a:solidFill>
                  <a:srgbClr val="0033CC"/>
                </a:solidFill>
                <a:latin typeface="宋体" pitchFamily="2" charset="-122"/>
                <a:ea typeface="宋体" pitchFamily="2" charset="-122"/>
              </a:rPr>
              <a:t>1</a:t>
            </a:r>
            <a:r>
              <a:rPr lang="zh-CN" altLang="en-US" sz="2800" b="1" dirty="0" smtClean="0">
                <a:solidFill>
                  <a:srgbClr val="0033CC"/>
                </a:solidFill>
                <a:latin typeface="宋体" pitchFamily="2" charset="-122"/>
                <a:ea typeface="宋体" pitchFamily="2" charset="-122"/>
              </a:rPr>
              <a:t>、</a:t>
            </a:r>
            <a:r>
              <a:rPr lang="zh-CN" altLang="en-US" sz="2800" b="1" dirty="0">
                <a:solidFill>
                  <a:srgbClr val="0033CC"/>
                </a:solidFill>
                <a:latin typeface="宋体" pitchFamily="2" charset="-122"/>
                <a:ea typeface="宋体" pitchFamily="2" charset="-122"/>
              </a:rPr>
              <a:t>中央大街</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394633~2"/>
          <p:cNvPicPr>
            <a:picLocks noChangeAspect="1" noChangeArrowheads="1"/>
          </p:cNvPicPr>
          <p:nvPr/>
        </p:nvPicPr>
        <p:blipFill>
          <a:blip r:embed="rId2" cstate="print"/>
          <a:srcRect/>
          <a:stretch>
            <a:fillRect/>
          </a:stretch>
        </p:blipFill>
        <p:spPr bwMode="auto">
          <a:xfrm>
            <a:off x="0" y="-315416"/>
            <a:ext cx="9144000" cy="6858000"/>
          </a:xfrm>
          <a:prstGeom prst="rect">
            <a:avLst/>
          </a:prstGeom>
          <a:noFill/>
          <a:ln w="9525">
            <a:noFill/>
            <a:miter lim="800000"/>
            <a:headEnd/>
            <a:tailEnd/>
          </a:ln>
        </p:spPr>
      </p:pic>
      <p:pic>
        <p:nvPicPr>
          <p:cNvPr id="2" name="Picture 2" descr="Msg20060209030113231_3"/>
          <p:cNvPicPr>
            <a:picLocks noChangeAspect="1" noChangeArrowheads="1"/>
          </p:cNvPicPr>
          <p:nvPr/>
        </p:nvPicPr>
        <p:blipFill>
          <a:blip r:embed="rId3" cstate="print"/>
          <a:srcRect b="-127"/>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620688"/>
            <a:ext cx="7443788" cy="673141"/>
          </a:xfrm>
        </p:spPr>
        <p:txBody>
          <a:bodyPr>
            <a:normAutofit fontScale="90000"/>
          </a:bodyPr>
          <a:lstStyle/>
          <a:p>
            <a:r>
              <a:rPr lang="zh-CN" altLang="zh-CN" sz="3100" dirty="0" smtClean="0"/>
              <a:t>2</a:t>
            </a:r>
            <a:r>
              <a:rPr lang="zh-CN" altLang="en-US" sz="3100" dirty="0" smtClean="0"/>
              <a:t>、</a:t>
            </a:r>
            <a:r>
              <a:rPr lang="zh-CN" altLang="zh-CN" sz="3100" dirty="0" smtClean="0"/>
              <a:t>圣索菲亚教堂</a:t>
            </a:r>
            <a:r>
              <a:rPr lang="zh-CN" altLang="zh-CN" dirty="0" smtClean="0"/>
              <a:t/>
            </a:r>
            <a:br>
              <a:rPr lang="zh-CN" altLang="zh-CN" dirty="0" smtClean="0"/>
            </a:br>
            <a:endParaRPr lang="zh-CN" altLang="en-US" dirty="0"/>
          </a:p>
        </p:txBody>
      </p:sp>
      <p:sp>
        <p:nvSpPr>
          <p:cNvPr id="3" name="内容占位符 2"/>
          <p:cNvSpPr>
            <a:spLocks noGrp="1"/>
          </p:cNvSpPr>
          <p:nvPr>
            <p:ph idx="1"/>
          </p:nvPr>
        </p:nvSpPr>
        <p:spPr>
          <a:xfrm>
            <a:off x="971600" y="1556792"/>
            <a:ext cx="7443788" cy="3352999"/>
          </a:xfrm>
        </p:spPr>
        <p:txBody>
          <a:bodyPr>
            <a:normAutofit lnSpcReduction="10000"/>
          </a:bodyPr>
          <a:lstStyle/>
          <a:p>
            <a:r>
              <a:rPr lang="zh-CN" altLang="zh-CN" dirty="0" smtClean="0"/>
              <a:t>圣索菲亚教堂是哈尔滨市十七座教堂中规模较大和较早建成的一座，是远东地区最大的东正教堂。教堂为拜占庭式建筑，通高53．35米，占地面积721平方米。这座诞生近百年的建筑充溢着迷人的色彩，教堂内的壁画、吊灯、钟楼及穹顶和唱诗台无一不显示丰富多彩的人文景观和匠心独具的艺术特色，具有较高的历史文化价值和建筑艺术观赏价值。</a:t>
            </a:r>
          </a:p>
          <a:p>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endParaRPr lang="zh-CN" altLang="zh-CN" smtClean="0"/>
          </a:p>
        </p:txBody>
      </p:sp>
      <p:pic>
        <p:nvPicPr>
          <p:cNvPr id="25603" name="Picture 4" descr="哈尔滨东正教堂---原创 - 歌德巴赫 -                 歌德巴赫">
            <a:hlinkClick r:id="rId2" action="ppaction://hlinkfile"/>
          </p:cNvPr>
          <p:cNvPicPr>
            <a:picLocks noGrp="1" noChangeAspect="1" noChangeArrowheads="1"/>
          </p:cNvPicPr>
          <p:nvPr>
            <p:ph type="body" idx="1"/>
          </p:nvPr>
        </p:nvPicPr>
        <p:blipFill>
          <a:blip r:embed="rId3" cstate="print"/>
          <a:srcRect/>
          <a:stretch>
            <a:fillRect/>
          </a:stretch>
        </p:blipFill>
        <p:spPr bwMode="auto">
          <a:xfrm>
            <a:off x="0" y="0"/>
            <a:ext cx="4837113" cy="7281863"/>
          </a:xfrm>
        </p:spPr>
      </p:pic>
      <p:pic>
        <p:nvPicPr>
          <p:cNvPr id="25604" name="Picture 6" descr="03"/>
          <p:cNvPicPr>
            <a:picLocks noChangeAspect="1" noChangeArrowheads="1"/>
          </p:cNvPicPr>
          <p:nvPr/>
        </p:nvPicPr>
        <p:blipFill>
          <a:blip r:embed="rId4" cstate="print"/>
          <a:srcRect/>
          <a:stretch>
            <a:fillRect/>
          </a:stretch>
        </p:blipFill>
        <p:spPr bwMode="auto">
          <a:xfrm>
            <a:off x="4114800" y="0"/>
            <a:ext cx="5268913" cy="8105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620688"/>
            <a:ext cx="7443788" cy="928019"/>
          </a:xfrm>
        </p:spPr>
        <p:txBody>
          <a:bodyPr>
            <a:normAutofit/>
          </a:bodyPr>
          <a:lstStyle/>
          <a:p>
            <a:r>
              <a:rPr lang="zh-CN" altLang="zh-CN" sz="2800" dirty="0" smtClean="0"/>
              <a:t>3. 亚布力滑雪场</a:t>
            </a:r>
            <a:endParaRPr lang="zh-CN" altLang="en-US" sz="2800" dirty="0"/>
          </a:p>
        </p:txBody>
      </p:sp>
      <p:sp>
        <p:nvSpPr>
          <p:cNvPr id="3" name="内容占位符 2"/>
          <p:cNvSpPr>
            <a:spLocks noGrp="1"/>
          </p:cNvSpPr>
          <p:nvPr>
            <p:ph idx="1"/>
          </p:nvPr>
        </p:nvSpPr>
        <p:spPr>
          <a:xfrm>
            <a:off x="899592" y="1844824"/>
            <a:ext cx="7443788" cy="3352999"/>
          </a:xfrm>
        </p:spPr>
        <p:txBody>
          <a:bodyPr/>
          <a:lstStyle/>
          <a:p>
            <a:r>
              <a:rPr lang="zh-CN" altLang="zh-CN" dirty="0" smtClean="0"/>
              <a:t>亚布力滑雪场位于尚志市东南部，距哈尔滨市190公里。俄语原名亚布洛尼，“果木园”之意。清朝时期为皇室及满清贵族的狩猎围场。亚布力滑雪场是目前国内最大的滑雪场，也是我国目前最大的综合性雪上训练中心。</a:t>
            </a: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2123728" y="476672"/>
            <a:ext cx="5300638" cy="928019"/>
          </a:xfrm>
        </p:spPr>
        <p:txBody>
          <a:bodyPr>
            <a:normAutofit/>
          </a:bodyPr>
          <a:lstStyle/>
          <a:p>
            <a:pPr eaLnBrk="1" hangingPunct="1">
              <a:defRPr/>
            </a:pPr>
            <a:r>
              <a:rPr lang="zh-CN" altLang="en-US" sz="3600" dirty="0" smtClean="0">
                <a:latin typeface="宋体" pitchFamily="2" charset="-122"/>
              </a:rPr>
              <a:t>模块三  </a:t>
            </a:r>
            <a:r>
              <a:rPr lang="zh-CN" altLang="en-US" sz="3600" dirty="0" smtClean="0"/>
              <a:t>中国</a:t>
            </a:r>
            <a:r>
              <a:rPr lang="zh-CN" altLang="en-US" sz="3600" dirty="0" smtClean="0">
                <a:latin typeface="宋体" pitchFamily="2" charset="-122"/>
              </a:rPr>
              <a:t>八大旅游区</a:t>
            </a:r>
          </a:p>
        </p:txBody>
      </p:sp>
      <p:sp>
        <p:nvSpPr>
          <p:cNvPr id="3075" name="Rectangle 3"/>
          <p:cNvSpPr>
            <a:spLocks noGrp="1" noChangeArrowheads="1"/>
          </p:cNvSpPr>
          <p:nvPr>
            <p:ph idx="1"/>
          </p:nvPr>
        </p:nvSpPr>
        <p:spPr>
          <a:xfrm>
            <a:off x="2123728" y="1412776"/>
            <a:ext cx="5616624" cy="4588795"/>
          </a:xfrm>
        </p:spPr>
        <p:txBody>
          <a:bodyPr>
            <a:normAutofit lnSpcReduction="10000"/>
          </a:bodyPr>
          <a:lstStyle/>
          <a:p>
            <a:pPr eaLnBrk="1" hangingPunct="1">
              <a:buClr>
                <a:srgbClr val="FF0066"/>
              </a:buClr>
              <a:buSzPct val="90000"/>
              <a:buFont typeface="Wingdings" pitchFamily="2" charset="2"/>
              <a:buChar char="u"/>
            </a:pPr>
            <a:r>
              <a:rPr lang="zh-CN" altLang="en-US" dirty="0" smtClean="0"/>
              <a:t>东北旅游区（黑吉辽）</a:t>
            </a:r>
          </a:p>
          <a:p>
            <a:pPr eaLnBrk="1" hangingPunct="1">
              <a:buClr>
                <a:srgbClr val="FF0066"/>
              </a:buClr>
              <a:buSzPct val="90000"/>
              <a:buFont typeface="Wingdings" pitchFamily="2" charset="2"/>
              <a:buChar char="u"/>
            </a:pPr>
            <a:r>
              <a:rPr lang="zh-CN" altLang="en-US" dirty="0" smtClean="0"/>
              <a:t>华北旅游区（京津冀鲁豫晋陕）</a:t>
            </a:r>
          </a:p>
          <a:p>
            <a:pPr>
              <a:buClr>
                <a:srgbClr val="FF0066"/>
              </a:buClr>
              <a:buSzPct val="90000"/>
              <a:buFont typeface="Wingdings" pitchFamily="2" charset="2"/>
              <a:buChar char="u"/>
            </a:pPr>
            <a:r>
              <a:rPr lang="zh-CN" altLang="en-US" dirty="0" smtClean="0"/>
              <a:t>华东旅游区（沪苏浙皖）</a:t>
            </a:r>
            <a:endParaRPr lang="en-US" altLang="zh-CN" dirty="0" smtClean="0"/>
          </a:p>
          <a:p>
            <a:pPr>
              <a:buClr>
                <a:srgbClr val="FF0066"/>
              </a:buClr>
              <a:buSzPct val="90000"/>
              <a:buFont typeface="Wingdings" pitchFamily="2" charset="2"/>
              <a:buChar char="u"/>
            </a:pPr>
            <a:r>
              <a:rPr lang="zh-CN" altLang="en-US" dirty="0" smtClean="0"/>
              <a:t>华中旅游区（赣鄂湘）</a:t>
            </a:r>
          </a:p>
          <a:p>
            <a:pPr eaLnBrk="1" hangingPunct="1">
              <a:buClr>
                <a:srgbClr val="FF0066"/>
              </a:buClr>
              <a:buSzPct val="90000"/>
              <a:buFont typeface="Wingdings" pitchFamily="2" charset="2"/>
              <a:buChar char="u"/>
            </a:pPr>
            <a:r>
              <a:rPr lang="zh-CN" altLang="en-US" dirty="0" smtClean="0"/>
              <a:t>华南旅游区（闽粤琼港澳台）</a:t>
            </a:r>
          </a:p>
          <a:p>
            <a:pPr>
              <a:buClr>
                <a:srgbClr val="FF0066"/>
              </a:buClr>
              <a:buSzPct val="90000"/>
              <a:buFont typeface="Wingdings" pitchFamily="2" charset="2"/>
              <a:buChar char="u"/>
            </a:pPr>
            <a:r>
              <a:rPr lang="zh-CN" altLang="en-US" dirty="0" smtClean="0"/>
              <a:t>西南旅游区（川渝桂黔滇）</a:t>
            </a:r>
          </a:p>
          <a:p>
            <a:pPr eaLnBrk="1" hangingPunct="1">
              <a:buClr>
                <a:srgbClr val="FF0066"/>
              </a:buClr>
              <a:buSzPct val="90000"/>
              <a:buFont typeface="Wingdings" pitchFamily="2" charset="2"/>
              <a:buChar char="u"/>
            </a:pPr>
            <a:r>
              <a:rPr lang="zh-CN" altLang="en-US" dirty="0" smtClean="0"/>
              <a:t>西北旅游区（甘宁新内）</a:t>
            </a:r>
          </a:p>
          <a:p>
            <a:pPr eaLnBrk="1" hangingPunct="1">
              <a:buClr>
                <a:srgbClr val="FF0066"/>
              </a:buClr>
              <a:buSzPct val="90000"/>
              <a:buFont typeface="Wingdings" pitchFamily="2" charset="2"/>
              <a:buChar char="u"/>
            </a:pPr>
            <a:r>
              <a:rPr lang="zh-CN" altLang="en-US" dirty="0" smtClean="0"/>
              <a:t>青藏旅游区（青藏）</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0"/>
            <a:ext cx="9144000" cy="6858000"/>
            <a:chOff x="864" y="803"/>
            <a:chExt cx="4224" cy="3168"/>
          </a:xfrm>
        </p:grpSpPr>
        <p:pic>
          <p:nvPicPr>
            <p:cNvPr id="37893" name="Picture 5" descr="133473~1"/>
            <p:cNvPicPr>
              <a:picLocks noChangeAspect="1" noChangeArrowheads="1"/>
            </p:cNvPicPr>
            <p:nvPr/>
          </p:nvPicPr>
          <p:blipFill>
            <a:blip r:embed="rId3" cstate="print"/>
            <a:srcRect/>
            <a:stretch>
              <a:fillRect/>
            </a:stretch>
          </p:blipFill>
          <p:spPr bwMode="auto">
            <a:xfrm>
              <a:off x="864" y="803"/>
              <a:ext cx="4224" cy="3168"/>
            </a:xfrm>
            <a:prstGeom prst="rect">
              <a:avLst/>
            </a:prstGeom>
            <a:noFill/>
            <a:ln w="9525">
              <a:noFill/>
              <a:miter lim="800000"/>
              <a:headEnd/>
              <a:tailEnd/>
            </a:ln>
          </p:spPr>
        </p:pic>
        <p:sp>
          <p:nvSpPr>
            <p:cNvPr id="37894" name="Rectangle 6"/>
            <p:cNvSpPr>
              <a:spLocks noChangeArrowheads="1"/>
            </p:cNvSpPr>
            <p:nvPr/>
          </p:nvSpPr>
          <p:spPr bwMode="auto">
            <a:xfrm>
              <a:off x="3168" y="3408"/>
              <a:ext cx="1440" cy="183"/>
            </a:xfrm>
            <a:prstGeom prst="rect">
              <a:avLst/>
            </a:prstGeom>
            <a:noFill/>
            <a:ln w="9525">
              <a:noFill/>
              <a:miter lim="800000"/>
              <a:headEnd/>
              <a:tailEnd/>
            </a:ln>
          </p:spPr>
          <p:txBody>
            <a:bodyPr>
              <a:spAutoFit/>
            </a:bodyPr>
            <a:lstStyle/>
            <a:p>
              <a:r>
                <a:rPr lang="zh-CN" altLang="en-US" sz="2000" b="1"/>
                <a:t>四大绅士运动之一</a:t>
              </a:r>
            </a:p>
          </p:txBody>
        </p:sp>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ChangeArrowheads="1"/>
          </p:cNvSpPr>
          <p:nvPr/>
        </p:nvSpPr>
        <p:spPr bwMode="auto">
          <a:xfrm>
            <a:off x="1115616" y="620688"/>
            <a:ext cx="4191000" cy="519113"/>
          </a:xfrm>
          <a:prstGeom prst="rect">
            <a:avLst/>
          </a:prstGeom>
          <a:noFill/>
          <a:ln w="9525">
            <a:noFill/>
            <a:miter lim="800000"/>
            <a:headEnd/>
            <a:tailEnd/>
          </a:ln>
        </p:spPr>
        <p:txBody>
          <a:bodyPr>
            <a:spAutoFit/>
          </a:bodyPr>
          <a:lstStyle/>
          <a:p>
            <a:r>
              <a:rPr lang="zh-CN" altLang="en-US" sz="2800" b="1" dirty="0" smtClean="0">
                <a:latin typeface="宋体" pitchFamily="2" charset="-122"/>
                <a:ea typeface="宋体" pitchFamily="2" charset="-122"/>
              </a:rPr>
              <a:t>（二）</a:t>
            </a:r>
            <a:r>
              <a:rPr lang="zh-CN" altLang="en-US" sz="2800" b="1" dirty="0">
                <a:latin typeface="宋体" pitchFamily="2" charset="-122"/>
                <a:ea typeface="宋体" pitchFamily="2" charset="-122"/>
              </a:rPr>
              <a:t>牡丹江</a:t>
            </a:r>
          </a:p>
        </p:txBody>
      </p:sp>
      <p:sp>
        <p:nvSpPr>
          <p:cNvPr id="7" name="内容占位符 2"/>
          <p:cNvSpPr>
            <a:spLocks noGrp="1"/>
          </p:cNvSpPr>
          <p:nvPr>
            <p:ph idx="1"/>
          </p:nvPr>
        </p:nvSpPr>
        <p:spPr>
          <a:xfrm>
            <a:off x="539552" y="1772816"/>
            <a:ext cx="7443788" cy="3352999"/>
          </a:xfrm>
        </p:spPr>
        <p:txBody>
          <a:bodyPr/>
          <a:lstStyle/>
          <a:p>
            <a:r>
              <a:rPr lang="zh-CN" altLang="zh-CN" sz="2800" b="1" dirty="0" smtClean="0"/>
              <a:t>1.镜泊湖</a:t>
            </a:r>
            <a:endParaRPr lang="en-US" altLang="zh-CN" sz="2800" b="1" dirty="0" smtClean="0"/>
          </a:p>
          <a:p>
            <a:r>
              <a:rPr lang="zh-CN" altLang="zh-CN" dirty="0" smtClean="0"/>
              <a:t>镜泊湖位于牡丹江市的西南面，总面积1200平方公里。是我国北方著名的风景区和避暑胜地，被誉为“北方的西湖”。 镜泊湖底曾是牡丹江上游的古河道，大约一万年前火山喷发，形成了我国最大的高山堰塞湖。</a:t>
            </a:r>
            <a:endParaRPr lang="zh-CN" alt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62" y="451603"/>
            <a:ext cx="4724574" cy="928019"/>
          </a:xfrm>
        </p:spPr>
        <p:txBody>
          <a:bodyPr>
            <a:normAutofit/>
          </a:bodyPr>
          <a:lstStyle/>
          <a:p>
            <a:endParaRPr lang="zh-CN" altLang="en-US" sz="2800" dirty="0">
              <a:solidFill>
                <a:schemeClr val="tx1"/>
              </a:solidFill>
            </a:endParaRPr>
          </a:p>
        </p:txBody>
      </p:sp>
      <p:pic>
        <p:nvPicPr>
          <p:cNvPr id="232450" name="图片 4" descr="5"/>
          <p:cNvPicPr>
            <a:picLocks noChangeAspect="1" noChangeArrowheads="1"/>
          </p:cNvPicPr>
          <p:nvPr/>
        </p:nvPicPr>
        <p:blipFill>
          <a:blip r:embed="rId2" cstate="print"/>
          <a:srcRect/>
          <a:stretch>
            <a:fillRect/>
          </a:stretch>
        </p:blipFill>
        <p:spPr bwMode="auto">
          <a:xfrm>
            <a:off x="0" y="332656"/>
            <a:ext cx="9144000" cy="5517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1475656" y="620688"/>
            <a:ext cx="3200400" cy="563563"/>
          </a:xfrm>
        </p:spPr>
        <p:txBody>
          <a:bodyPr/>
          <a:lstStyle/>
          <a:p>
            <a:pPr eaLnBrk="1" hangingPunct="1">
              <a:defRPr/>
            </a:pPr>
            <a:r>
              <a:rPr lang="en-US" altLang="zh-CN" sz="2800" dirty="0" smtClean="0"/>
              <a:t>2</a:t>
            </a:r>
            <a:r>
              <a:rPr lang="zh-CN" altLang="en-US" sz="2800" dirty="0" smtClean="0"/>
              <a:t>、 雪    乡 </a:t>
            </a:r>
          </a:p>
        </p:txBody>
      </p:sp>
      <p:sp>
        <p:nvSpPr>
          <p:cNvPr id="44035" name="Rectangle 3"/>
          <p:cNvSpPr>
            <a:spLocks noGrp="1" noChangeArrowheads="1"/>
          </p:cNvSpPr>
          <p:nvPr>
            <p:ph type="body" idx="1"/>
          </p:nvPr>
        </p:nvSpPr>
        <p:spPr>
          <a:xfrm>
            <a:off x="827584" y="1556792"/>
            <a:ext cx="7723584" cy="4483968"/>
          </a:xfrm>
        </p:spPr>
        <p:txBody>
          <a:bodyPr/>
          <a:lstStyle/>
          <a:p>
            <a:r>
              <a:rPr lang="zh-CN" altLang="zh-CN" dirty="0" smtClean="0"/>
              <a:t>中国雪乡位于黑龙江省牡丹江市境内的大海林的双峰林场，占地面积500公顷，海拔1500米左右。受日本海暖湿气流和贝加尔湖冷空气影响，冬季降雪期长，雪期长达7个月，积雪厚度可达2米左右。雪质好、粘度高，积雪从房檐悬挂到地面形成了独特的“雪帘”、树挂，雪乡受山区小气候影响，每年秋冬开始，就风雪涌山，是全国降雪量最大的地区，素有“中国雪乡”的美誉。</a:t>
            </a:r>
            <a:endParaRPr lang="zh-CN" altLang="zh-CN"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defRPr/>
            </a:pPr>
            <a:endParaRPr lang="zh-CN" altLang="en-US" smtClean="0"/>
          </a:p>
        </p:txBody>
      </p:sp>
      <p:pic>
        <p:nvPicPr>
          <p:cNvPr id="262149" name="Picture 5" descr="C:\Users\Administrator\Desktop\雪乡3.jpg"/>
          <p:cNvPicPr>
            <a:picLocks noChangeAspect="1" noChangeArrowheads="1"/>
          </p:cNvPicPr>
          <p:nvPr/>
        </p:nvPicPr>
        <p:blipFill>
          <a:blip r:embed="rId2" cstate="print"/>
          <a:srcRect/>
          <a:stretch>
            <a:fillRect/>
          </a:stretch>
        </p:blipFill>
        <p:spPr bwMode="auto">
          <a:xfrm>
            <a:off x="0" y="0"/>
            <a:ext cx="9144000" cy="6553200"/>
          </a:xfrm>
          <a:prstGeom prst="rect">
            <a:avLst/>
          </a:prstGeom>
          <a:noFill/>
          <a:ln w="9525">
            <a:noFill/>
            <a:miter lim="800000"/>
            <a:headEnd/>
            <a:tailEnd/>
          </a:ln>
        </p:spPr>
      </p:pic>
      <p:pic>
        <p:nvPicPr>
          <p:cNvPr id="262146" name="Picture 2" descr="C:\Users\Administrator\Desktop\雪乡1.jpg"/>
          <p:cNvPicPr>
            <a:picLocks noGrp="1" noChangeAspect="1" noChangeArrowheads="1"/>
          </p:cNvPicPr>
          <p:nvPr>
            <p:ph idx="1"/>
          </p:nvPr>
        </p:nvPicPr>
        <p:blipFill>
          <a:blip r:embed="rId3" cstate="print"/>
          <a:srcRect/>
          <a:stretch>
            <a:fillRect/>
          </a:stretch>
        </p:blipFill>
        <p:spPr bwMode="auto">
          <a:xfrm>
            <a:off x="0" y="0"/>
            <a:ext cx="9144000" cy="6858000"/>
          </a:xfr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62146"/>
                                        </p:tgtEl>
                                        <p:attrNameLst>
                                          <p:attrName>ppt_x</p:attrName>
                                        </p:attrNameLst>
                                      </p:cBhvr>
                                      <p:tavLst>
                                        <p:tav tm="0">
                                          <p:val>
                                            <p:strVal val="ppt_x"/>
                                          </p:val>
                                        </p:tav>
                                        <p:tav tm="100000">
                                          <p:val>
                                            <p:strVal val="ppt_x"/>
                                          </p:val>
                                        </p:tav>
                                      </p:tavLst>
                                    </p:anim>
                                    <p:anim calcmode="lin" valueType="num">
                                      <p:cBhvr additive="base">
                                        <p:cTn id="7" dur="500"/>
                                        <p:tgtEl>
                                          <p:spTgt spid="262146"/>
                                        </p:tgtEl>
                                        <p:attrNameLst>
                                          <p:attrName>ppt_y</p:attrName>
                                        </p:attrNameLst>
                                      </p:cBhvr>
                                      <p:tavLst>
                                        <p:tav tm="0">
                                          <p:val>
                                            <p:strVal val="ppt_y"/>
                                          </p:val>
                                        </p:tav>
                                        <p:tav tm="100000">
                                          <p:val>
                                            <p:strVal val="1+ppt_h/2"/>
                                          </p:val>
                                        </p:tav>
                                      </p:tavLst>
                                    </p:anim>
                                    <p:set>
                                      <p:cBhvr>
                                        <p:cTn id="8" dur="1" fill="hold">
                                          <p:stCondLst>
                                            <p:cond delay="499"/>
                                          </p:stCondLst>
                                        </p:cTn>
                                        <p:tgtEl>
                                          <p:spTgt spid="262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548680"/>
            <a:ext cx="6596782" cy="928019"/>
          </a:xfrm>
        </p:spPr>
        <p:txBody>
          <a:bodyPr>
            <a:normAutofit/>
          </a:bodyPr>
          <a:lstStyle/>
          <a:p>
            <a:r>
              <a:rPr lang="zh-CN" altLang="zh-CN" dirty="0" smtClean="0"/>
              <a:t>（三）五大连池</a:t>
            </a:r>
            <a:endParaRPr lang="zh-CN" altLang="zh-CN" dirty="0"/>
          </a:p>
        </p:txBody>
      </p:sp>
      <p:sp>
        <p:nvSpPr>
          <p:cNvPr id="3" name="内容占位符 2"/>
          <p:cNvSpPr>
            <a:spLocks noGrp="1"/>
          </p:cNvSpPr>
          <p:nvPr>
            <p:ph idx="1"/>
          </p:nvPr>
        </p:nvSpPr>
        <p:spPr>
          <a:xfrm>
            <a:off x="899592" y="1844824"/>
            <a:ext cx="7443788" cy="3352999"/>
          </a:xfrm>
        </p:spPr>
        <p:txBody>
          <a:bodyPr/>
          <a:lstStyle/>
          <a:p>
            <a:r>
              <a:rPr lang="zh-CN" altLang="zh-CN" dirty="0" smtClean="0"/>
              <a:t>五大连池位于黑龙江省北部五大连池市，是我国著名的火山游览胜地。1719年至1721年间，火山喷发，熔岩阻塞白河河道，形成五个相互连接的湖泊，因而得名五大连池。</a:t>
            </a:r>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33474" name="图片 3" descr="4"/>
          <p:cNvPicPr>
            <a:picLocks noChangeAspect="1" noChangeArrowheads="1"/>
          </p:cNvPicPr>
          <p:nvPr/>
        </p:nvPicPr>
        <p:blipFill>
          <a:blip r:embed="rId2" cstate="print"/>
          <a:srcRect/>
          <a:stretch>
            <a:fillRect/>
          </a:stretch>
        </p:blipFill>
        <p:spPr bwMode="auto">
          <a:xfrm>
            <a:off x="13756" y="188640"/>
            <a:ext cx="9130244" cy="5733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3608" y="908720"/>
            <a:ext cx="7443788" cy="928019"/>
          </a:xfrm>
        </p:spPr>
        <p:txBody>
          <a:bodyPr>
            <a:normAutofit fontScale="90000"/>
          </a:bodyPr>
          <a:lstStyle/>
          <a:p>
            <a:r>
              <a:rPr lang="zh-CN" altLang="zh-CN" dirty="0" smtClean="0"/>
              <a:t>（四）扎龙自然保护区 </a:t>
            </a:r>
            <a:br>
              <a:rPr lang="zh-CN" altLang="zh-CN" dirty="0" smtClean="0"/>
            </a:br>
            <a:endParaRPr lang="zh-CN" altLang="en-US" dirty="0"/>
          </a:p>
        </p:txBody>
      </p:sp>
      <p:sp>
        <p:nvSpPr>
          <p:cNvPr id="3" name="内容占位符 2"/>
          <p:cNvSpPr>
            <a:spLocks noGrp="1"/>
          </p:cNvSpPr>
          <p:nvPr>
            <p:ph idx="1"/>
          </p:nvPr>
        </p:nvSpPr>
        <p:spPr>
          <a:xfrm>
            <a:off x="755576" y="1916832"/>
            <a:ext cx="7443788" cy="3352999"/>
          </a:xfrm>
        </p:spPr>
        <p:txBody>
          <a:bodyPr/>
          <a:lstStyle/>
          <a:p>
            <a:r>
              <a:rPr lang="zh-CN" altLang="zh-CN" dirty="0" smtClean="0"/>
              <a:t>扎龙自然保护区是中国著名的珍贵水禽自然保护区，位于乌裕尔河下游，西北距齐齐哈尔市30公里。这里，主要保护对象是丹顶鹤及其他野生珍禽，被誉为鸟和水禽的“天然乐园”。扎龙自然保护区占地21万公顷，芦苇沼泽广袤辽远，湖泊星罗棋布，苇草肥美，鱼虾丰盛，环境幽静，风光绮丽，是鸟类繁衍的天堂。</a:t>
            </a:r>
            <a:endParaRPr lang="zh-CN"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836712"/>
            <a:ext cx="5660678" cy="928019"/>
          </a:xfrm>
        </p:spPr>
        <p:txBody>
          <a:bodyPr>
            <a:normAutofit fontScale="90000"/>
          </a:bodyPr>
          <a:lstStyle/>
          <a:p>
            <a:r>
              <a:rPr lang="zh-CN" altLang="zh-CN" dirty="0" smtClean="0"/>
              <a:t>（五）漠河</a:t>
            </a:r>
            <a:br>
              <a:rPr lang="zh-CN" altLang="zh-CN" dirty="0" smtClean="0"/>
            </a:br>
            <a:endParaRPr lang="zh-CN" altLang="en-US" dirty="0"/>
          </a:p>
        </p:txBody>
      </p:sp>
      <p:sp>
        <p:nvSpPr>
          <p:cNvPr id="3" name="内容占位符 2"/>
          <p:cNvSpPr>
            <a:spLocks noGrp="1"/>
          </p:cNvSpPr>
          <p:nvPr>
            <p:ph idx="1"/>
          </p:nvPr>
        </p:nvSpPr>
        <p:spPr>
          <a:xfrm>
            <a:off x="827584" y="1988840"/>
            <a:ext cx="7443788" cy="3352999"/>
          </a:xfrm>
        </p:spPr>
        <p:txBody>
          <a:bodyPr/>
          <a:lstStyle/>
          <a:p>
            <a:r>
              <a:rPr lang="zh-CN" altLang="zh-CN" dirty="0" smtClean="0"/>
              <a:t>漠河位于我国最北端，隶属于黑龙江大兴安岭地区。漠河位于北纬五十三度半的高纬度地带，因而有“白夜”和“北极光”两大天然奇景，也被称为“中国北极村”。</a:t>
            </a:r>
          </a:p>
          <a:p>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34498" name="图片 5" descr="wKgB4lKkKAqAJ6l9AAClR45twLU99"/>
          <p:cNvPicPr>
            <a:picLocks noChangeAspect="1" noChangeArrowheads="1"/>
          </p:cNvPicPr>
          <p:nvPr/>
        </p:nvPicPr>
        <p:blipFill>
          <a:blip r:embed="rId2" cstate="print"/>
          <a:srcRect/>
          <a:stretch>
            <a:fillRect/>
          </a:stretch>
        </p:blipFill>
        <p:spPr bwMode="auto">
          <a:xfrm>
            <a:off x="0" y="-1"/>
            <a:ext cx="9144000" cy="61111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611560" y="836712"/>
            <a:ext cx="7848600" cy="1008112"/>
          </a:xfrm>
          <a:effectLst>
            <a:outerShdw dist="28398" dir="1593903" algn="ctr" rotWithShape="0">
              <a:schemeClr val="bg1">
                <a:alpha val="50000"/>
              </a:schemeClr>
            </a:outerShdw>
          </a:effectLst>
        </p:spPr>
        <p:txBody>
          <a:bodyPr>
            <a:noAutofit/>
          </a:bodyPr>
          <a:lstStyle/>
          <a:p>
            <a:pPr eaLnBrk="1" hangingPunct="1">
              <a:defRPr/>
            </a:pPr>
            <a:r>
              <a:rPr lang="zh-CN" altLang="en-US" sz="3600" dirty="0" smtClean="0">
                <a:solidFill>
                  <a:schemeClr val="tx1"/>
                </a:solidFill>
              </a:rPr>
              <a:t>项目五   东北旅游区 </a:t>
            </a:r>
          </a:p>
        </p:txBody>
      </p:sp>
      <p:sp>
        <p:nvSpPr>
          <p:cNvPr id="3" name="Rectangle 4"/>
          <p:cNvSpPr>
            <a:spLocks noChangeArrowheads="1"/>
          </p:cNvSpPr>
          <p:nvPr/>
        </p:nvSpPr>
        <p:spPr bwMode="auto">
          <a:xfrm>
            <a:off x="2051720" y="2132856"/>
            <a:ext cx="6172200" cy="2931572"/>
          </a:xfrm>
          <a:prstGeom prst="rect">
            <a:avLst/>
          </a:prstGeom>
          <a:noFill/>
          <a:ln w="9525">
            <a:noFill/>
            <a:miter lim="800000"/>
            <a:headEnd/>
            <a:tailEnd/>
          </a:ln>
        </p:spPr>
        <p:txBody>
          <a:bodyPr>
            <a:spAutoFit/>
          </a:bodyPr>
          <a:lstStyle/>
          <a:p>
            <a:pPr>
              <a:lnSpc>
                <a:spcPct val="150000"/>
              </a:lnSpc>
            </a:pPr>
            <a:r>
              <a:rPr lang="zh-CN" altLang="en-US" sz="3200" dirty="0" smtClean="0">
                <a:solidFill>
                  <a:srgbClr val="000000"/>
                </a:solidFill>
                <a:latin typeface="宋体" pitchFamily="2" charset="-122"/>
                <a:ea typeface="宋体" pitchFamily="2" charset="-122"/>
              </a:rPr>
              <a:t>任务一  东</a:t>
            </a:r>
            <a:r>
              <a:rPr lang="zh-CN" altLang="en-US" sz="3200" dirty="0">
                <a:solidFill>
                  <a:srgbClr val="000000"/>
                </a:solidFill>
                <a:latin typeface="宋体" pitchFamily="2" charset="-122"/>
                <a:ea typeface="宋体" pitchFamily="2" charset="-122"/>
              </a:rPr>
              <a:t>北区旅游地理概</a:t>
            </a:r>
            <a:r>
              <a:rPr lang="zh-CN" altLang="en-US" sz="3200" dirty="0" smtClean="0">
                <a:solidFill>
                  <a:srgbClr val="000000"/>
                </a:solidFill>
                <a:latin typeface="宋体" pitchFamily="2" charset="-122"/>
                <a:ea typeface="宋体" pitchFamily="2" charset="-122"/>
              </a:rPr>
              <a:t>述</a:t>
            </a:r>
            <a:endParaRPr lang="en-US" altLang="zh-CN" sz="3200" dirty="0" smtClean="0">
              <a:solidFill>
                <a:srgbClr val="000000"/>
              </a:solidFill>
              <a:latin typeface="宋体" pitchFamily="2" charset="-122"/>
              <a:ea typeface="宋体" pitchFamily="2" charset="-122"/>
            </a:endParaRPr>
          </a:p>
          <a:p>
            <a:pPr>
              <a:lnSpc>
                <a:spcPct val="150000"/>
              </a:lnSpc>
            </a:pPr>
            <a:r>
              <a:rPr lang="zh-CN" altLang="en-US" sz="3200" dirty="0" smtClean="0">
                <a:solidFill>
                  <a:srgbClr val="000000"/>
                </a:solidFill>
                <a:latin typeface="宋体" pitchFamily="2" charset="-122"/>
                <a:ea typeface="宋体" pitchFamily="2" charset="-122"/>
              </a:rPr>
              <a:t>任务二  黑龙江省</a:t>
            </a:r>
            <a:endParaRPr lang="en-US" altLang="zh-CN" sz="3200" dirty="0" smtClean="0">
              <a:solidFill>
                <a:srgbClr val="000000"/>
              </a:solidFill>
              <a:latin typeface="宋体" pitchFamily="2" charset="-122"/>
              <a:ea typeface="宋体" pitchFamily="2" charset="-122"/>
            </a:endParaRPr>
          </a:p>
          <a:p>
            <a:pPr>
              <a:lnSpc>
                <a:spcPct val="150000"/>
              </a:lnSpc>
            </a:pPr>
            <a:r>
              <a:rPr lang="zh-CN" altLang="en-US" sz="3200" dirty="0" smtClean="0">
                <a:solidFill>
                  <a:srgbClr val="000000"/>
                </a:solidFill>
                <a:latin typeface="宋体" pitchFamily="2" charset="-122"/>
                <a:ea typeface="宋体" pitchFamily="2" charset="-122"/>
              </a:rPr>
              <a:t>任务三  吉林省</a:t>
            </a:r>
            <a:endParaRPr lang="en-US" altLang="zh-CN" sz="3200" dirty="0" smtClean="0">
              <a:solidFill>
                <a:srgbClr val="000000"/>
              </a:solidFill>
              <a:latin typeface="宋体" pitchFamily="2" charset="-122"/>
              <a:ea typeface="宋体" pitchFamily="2" charset="-122"/>
            </a:endParaRPr>
          </a:p>
          <a:p>
            <a:pPr>
              <a:lnSpc>
                <a:spcPct val="150000"/>
              </a:lnSpc>
            </a:pPr>
            <a:r>
              <a:rPr lang="zh-CN" altLang="en-US" sz="3200" dirty="0" smtClean="0">
                <a:solidFill>
                  <a:srgbClr val="000000"/>
                </a:solidFill>
                <a:latin typeface="宋体" pitchFamily="2" charset="-122"/>
                <a:ea typeface="宋体" pitchFamily="2" charset="-122"/>
              </a:rPr>
              <a:t>任务四   辽宁省</a:t>
            </a:r>
            <a:endParaRPr lang="zh-CN" altLang="en-US" sz="3200" dirty="0">
              <a:solidFill>
                <a:srgbClr val="000000"/>
              </a:solidFill>
              <a:latin typeface="宋体" pitchFamily="2" charset="-122"/>
              <a:ea typeface="宋体" pitchFamily="2"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3608" y="764704"/>
            <a:ext cx="7443788" cy="928019"/>
          </a:xfrm>
        </p:spPr>
        <p:txBody>
          <a:bodyPr>
            <a:normAutofit fontScale="90000"/>
          </a:bodyPr>
          <a:lstStyle/>
          <a:p>
            <a:pPr lvl="0"/>
            <a:r>
              <a:rPr lang="zh-CN" altLang="en-US" dirty="0" smtClean="0"/>
              <a:t>四、</a:t>
            </a:r>
            <a:r>
              <a:rPr lang="zh-CN" altLang="zh-CN" dirty="0" smtClean="0"/>
              <a:t>主要旅游线路</a:t>
            </a:r>
            <a:br>
              <a:rPr lang="zh-CN" altLang="zh-CN" dirty="0" smtClean="0"/>
            </a:br>
            <a:endParaRPr lang="zh-CN" altLang="en-US" dirty="0"/>
          </a:p>
        </p:txBody>
      </p:sp>
      <p:sp>
        <p:nvSpPr>
          <p:cNvPr id="3" name="内容占位符 2"/>
          <p:cNvSpPr>
            <a:spLocks noGrp="1"/>
          </p:cNvSpPr>
          <p:nvPr>
            <p:ph idx="1"/>
          </p:nvPr>
        </p:nvSpPr>
        <p:spPr>
          <a:xfrm>
            <a:off x="827584" y="1844824"/>
            <a:ext cx="7443788" cy="3352999"/>
          </a:xfrm>
        </p:spPr>
        <p:txBody>
          <a:bodyPr/>
          <a:lstStyle/>
          <a:p>
            <a:r>
              <a:rPr lang="zh-CN" altLang="zh-CN" dirty="0" smtClean="0"/>
              <a:t>（一）“醉美东极游”旅游线路</a:t>
            </a:r>
          </a:p>
          <a:p>
            <a:r>
              <a:rPr lang="zh-CN" altLang="zh-CN" dirty="0" smtClean="0"/>
              <a:t>（二）“情系黑土地西部游”旅游线路</a:t>
            </a:r>
          </a:p>
          <a:p>
            <a:r>
              <a:rPr lang="zh-CN" altLang="zh-CN" dirty="0" smtClean="0"/>
              <a:t>（三）“神州北极游”旅游线路</a:t>
            </a:r>
          </a:p>
          <a:p>
            <a:r>
              <a:rPr lang="zh-CN" altLang="zh-CN" dirty="0" smtClean="0"/>
              <a:t>（四）“浪漫中俄风情游”旅游线路</a:t>
            </a:r>
          </a:p>
          <a:p>
            <a:r>
              <a:rPr lang="zh-CN" altLang="zh-CN" dirty="0" smtClean="0"/>
              <a:t>（五）“名湖、名山、名城、名人游”旅游线路</a:t>
            </a:r>
          </a:p>
          <a:p>
            <a:endParaRPr lang="zh-CN"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685800" y="1676400"/>
            <a:ext cx="4679950" cy="523875"/>
          </a:xfrm>
          <a:prstGeom prst="rect">
            <a:avLst/>
          </a:prstGeom>
          <a:noFill/>
          <a:ln w="9525">
            <a:noFill/>
            <a:miter lim="800000"/>
            <a:headEnd/>
            <a:tailEnd/>
          </a:ln>
        </p:spPr>
        <p:txBody>
          <a:bodyPr>
            <a:spAutoFit/>
          </a:bodyPr>
          <a:lstStyle/>
          <a:p>
            <a:r>
              <a:rPr kumimoji="1" lang="zh-CN" altLang="en-US" sz="2800" b="1" dirty="0">
                <a:latin typeface="宋体" pitchFamily="2" charset="-122"/>
                <a:ea typeface="宋体" pitchFamily="2" charset="-122"/>
              </a:rPr>
              <a:t>一、旅游概况</a:t>
            </a:r>
          </a:p>
        </p:txBody>
      </p:sp>
      <p:sp>
        <p:nvSpPr>
          <p:cNvPr id="35845" name="Text Box 5"/>
          <p:cNvSpPr txBox="1">
            <a:spLocks noChangeArrowheads="1"/>
          </p:cNvSpPr>
          <p:nvPr/>
        </p:nvSpPr>
        <p:spPr bwMode="auto">
          <a:xfrm>
            <a:off x="533400" y="2362200"/>
            <a:ext cx="7162800" cy="493713"/>
          </a:xfrm>
          <a:prstGeom prst="rect">
            <a:avLst/>
          </a:prstGeom>
          <a:noFill/>
          <a:ln w="9525">
            <a:noFill/>
            <a:miter lim="800000"/>
            <a:headEnd/>
            <a:tailEnd/>
          </a:ln>
        </p:spPr>
        <p:txBody>
          <a:bodyPr>
            <a:spAutoFit/>
          </a:bodyPr>
          <a:lstStyle/>
          <a:p>
            <a:pPr>
              <a:lnSpc>
                <a:spcPct val="110000"/>
              </a:lnSpc>
            </a:pPr>
            <a:endParaRPr lang="zh-CN" altLang="zh-CN" sz="2400" b="1">
              <a:latin typeface="宋体" pitchFamily="2" charset="-122"/>
            </a:endParaRPr>
          </a:p>
        </p:txBody>
      </p:sp>
      <p:sp>
        <p:nvSpPr>
          <p:cNvPr id="67588" name="Rectangle 6"/>
          <p:cNvSpPr>
            <a:spLocks noChangeArrowheads="1"/>
          </p:cNvSpPr>
          <p:nvPr/>
        </p:nvSpPr>
        <p:spPr bwMode="auto">
          <a:xfrm>
            <a:off x="2743200" y="685800"/>
            <a:ext cx="4648200" cy="579438"/>
          </a:xfrm>
          <a:prstGeom prst="rect">
            <a:avLst/>
          </a:prstGeom>
          <a:noFill/>
          <a:ln w="9525">
            <a:noFill/>
            <a:miter lim="800000"/>
            <a:headEnd/>
            <a:tailEnd/>
          </a:ln>
        </p:spPr>
        <p:txBody>
          <a:bodyPr>
            <a:spAutoFit/>
          </a:bodyPr>
          <a:lstStyle/>
          <a:p>
            <a:r>
              <a:rPr lang="zh-CN" altLang="en-US" sz="3200" b="1" dirty="0" smtClean="0">
                <a:solidFill>
                  <a:srgbClr val="000000"/>
                </a:solidFill>
                <a:latin typeface="宋体" pitchFamily="2" charset="-122"/>
                <a:ea typeface="宋体" pitchFamily="2" charset="-122"/>
              </a:rPr>
              <a:t>任务三   吉</a:t>
            </a:r>
            <a:r>
              <a:rPr lang="zh-CN" altLang="en-US" sz="3200" b="1" dirty="0">
                <a:solidFill>
                  <a:srgbClr val="000000"/>
                </a:solidFill>
                <a:latin typeface="宋体" pitchFamily="2" charset="-122"/>
                <a:ea typeface="宋体" pitchFamily="2" charset="-122"/>
              </a:rPr>
              <a:t>林省</a:t>
            </a:r>
          </a:p>
        </p:txBody>
      </p:sp>
      <p:sp>
        <p:nvSpPr>
          <p:cNvPr id="67589" name="Rectangle 7"/>
          <p:cNvSpPr>
            <a:spLocks noChangeArrowheads="1"/>
          </p:cNvSpPr>
          <p:nvPr/>
        </p:nvSpPr>
        <p:spPr bwMode="auto">
          <a:xfrm>
            <a:off x="685800" y="2362200"/>
            <a:ext cx="7620000" cy="2862322"/>
          </a:xfrm>
          <a:prstGeom prst="rect">
            <a:avLst/>
          </a:prstGeom>
          <a:noFill/>
          <a:ln w="9525">
            <a:noFill/>
            <a:miter lim="800000"/>
            <a:headEnd/>
            <a:tailEnd/>
          </a:ln>
        </p:spPr>
        <p:txBody>
          <a:bodyPr>
            <a:spAutoFit/>
          </a:bodyPr>
          <a:lstStyle/>
          <a:p>
            <a:pPr>
              <a:lnSpc>
                <a:spcPct val="150000"/>
              </a:lnSpc>
            </a:pPr>
            <a:r>
              <a:rPr lang="zh-CN" altLang="en-US" sz="2400" dirty="0" smtClean="0">
                <a:latin typeface="宋体" pitchFamily="2" charset="-122"/>
                <a:ea typeface="宋体" pitchFamily="2" charset="-122"/>
              </a:rPr>
              <a:t>    吉林省地处我国东北中部，松花江畔，面积</a:t>
            </a:r>
            <a:r>
              <a:rPr lang="en-US" altLang="zh-CN" sz="2400" dirty="0" smtClean="0">
                <a:latin typeface="宋体" pitchFamily="2" charset="-122"/>
                <a:ea typeface="宋体" pitchFamily="2" charset="-122"/>
              </a:rPr>
              <a:t>18</a:t>
            </a:r>
            <a:r>
              <a:rPr lang="zh-CN" altLang="en-US" sz="2400" dirty="0" smtClean="0">
                <a:latin typeface="宋体" pitchFamily="2" charset="-122"/>
                <a:ea typeface="宋体" pitchFamily="2" charset="-122"/>
              </a:rPr>
              <a:t>多万平方公里，人口约</a:t>
            </a:r>
            <a:r>
              <a:rPr lang="en-US" altLang="zh-CN" sz="2400" dirty="0" smtClean="0">
                <a:latin typeface="宋体" pitchFamily="2" charset="-122"/>
                <a:ea typeface="宋体" pitchFamily="2" charset="-122"/>
              </a:rPr>
              <a:t>2600</a:t>
            </a:r>
            <a:r>
              <a:rPr lang="zh-CN" altLang="en-US" sz="2400" dirty="0" smtClean="0">
                <a:latin typeface="宋体" pitchFamily="2" charset="-122"/>
                <a:ea typeface="宋体" pitchFamily="2" charset="-122"/>
              </a:rPr>
              <a:t>万，首府为长春。吉林东部长白山区，有浩瀚的原始森林和丰富的矿产资源，是一座立体资源宝库和世界著名的生态环境保护区，素以“林海雪原”著称。</a:t>
            </a:r>
            <a:endParaRPr lang="zh-CN" altLang="en-US" sz="2400" dirty="0">
              <a:latin typeface="宋体" pitchFamily="2" charset="-122"/>
              <a:ea typeface="宋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nodePh="1">
                                  <p:stCondLst>
                                    <p:cond delay="0"/>
                                  </p:stCondLst>
                                  <p:endCondLst>
                                    <p:cond evt="begin" delay="0">
                                      <p:tn val="5"/>
                                    </p:cond>
                                  </p:endCondLst>
                                  <p:childTnLst>
                                    <p:set>
                                      <p:cBhvr>
                                        <p:cTn id="6" dur="1" fill="hold">
                                          <p:stCondLst>
                                            <p:cond delay="0"/>
                                          </p:stCondLst>
                                        </p:cTn>
                                        <p:tgtEl>
                                          <p:spTgt spid="35845">
                                            <p:txEl>
                                              <p:pRg st="0" end="0"/>
                                            </p:txEl>
                                          </p:spTgt>
                                        </p:tgtEl>
                                        <p:attrNameLst>
                                          <p:attrName>style.visibility</p:attrName>
                                        </p:attrNameLst>
                                      </p:cBhvr>
                                      <p:to>
                                        <p:strVal val="visible"/>
                                      </p:to>
                                    </p:set>
                                    <p:anim calcmode="lin" valueType="num">
                                      <p:cBhvr>
                                        <p:cTn id="7" dur="1000" fill="hold"/>
                                        <p:tgtEl>
                                          <p:spTgt spid="3584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584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58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endParaRPr lang="zh-CN" altLang="zh-CN" smtClean="0"/>
          </a:p>
        </p:txBody>
      </p:sp>
      <p:sp>
        <p:nvSpPr>
          <p:cNvPr id="68611" name="Rectangle 3"/>
          <p:cNvSpPr>
            <a:spLocks noGrp="1" noChangeArrowheads="1"/>
          </p:cNvSpPr>
          <p:nvPr>
            <p:ph type="body" idx="1"/>
          </p:nvPr>
        </p:nvSpPr>
        <p:spPr/>
        <p:txBody>
          <a:bodyPr/>
          <a:lstStyle/>
          <a:p>
            <a:pPr eaLnBrk="1" hangingPunct="1"/>
            <a:endParaRPr lang="zh-CN" altLang="zh-CN" smtClean="0"/>
          </a:p>
        </p:txBody>
      </p:sp>
      <p:pic>
        <p:nvPicPr>
          <p:cNvPr id="121857" name="Picture 1" descr="3227418_17"/>
          <p:cNvPicPr>
            <a:picLocks noChangeAspect="1" noChangeArrowheads="1"/>
          </p:cNvPicPr>
          <p:nvPr/>
        </p:nvPicPr>
        <p:blipFill>
          <a:blip r:embed="rId2" cstate="print"/>
          <a:srcRect t="15399"/>
          <a:stretch>
            <a:fillRect/>
          </a:stretch>
        </p:blipFill>
        <p:spPr bwMode="auto">
          <a:xfrm>
            <a:off x="1187624" y="260648"/>
            <a:ext cx="6793721" cy="738944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755576" y="692696"/>
            <a:ext cx="8135938" cy="2382191"/>
          </a:xfrm>
          <a:prstGeom prst="rect">
            <a:avLst/>
          </a:prstGeom>
          <a:noFill/>
          <a:ln w="9525">
            <a:noFill/>
            <a:miter lim="800000"/>
            <a:headEnd/>
            <a:tailEnd/>
          </a:ln>
        </p:spPr>
        <p:txBody>
          <a:bodyPr>
            <a:spAutoFit/>
          </a:bodyPr>
          <a:lstStyle/>
          <a:p>
            <a:pPr>
              <a:lnSpc>
                <a:spcPct val="120000"/>
              </a:lnSpc>
            </a:pPr>
            <a:r>
              <a:rPr lang="zh-CN" altLang="en-US" sz="2800" b="1" dirty="0">
                <a:solidFill>
                  <a:srgbClr val="FF0000"/>
                </a:solidFill>
                <a:latin typeface="幼圆" pitchFamily="49" charset="-122"/>
                <a:ea typeface="幼圆" pitchFamily="49" charset="-122"/>
              </a:rPr>
              <a:t> </a:t>
            </a:r>
            <a:r>
              <a:rPr lang="zh-CN" altLang="en-US" sz="2800" b="1" dirty="0">
                <a:latin typeface="宋体" pitchFamily="2" charset="-122"/>
                <a:ea typeface="宋体" pitchFamily="2" charset="-122"/>
              </a:rPr>
              <a:t>二、民风民俗</a:t>
            </a:r>
          </a:p>
          <a:p>
            <a:pPr>
              <a:lnSpc>
                <a:spcPct val="120000"/>
              </a:lnSpc>
            </a:pPr>
            <a:r>
              <a:rPr lang="zh-CN" altLang="en-US" sz="2400" b="1" dirty="0">
                <a:solidFill>
                  <a:srgbClr val="0033CC"/>
                </a:solidFill>
                <a:latin typeface="宋体" pitchFamily="2" charset="-122"/>
                <a:ea typeface="宋体" pitchFamily="2" charset="-122"/>
              </a:rPr>
              <a:t>   </a:t>
            </a:r>
            <a:r>
              <a:rPr lang="zh-CN" altLang="en-US" sz="2400" b="1" dirty="0" smtClean="0">
                <a:solidFill>
                  <a:srgbClr val="0033CC"/>
                </a:solidFill>
                <a:latin typeface="宋体" pitchFamily="2" charset="-122"/>
                <a:ea typeface="宋体" pitchFamily="2" charset="-122"/>
              </a:rPr>
              <a:t>（一）饮</a:t>
            </a:r>
            <a:r>
              <a:rPr lang="zh-CN" altLang="en-US" sz="2400" b="1" dirty="0">
                <a:solidFill>
                  <a:srgbClr val="0033CC"/>
                </a:solidFill>
                <a:latin typeface="宋体" pitchFamily="2" charset="-122"/>
                <a:ea typeface="宋体" pitchFamily="2" charset="-122"/>
              </a:rPr>
              <a:t>食文化</a:t>
            </a:r>
          </a:p>
          <a:p>
            <a:pPr>
              <a:lnSpc>
                <a:spcPct val="120000"/>
              </a:lnSpc>
            </a:pPr>
            <a:r>
              <a:rPr lang="zh-CN" altLang="zh-CN" sz="2400" dirty="0" smtClean="0">
                <a:latin typeface="宋体" pitchFamily="2" charset="-122"/>
                <a:ea typeface="宋体" pitchFamily="2" charset="-122"/>
              </a:rPr>
              <a:t>吉林菜兼取京、鲁和西菜的烹调精华，可以概括为善制野味，讲究火候，醇厚香浓，朴素实惠。著名美味佳肴有：猪肉炖粉条、小鸡炖蘑菇、白肉血肠、酸菜火锅、人参鸡</a:t>
            </a:r>
            <a:r>
              <a:rPr lang="zh-CN" altLang="en-US" sz="2400" dirty="0" smtClean="0">
                <a:latin typeface="宋体" pitchFamily="2" charset="-122"/>
                <a:ea typeface="宋体" pitchFamily="2" charset="-122"/>
              </a:rPr>
              <a:t>等。</a:t>
            </a:r>
            <a:endParaRPr lang="zh-CN" altLang="en-US" sz="2400" b="1" dirty="0">
              <a:latin typeface="宋体" pitchFamily="2" charset="-122"/>
              <a:ea typeface="宋体" pitchFamily="2" charset="-122"/>
            </a:endParaRPr>
          </a:p>
        </p:txBody>
      </p:sp>
      <p:pic>
        <p:nvPicPr>
          <p:cNvPr id="69635" name="Picture 13" descr="4032933_134908043189_2"/>
          <p:cNvPicPr>
            <a:picLocks noChangeAspect="1" noChangeArrowheads="1"/>
          </p:cNvPicPr>
          <p:nvPr/>
        </p:nvPicPr>
        <p:blipFill>
          <a:blip r:embed="rId3" cstate="print"/>
          <a:srcRect/>
          <a:stretch>
            <a:fillRect/>
          </a:stretch>
        </p:blipFill>
        <p:spPr bwMode="auto">
          <a:xfrm>
            <a:off x="4800600" y="3249613"/>
            <a:ext cx="4343400" cy="3151187"/>
          </a:xfrm>
          <a:prstGeom prst="rect">
            <a:avLst/>
          </a:prstGeom>
          <a:noFill/>
          <a:ln w="9525">
            <a:noFill/>
            <a:miter lim="800000"/>
            <a:headEnd/>
            <a:tailEnd/>
          </a:ln>
        </p:spPr>
      </p:pic>
      <p:pic>
        <p:nvPicPr>
          <p:cNvPr id="36882" name="Picture 18"/>
          <p:cNvPicPr>
            <a:picLocks noChangeAspect="1" noChangeArrowheads="1"/>
          </p:cNvPicPr>
          <p:nvPr/>
        </p:nvPicPr>
        <p:blipFill>
          <a:blip r:embed="rId4" cstate="print"/>
          <a:srcRect/>
          <a:stretch>
            <a:fillRect/>
          </a:stretch>
        </p:blipFill>
        <p:spPr bwMode="auto">
          <a:xfrm>
            <a:off x="0" y="3284984"/>
            <a:ext cx="4495800" cy="31972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 calcmode="lin" valueType="num">
                                      <p:cBhvr>
                                        <p:cTn id="7" dur="1000" fill="hold"/>
                                        <p:tgtEl>
                                          <p:spTgt spid="3686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686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686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6866">
                                            <p:txEl>
                                              <p:pRg st="1" end="1"/>
                                            </p:txEl>
                                          </p:spTgt>
                                        </p:tgtEl>
                                        <p:attrNameLst>
                                          <p:attrName>style.visibility</p:attrName>
                                        </p:attrNameLst>
                                      </p:cBhvr>
                                      <p:to>
                                        <p:strVal val="visible"/>
                                      </p:to>
                                    </p:set>
                                    <p:anim calcmode="lin" valueType="num">
                                      <p:cBhvr>
                                        <p:cTn id="14" dur="1000" fill="hold"/>
                                        <p:tgtEl>
                                          <p:spTgt spid="36866">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686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686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6866">
                                            <p:txEl>
                                              <p:pRg st="2" end="2"/>
                                            </p:txEl>
                                          </p:spTgt>
                                        </p:tgtEl>
                                        <p:attrNameLst>
                                          <p:attrName>style.visibility</p:attrName>
                                        </p:attrNameLst>
                                      </p:cBhvr>
                                      <p:to>
                                        <p:strVal val="visible"/>
                                      </p:to>
                                    </p:set>
                                    <p:anim calcmode="lin" valueType="num">
                                      <p:cBhvr>
                                        <p:cTn id="21" dur="1000" fill="hold"/>
                                        <p:tgtEl>
                                          <p:spTgt spid="36866">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686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68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81000" y="838200"/>
            <a:ext cx="8229600" cy="2505301"/>
          </a:xfrm>
          <a:prstGeom prst="rect">
            <a:avLst/>
          </a:prstGeom>
          <a:noFill/>
          <a:ln w="9525">
            <a:noFill/>
            <a:miter lim="800000"/>
            <a:headEnd/>
            <a:tailEnd/>
          </a:ln>
        </p:spPr>
        <p:txBody>
          <a:bodyPr>
            <a:spAutoFit/>
          </a:bodyPr>
          <a:lstStyle/>
          <a:p>
            <a:pPr>
              <a:lnSpc>
                <a:spcPct val="140000"/>
              </a:lnSpc>
            </a:pPr>
            <a:r>
              <a:rPr lang="en-US" altLang="zh-CN" sz="2800" b="1" dirty="0">
                <a:solidFill>
                  <a:srgbClr val="0033CC"/>
                </a:solidFill>
                <a:latin typeface="宋体" pitchFamily="2" charset="-122"/>
                <a:ea typeface="宋体" pitchFamily="2" charset="-122"/>
              </a:rPr>
              <a:t>  </a:t>
            </a:r>
            <a:r>
              <a:rPr lang="zh-CN" altLang="en-US" sz="2800" b="1" dirty="0" smtClean="0">
                <a:solidFill>
                  <a:srgbClr val="0033CC"/>
                </a:solidFill>
                <a:latin typeface="宋体" pitchFamily="2" charset="-122"/>
                <a:ea typeface="宋体" pitchFamily="2" charset="-122"/>
              </a:rPr>
              <a:t>（二）民</a:t>
            </a:r>
            <a:r>
              <a:rPr lang="zh-CN" altLang="en-US" sz="2800" b="1" dirty="0">
                <a:solidFill>
                  <a:srgbClr val="0033CC"/>
                </a:solidFill>
                <a:latin typeface="宋体" pitchFamily="2" charset="-122"/>
                <a:ea typeface="宋体" pitchFamily="2" charset="-122"/>
              </a:rPr>
              <a:t>间艺术</a:t>
            </a:r>
          </a:p>
          <a:p>
            <a:pPr>
              <a:lnSpc>
                <a:spcPct val="140000"/>
              </a:lnSpc>
            </a:pPr>
            <a:endParaRPr lang="zh-CN" altLang="en-US" sz="1200" b="1" dirty="0">
              <a:latin typeface="宋体" pitchFamily="2" charset="-122"/>
            </a:endParaRPr>
          </a:p>
          <a:p>
            <a:pPr>
              <a:lnSpc>
                <a:spcPct val="140000"/>
              </a:lnSpc>
            </a:pPr>
            <a:r>
              <a:rPr lang="zh-CN" altLang="en-US" sz="2400" dirty="0" smtClean="0">
                <a:latin typeface="宋体" pitchFamily="2" charset="-122"/>
                <a:ea typeface="宋体" pitchFamily="2" charset="-122"/>
              </a:rPr>
              <a:t>  吉林省的民间艺术多姿多彩。如东北大秧歌、踩高跷等，工艺类如树雕、剪纸、乡村民间画、根须画、葫芦艺、满族剪纸、吉林彩绘雕刻葫芦等等。</a:t>
            </a:r>
          </a:p>
        </p:txBody>
      </p:sp>
      <p:pic>
        <p:nvPicPr>
          <p:cNvPr id="3" name="Picture 2" descr="c:\users\administrator\appdata\roaming\360se6\User Data\temp\3358385.jpg"/>
          <p:cNvPicPr>
            <a:picLocks noChangeAspect="1" noChangeArrowheads="1"/>
          </p:cNvPicPr>
          <p:nvPr/>
        </p:nvPicPr>
        <p:blipFill>
          <a:blip r:embed="rId2" cstate="print"/>
          <a:srcRect/>
          <a:stretch>
            <a:fillRect/>
          </a:stretch>
        </p:blipFill>
        <p:spPr bwMode="auto">
          <a:xfrm>
            <a:off x="4572000" y="2924944"/>
            <a:ext cx="4211960" cy="304124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 calcmode="lin" valueType="num">
                                      <p:cBhvr>
                                        <p:cTn id="7" dur="1000" fill="hold"/>
                                        <p:tgtEl>
                                          <p:spTgt spid="37890">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789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78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57200" y="533400"/>
            <a:ext cx="8153400" cy="2190750"/>
          </a:xfrm>
          <a:prstGeom prst="rect">
            <a:avLst/>
          </a:prstGeom>
          <a:noFill/>
          <a:ln w="9525">
            <a:noFill/>
            <a:miter lim="800000"/>
            <a:headEnd/>
            <a:tailEnd/>
          </a:ln>
        </p:spPr>
        <p:txBody>
          <a:bodyPr>
            <a:spAutoFit/>
          </a:bodyPr>
          <a:lstStyle/>
          <a:p>
            <a:pPr>
              <a:lnSpc>
                <a:spcPct val="110000"/>
              </a:lnSpc>
            </a:pPr>
            <a:r>
              <a:rPr lang="en-US" altLang="zh-CN" sz="2800" b="1" dirty="0">
                <a:solidFill>
                  <a:srgbClr val="0033CC"/>
                </a:solidFill>
                <a:latin typeface="宋体" pitchFamily="2" charset="-122"/>
                <a:ea typeface="宋体" pitchFamily="2" charset="-122"/>
              </a:rPr>
              <a:t>   </a:t>
            </a:r>
            <a:r>
              <a:rPr lang="zh-CN" altLang="en-US" sz="2800" b="1" dirty="0" smtClean="0">
                <a:solidFill>
                  <a:srgbClr val="0033CC"/>
                </a:solidFill>
                <a:latin typeface="宋体" pitchFamily="2" charset="-122"/>
                <a:ea typeface="宋体" pitchFamily="2" charset="-122"/>
              </a:rPr>
              <a:t>（三）地</a:t>
            </a:r>
            <a:r>
              <a:rPr lang="zh-CN" altLang="en-US" sz="2800" b="1" dirty="0">
                <a:solidFill>
                  <a:srgbClr val="0033CC"/>
                </a:solidFill>
                <a:latin typeface="宋体" pitchFamily="2" charset="-122"/>
                <a:ea typeface="宋体" pitchFamily="2" charset="-122"/>
              </a:rPr>
              <a:t>方特产</a:t>
            </a:r>
          </a:p>
          <a:p>
            <a:pPr>
              <a:lnSpc>
                <a:spcPct val="110000"/>
              </a:lnSpc>
            </a:pPr>
            <a:r>
              <a:rPr lang="zh-CN" altLang="en-US" sz="2400" b="1" dirty="0">
                <a:latin typeface="宋体" pitchFamily="2" charset="-122"/>
              </a:rPr>
              <a:t>    </a:t>
            </a:r>
            <a:r>
              <a:rPr lang="zh-CN" altLang="en-US" sz="2400" b="1" dirty="0">
                <a:latin typeface="宋体" pitchFamily="2" charset="-122"/>
                <a:ea typeface="宋体" pitchFamily="2" charset="-122"/>
              </a:rPr>
              <a:t>吉林省是闻名中外的</a:t>
            </a:r>
            <a:r>
              <a:rPr lang="zh-CN" altLang="en-US" sz="2400" b="1" dirty="0">
                <a:solidFill>
                  <a:srgbClr val="0000FF"/>
                </a:solidFill>
                <a:latin typeface="宋体" pitchFamily="2" charset="-122"/>
                <a:ea typeface="宋体" pitchFamily="2" charset="-122"/>
              </a:rPr>
              <a:t>“东北三宝”</a:t>
            </a:r>
            <a:r>
              <a:rPr lang="en-US" altLang="zh-CN" sz="2400" b="1" dirty="0">
                <a:latin typeface="宋体" pitchFamily="2" charset="-122"/>
                <a:ea typeface="宋体" pitchFamily="2" charset="-122"/>
              </a:rPr>
              <a:t>——</a:t>
            </a:r>
            <a:r>
              <a:rPr lang="zh-CN" altLang="en-US" sz="2400" b="1" dirty="0">
                <a:latin typeface="宋体" pitchFamily="2" charset="-122"/>
                <a:ea typeface="宋体" pitchFamily="2" charset="-122"/>
              </a:rPr>
              <a:t>人参、貂皮、鹿茸的故乡，人参、貂皮的产量居全国之首。</a:t>
            </a:r>
            <a:r>
              <a:rPr lang="zh-CN" altLang="en-US" sz="2400" b="1" dirty="0">
                <a:solidFill>
                  <a:srgbClr val="0000FF"/>
                </a:solidFill>
                <a:latin typeface="宋体" pitchFamily="2" charset="-122"/>
                <a:ea typeface="宋体" pitchFamily="2" charset="-122"/>
              </a:rPr>
              <a:t>灵芝</a:t>
            </a:r>
            <a:r>
              <a:rPr lang="zh-CN" altLang="en-US" sz="2400" b="1" dirty="0">
                <a:latin typeface="宋体" pitchFamily="2" charset="-122"/>
                <a:ea typeface="宋体" pitchFamily="2" charset="-122"/>
              </a:rPr>
              <a:t>、红景天、天麻、不老草、山葡萄等久负盛名，</a:t>
            </a:r>
            <a:r>
              <a:rPr lang="zh-CN" altLang="en-US" sz="2400" b="1" dirty="0">
                <a:solidFill>
                  <a:srgbClr val="0000FF"/>
                </a:solidFill>
                <a:latin typeface="宋体" pitchFamily="2" charset="-122"/>
                <a:ea typeface="宋体" pitchFamily="2" charset="-122"/>
              </a:rPr>
              <a:t>松茸</a:t>
            </a:r>
            <a:r>
              <a:rPr lang="zh-CN" altLang="en-US" sz="2400" b="1" dirty="0">
                <a:latin typeface="宋体" pitchFamily="2" charset="-122"/>
                <a:ea typeface="宋体" pitchFamily="2" charset="-122"/>
              </a:rPr>
              <a:t>、猴头菇、田鸡油等特产深受国内外消费者的青睐。</a:t>
            </a:r>
          </a:p>
        </p:txBody>
      </p:sp>
      <p:pic>
        <p:nvPicPr>
          <p:cNvPr id="73731" name="Picture 13" descr="467026~1"/>
          <p:cNvPicPr>
            <a:picLocks noChangeAspect="1" noChangeArrowheads="1"/>
          </p:cNvPicPr>
          <p:nvPr/>
        </p:nvPicPr>
        <p:blipFill>
          <a:blip r:embed="rId3" cstate="print"/>
          <a:srcRect/>
          <a:stretch>
            <a:fillRect/>
          </a:stretch>
        </p:blipFill>
        <p:spPr bwMode="auto">
          <a:xfrm>
            <a:off x="228600" y="2819400"/>
            <a:ext cx="5791200" cy="3733800"/>
          </a:xfrm>
          <a:prstGeom prst="rect">
            <a:avLst/>
          </a:prstGeom>
          <a:noFill/>
          <a:ln w="9525">
            <a:noFill/>
            <a:miter lim="800000"/>
            <a:headEnd/>
            <a:tailEnd/>
          </a:ln>
        </p:spPr>
      </p:pic>
      <p:pic>
        <p:nvPicPr>
          <p:cNvPr id="73732" name="Picture 15" descr="201083~1"/>
          <p:cNvPicPr>
            <a:picLocks noChangeAspect="1" noChangeArrowheads="1"/>
          </p:cNvPicPr>
          <p:nvPr/>
        </p:nvPicPr>
        <p:blipFill>
          <a:blip r:embed="rId4" cstate="print"/>
          <a:srcRect/>
          <a:stretch>
            <a:fillRect/>
          </a:stretch>
        </p:blipFill>
        <p:spPr bwMode="auto">
          <a:xfrm>
            <a:off x="5302250" y="2819400"/>
            <a:ext cx="3841750" cy="4038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 calcmode="lin" valueType="num">
                                      <p:cBhvr>
                                        <p:cTn id="7" dur="1000" fill="hold"/>
                                        <p:tgtEl>
                                          <p:spTgt spid="3891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891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891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8914">
                                            <p:txEl>
                                              <p:pRg st="1" end="1"/>
                                            </p:txEl>
                                          </p:spTgt>
                                        </p:tgtEl>
                                        <p:attrNameLst>
                                          <p:attrName>style.visibility</p:attrName>
                                        </p:attrNameLst>
                                      </p:cBhvr>
                                      <p:to>
                                        <p:strVal val="visible"/>
                                      </p:to>
                                    </p:set>
                                    <p:anim calcmode="lin" valueType="num">
                                      <p:cBhvr>
                                        <p:cTn id="14" dur="1000" fill="hold"/>
                                        <p:tgtEl>
                                          <p:spTgt spid="38914">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891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89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type="title"/>
          </p:nvPr>
        </p:nvSpPr>
        <p:spPr bwMode="auto">
          <a:xfrm>
            <a:off x="539552" y="332656"/>
            <a:ext cx="6048672" cy="1224136"/>
          </a:xfrm>
        </p:spPr>
        <p:txBody>
          <a:bodyPr/>
          <a:lstStyle/>
          <a:p>
            <a:r>
              <a:rPr lang="zh-CN" altLang="zh-CN" sz="2800" dirty="0" smtClean="0">
                <a:solidFill>
                  <a:schemeClr val="tx1"/>
                </a:solidFill>
              </a:rPr>
              <a:t>三、主要旅游城市及景区</a:t>
            </a:r>
            <a:endParaRPr lang="zh-CN" altLang="zh-CN" sz="2800" dirty="0">
              <a:solidFill>
                <a:schemeClr val="tx1"/>
              </a:solidFill>
            </a:endParaRPr>
          </a:p>
        </p:txBody>
      </p:sp>
      <p:sp>
        <p:nvSpPr>
          <p:cNvPr id="5" name="内容占位符 4"/>
          <p:cNvSpPr>
            <a:spLocks noGrp="1"/>
          </p:cNvSpPr>
          <p:nvPr>
            <p:ph idx="1"/>
          </p:nvPr>
        </p:nvSpPr>
        <p:spPr>
          <a:xfrm>
            <a:off x="755576" y="1844824"/>
            <a:ext cx="7443788" cy="3600400"/>
          </a:xfrm>
        </p:spPr>
        <p:txBody>
          <a:bodyPr>
            <a:normAutofit lnSpcReduction="10000"/>
          </a:bodyPr>
          <a:lstStyle/>
          <a:p>
            <a:pPr marL="0" lvl="0" indent="300038" algn="l" fontAlgn="base">
              <a:lnSpc>
                <a:spcPct val="100000"/>
              </a:lnSpc>
              <a:spcBef>
                <a:spcPct val="0"/>
              </a:spcBef>
              <a:spcAft>
                <a:spcPct val="0"/>
              </a:spcAft>
              <a:buNone/>
            </a:pPr>
            <a:r>
              <a:rPr lang="zh-CN" altLang="zh-CN" sz="2800" b="1" dirty="0" smtClean="0">
                <a:solidFill>
                  <a:srgbClr val="000000"/>
                </a:solidFill>
                <a:latin typeface="Arial" pitchFamily="34" charset="0"/>
                <a:cs typeface="宋体" pitchFamily="2" charset="-122"/>
              </a:rPr>
              <a:t>（一）长春</a:t>
            </a:r>
            <a:endParaRPr lang="en-US" altLang="zh-CN" sz="2800" b="1" dirty="0" smtClean="0">
              <a:solidFill>
                <a:srgbClr val="000000"/>
              </a:solidFill>
              <a:latin typeface="Arial" pitchFamily="34" charset="0"/>
              <a:cs typeface="宋体" pitchFamily="2" charset="-122"/>
            </a:endParaRPr>
          </a:p>
          <a:p>
            <a:pPr marL="0" lvl="0" indent="300038" algn="l" fontAlgn="base">
              <a:lnSpc>
                <a:spcPct val="100000"/>
              </a:lnSpc>
              <a:spcBef>
                <a:spcPct val="0"/>
              </a:spcBef>
              <a:spcAft>
                <a:spcPct val="0"/>
              </a:spcAft>
              <a:buNone/>
            </a:pPr>
            <a:endParaRPr lang="zh-CN" altLang="zh-CN" sz="2800" dirty="0" smtClean="0">
              <a:latin typeface="Arial" pitchFamily="34" charset="0"/>
              <a:cs typeface="宋体" pitchFamily="2" charset="-122"/>
            </a:endParaRPr>
          </a:p>
          <a:p>
            <a:pPr marL="0" lvl="0" indent="261938" algn="l" eaLnBrk="0" fontAlgn="base" hangingPunct="0">
              <a:lnSpc>
                <a:spcPct val="150000"/>
              </a:lnSpc>
              <a:spcBef>
                <a:spcPct val="0"/>
              </a:spcBef>
              <a:spcAft>
                <a:spcPct val="0"/>
              </a:spcAft>
              <a:buNone/>
            </a:pPr>
            <a:r>
              <a:rPr lang="en-US" altLang="zh-CN" dirty="0" smtClean="0">
                <a:solidFill>
                  <a:srgbClr val="000000"/>
                </a:solidFill>
                <a:latin typeface="Arial" pitchFamily="34" charset="0"/>
                <a:cs typeface="宋体" pitchFamily="2" charset="-122"/>
              </a:rPr>
              <a:t>   </a:t>
            </a:r>
            <a:r>
              <a:rPr lang="zh-CN" altLang="zh-CN" dirty="0" smtClean="0">
                <a:solidFill>
                  <a:srgbClr val="000000"/>
                </a:solidFill>
                <a:latin typeface="Arial" pitchFamily="34" charset="0"/>
                <a:cs typeface="宋体" pitchFamily="2" charset="-122"/>
              </a:rPr>
              <a:t>长春是吉林省省会。清代未年，长春作为中东铁路大站为帝俄侵占。1931年“九·一八”事变后，长春成为伪满洲国的国都，称“新京”。长春市素有“汽车城”、“电影城”、“科技文化城”、“森林城”的美誉。</a:t>
            </a:r>
            <a:endParaRPr lang="zh-CN" altLang="zh-CN" sz="4800" dirty="0" smtClean="0">
              <a:latin typeface="Arial" pitchFamily="34" charset="0"/>
              <a:cs typeface="宋体" pitchFamily="2" charset="-122"/>
            </a:endParaRPr>
          </a:p>
          <a:p>
            <a:endParaRPr lang="zh-CN" alt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Text Box 7"/>
          <p:cNvSpPr txBox="1">
            <a:spLocks noChangeArrowheads="1"/>
          </p:cNvSpPr>
          <p:nvPr/>
        </p:nvSpPr>
        <p:spPr bwMode="auto">
          <a:xfrm>
            <a:off x="539552" y="1340768"/>
            <a:ext cx="7943800" cy="3185487"/>
          </a:xfrm>
          <a:prstGeom prst="rect">
            <a:avLst/>
          </a:prstGeom>
          <a:noFill/>
          <a:ln w="9525">
            <a:noFill/>
            <a:miter lim="800000"/>
            <a:headEnd/>
            <a:tailEnd/>
          </a:ln>
        </p:spPr>
        <p:txBody>
          <a:bodyPr wrap="square">
            <a:spAutoFit/>
          </a:bodyPr>
          <a:lstStyle/>
          <a:p>
            <a:pPr indent="262255">
              <a:lnSpc>
                <a:spcPct val="150000"/>
              </a:lnSpc>
              <a:spcAft>
                <a:spcPts val="0"/>
              </a:spcAft>
            </a:pPr>
            <a:r>
              <a:rPr lang="en-US" altLang="zh-CN" sz="2400" b="1" dirty="0" smtClean="0">
                <a:solidFill>
                  <a:srgbClr val="0033CC"/>
                </a:solidFill>
                <a:latin typeface="宋体" pitchFamily="2" charset="-122"/>
                <a:ea typeface="宋体" pitchFamily="2" charset="-122"/>
              </a:rPr>
              <a:t>   </a:t>
            </a:r>
            <a:r>
              <a:rPr lang="zh-CN" altLang="zh-CN" sz="2400" b="1" dirty="0" smtClean="0">
                <a:solidFill>
                  <a:srgbClr val="000000"/>
                </a:solidFill>
                <a:latin typeface="宋体" pitchFamily="2" charset="-122"/>
                <a:ea typeface="宋体" pitchFamily="2" charset="-122"/>
                <a:cs typeface="宋体"/>
              </a:rPr>
              <a:t>1.伪满皇宫博物院</a:t>
            </a:r>
            <a:endParaRPr lang="en-US" altLang="zh-CN" sz="2400" b="1" dirty="0" smtClean="0">
              <a:solidFill>
                <a:srgbClr val="000000"/>
              </a:solidFill>
              <a:latin typeface="宋体" pitchFamily="2" charset="-122"/>
              <a:ea typeface="宋体" pitchFamily="2" charset="-122"/>
              <a:cs typeface="宋体"/>
            </a:endParaRPr>
          </a:p>
          <a:p>
            <a:pPr indent="262255">
              <a:lnSpc>
                <a:spcPct val="150000"/>
              </a:lnSpc>
              <a:spcAft>
                <a:spcPts val="0"/>
              </a:spcAft>
            </a:pPr>
            <a:endParaRPr lang="zh-CN" altLang="zh-CN" sz="1400" dirty="0" smtClean="0">
              <a:solidFill>
                <a:srgbClr val="000000"/>
              </a:solidFill>
              <a:latin typeface="Arial Unicode MS"/>
              <a:ea typeface="宋体"/>
              <a:cs typeface="Arial Unicode MS"/>
            </a:endParaRPr>
          </a:p>
          <a:p>
            <a:pPr>
              <a:lnSpc>
                <a:spcPct val="150000"/>
              </a:lnSpc>
            </a:pPr>
            <a:r>
              <a:rPr lang="zh-CN" altLang="zh-CN" sz="2400" b="1" dirty="0" smtClean="0">
                <a:solidFill>
                  <a:srgbClr val="000000"/>
                </a:solidFill>
                <a:ea typeface="宋体"/>
                <a:cs typeface="宋体"/>
              </a:rPr>
              <a:t>     </a:t>
            </a:r>
            <a:r>
              <a:rPr lang="en-US" altLang="zh-CN" sz="2400" b="1" dirty="0" smtClean="0">
                <a:solidFill>
                  <a:srgbClr val="000000"/>
                </a:solidFill>
                <a:ea typeface="宋体"/>
                <a:cs typeface="宋体"/>
              </a:rPr>
              <a:t> </a:t>
            </a:r>
            <a:r>
              <a:rPr lang="zh-CN" altLang="zh-CN" sz="2400" dirty="0" smtClean="0">
                <a:solidFill>
                  <a:srgbClr val="000000"/>
                </a:solidFill>
                <a:ea typeface="宋体"/>
                <a:cs typeface="宋体"/>
              </a:rPr>
              <a:t>伪满皇宫博物院是建立在伪满皇宫旧址上的宫廷遗址博物馆。伪满皇宫是中国清朝末代皇帝爱新觉罗·溥仪充当伪满洲国皇帝时居住的宫殿，是日本帝国主义武力侵占中国东北，推行法西斯殖民统治的历史见证。</a:t>
            </a:r>
            <a:endParaRPr lang="zh-CN" altLang="en-US" sz="2400" b="1" dirty="0">
              <a:latin typeface="宋体" pitchFamily="2" charset="-122"/>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pPr eaLnBrk="1" hangingPunct="1">
              <a:defRPr/>
            </a:pPr>
            <a:endParaRPr lang="zh-CN" altLang="zh-CN" smtClean="0"/>
          </a:p>
        </p:txBody>
      </p:sp>
      <p:sp>
        <p:nvSpPr>
          <p:cNvPr id="77827" name="Rectangle 3"/>
          <p:cNvSpPr>
            <a:spLocks noGrp="1" noChangeArrowheads="1"/>
          </p:cNvSpPr>
          <p:nvPr>
            <p:ph type="body" idx="1"/>
          </p:nvPr>
        </p:nvSpPr>
        <p:spPr/>
        <p:txBody>
          <a:bodyPr/>
          <a:lstStyle/>
          <a:p>
            <a:pPr eaLnBrk="1" hangingPunct="1"/>
            <a:endParaRPr lang="zh-CN" altLang="zh-CN" smtClean="0"/>
          </a:p>
        </p:txBody>
      </p:sp>
      <p:pic>
        <p:nvPicPr>
          <p:cNvPr id="235527" name="Picture 7" descr="4807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899592" y="692696"/>
            <a:ext cx="7667625" cy="4918269"/>
          </a:xfrm>
          <a:prstGeom prst="rect">
            <a:avLst/>
          </a:prstGeom>
          <a:noFill/>
          <a:ln w="9525">
            <a:noFill/>
            <a:miter lim="800000"/>
            <a:headEnd/>
            <a:tailEnd/>
          </a:ln>
        </p:spPr>
        <p:txBody>
          <a:bodyPr anchor="ctr">
            <a:spAutoFit/>
          </a:bodyPr>
          <a:lstStyle/>
          <a:p>
            <a:pPr>
              <a:lnSpc>
                <a:spcPct val="110000"/>
              </a:lnSpc>
            </a:pPr>
            <a:r>
              <a:rPr lang="en-US" altLang="zh-CN" sz="2800" b="1" dirty="0">
                <a:latin typeface="宋体" pitchFamily="2" charset="-122"/>
                <a:ea typeface="宋体" pitchFamily="2" charset="-122"/>
              </a:rPr>
              <a:t>  2</a:t>
            </a:r>
            <a:r>
              <a:rPr lang="zh-CN" altLang="en-US" sz="2800" b="1" dirty="0">
                <a:latin typeface="宋体" pitchFamily="2" charset="-122"/>
                <a:ea typeface="宋体" pitchFamily="2" charset="-122"/>
              </a:rPr>
              <a:t>、净月</a:t>
            </a:r>
            <a:r>
              <a:rPr lang="zh-CN" altLang="en-US" sz="2800" b="1" dirty="0" smtClean="0">
                <a:latin typeface="宋体" pitchFamily="2" charset="-122"/>
                <a:ea typeface="宋体" pitchFamily="2" charset="-122"/>
              </a:rPr>
              <a:t>潭</a:t>
            </a:r>
            <a:endParaRPr lang="en-US" altLang="zh-CN" sz="2800" b="1" dirty="0" smtClean="0">
              <a:latin typeface="宋体" pitchFamily="2" charset="-122"/>
              <a:ea typeface="宋体" pitchFamily="2" charset="-122"/>
            </a:endParaRPr>
          </a:p>
          <a:p>
            <a:pPr>
              <a:lnSpc>
                <a:spcPct val="110000"/>
              </a:lnSpc>
            </a:pPr>
            <a:endParaRPr lang="zh-CN" altLang="en-US" sz="2800" b="1" dirty="0">
              <a:solidFill>
                <a:srgbClr val="0033CC"/>
              </a:solidFill>
              <a:latin typeface="宋体" pitchFamily="2" charset="-122"/>
            </a:endParaRPr>
          </a:p>
          <a:p>
            <a:pPr indent="266700">
              <a:lnSpc>
                <a:spcPct val="150000"/>
              </a:lnSpc>
              <a:spcAft>
                <a:spcPts val="0"/>
              </a:spcAft>
            </a:pPr>
            <a:r>
              <a:rPr lang="en-US" altLang="zh-CN" sz="2400" dirty="0" smtClean="0">
                <a:solidFill>
                  <a:srgbClr val="000000"/>
                </a:solidFill>
                <a:latin typeface="Arial Unicode MS"/>
                <a:ea typeface="宋体"/>
                <a:cs typeface="Courier New"/>
              </a:rPr>
              <a:t>    </a:t>
            </a:r>
            <a:r>
              <a:rPr lang="zh-CN" altLang="zh-CN" sz="2400" dirty="0" smtClean="0">
                <a:solidFill>
                  <a:srgbClr val="000000"/>
                </a:solidFill>
                <a:latin typeface="Arial Unicode MS"/>
                <a:ea typeface="宋体"/>
                <a:cs typeface="Courier New"/>
              </a:rPr>
              <a:t>净月潭是国家AAAAA级旅游景区，国家级风景名胜区，国家森林公园，国家级水利风景区，国家级全民健身户外活动基地。景区内的森林为人工建造，含有30个树种的完整森林生态体系，得天独厚的区位优势，使之成为喧嚣都市中的一块净土，有“亚洲第一大人工林海”、“绿海明珠”、“都市氧吧”之美誉，是长春市的城市名片。</a:t>
            </a:r>
            <a:endParaRPr lang="zh-CN" altLang="zh-CN" sz="2400" dirty="0">
              <a:solidFill>
                <a:srgbClr val="000000"/>
              </a:solidFill>
              <a:latin typeface="Arial Unicode MS"/>
              <a:ea typeface="宋体"/>
              <a:cs typeface="Arial Unicode M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 calcmode="lin" valueType="num">
                                      <p:cBhvr>
                                        <p:cTn id="7" dur="1000" fill="hold"/>
                                        <p:tgtEl>
                                          <p:spTgt spid="4096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096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692696"/>
            <a:ext cx="9144000"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80988" algn="l" defTabSz="914400" rtl="0" eaLnBrk="1" fontAlgn="base" latinLnBrk="0" hangingPunct="1">
              <a:lnSpc>
                <a:spcPct val="150000"/>
              </a:lnSpc>
              <a:spcBef>
                <a:spcPct val="0"/>
              </a:spcBef>
              <a:spcAft>
                <a:spcPct val="0"/>
              </a:spcAft>
              <a:buClrTx/>
              <a:buSzTx/>
              <a:buFontTx/>
              <a:buNone/>
              <a:tabLst/>
            </a:pPr>
            <a:r>
              <a:rPr kumimoji="0" lang="zh-CN" sz="2000" b="1" i="0" u="none" strike="noStrike" cap="none" normalizeH="0" baseline="0" dirty="0" smtClean="0">
                <a:ln>
                  <a:noFill/>
                </a:ln>
                <a:solidFill>
                  <a:srgbClr val="000000"/>
                </a:solidFill>
                <a:effectLst/>
                <a:latin typeface="仿宋" pitchFamily="49" charset="-122"/>
                <a:ea typeface="仿宋" pitchFamily="49" charset="-122"/>
                <a:cs typeface="Arial Unicode MS"/>
              </a:rPr>
              <a:t>职业知识目标：</a:t>
            </a:r>
            <a:endParaRPr kumimoji="0" lang="zh-CN" sz="2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79400" algn="l" defTabSz="914400" rtl="0" eaLnBrk="0" fontAlgn="base" latinLnBrk="0" hangingPunct="0">
              <a:lnSpc>
                <a:spcPct val="150000"/>
              </a:lnSpc>
              <a:spcBef>
                <a:spcPct val="0"/>
              </a:spcBef>
              <a:spcAft>
                <a:spcPct val="0"/>
              </a:spcAft>
              <a:buClrTx/>
              <a:buSzTx/>
              <a:buFontTx/>
              <a:buChar char="•"/>
              <a:tabLst/>
            </a:pPr>
            <a:r>
              <a:rPr kumimoji="0" lang="zh-CN" sz="2000" b="0" i="0" u="none" strike="noStrike" cap="none" normalizeH="0" baseline="0" dirty="0" smtClean="0">
                <a:ln>
                  <a:noFill/>
                </a:ln>
                <a:solidFill>
                  <a:srgbClr val="000000"/>
                </a:solidFill>
                <a:effectLst/>
                <a:latin typeface="仿宋" pitchFamily="49" charset="-122"/>
                <a:ea typeface="仿宋" pitchFamily="49" charset="-122"/>
                <a:cs typeface="Times New Roman" pitchFamily="18" charset="0"/>
              </a:rPr>
              <a:t>掌握东北旅游区的地理环境特点、旅游资源特征。</a:t>
            </a:r>
            <a:endParaRPr kumimoji="0" lang="zh-CN" sz="2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79400" algn="l" defTabSz="914400" rtl="0" eaLnBrk="0" fontAlgn="base" latinLnBrk="0" hangingPunct="0">
              <a:lnSpc>
                <a:spcPct val="150000"/>
              </a:lnSpc>
              <a:spcBef>
                <a:spcPct val="0"/>
              </a:spcBef>
              <a:spcAft>
                <a:spcPct val="0"/>
              </a:spcAft>
              <a:buClrTx/>
              <a:buSzTx/>
              <a:buFontTx/>
              <a:buChar char="•"/>
              <a:tabLst/>
            </a:pPr>
            <a:r>
              <a:rPr kumimoji="0" lang="zh-CN" sz="2000" b="0" i="0" u="none" strike="noStrike" cap="none" normalizeH="0" baseline="0" dirty="0" smtClean="0">
                <a:ln>
                  <a:noFill/>
                </a:ln>
                <a:solidFill>
                  <a:srgbClr val="000000"/>
                </a:solidFill>
                <a:effectLst/>
                <a:latin typeface="仿宋" pitchFamily="49" charset="-122"/>
                <a:ea typeface="仿宋" pitchFamily="49" charset="-122"/>
                <a:cs typeface="Times New Roman" pitchFamily="18" charset="0"/>
              </a:rPr>
              <a:t>熟悉东北旅游区主要的旅游城市与旅游景区的特色。</a:t>
            </a:r>
            <a:endParaRPr kumimoji="0" lang="zh-CN" sz="2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79400" algn="l" defTabSz="914400" rtl="0" eaLnBrk="0" fontAlgn="base" latinLnBrk="0" hangingPunct="0">
              <a:lnSpc>
                <a:spcPct val="150000"/>
              </a:lnSpc>
              <a:spcBef>
                <a:spcPct val="0"/>
              </a:spcBef>
              <a:spcAft>
                <a:spcPct val="0"/>
              </a:spcAft>
              <a:buClrTx/>
              <a:buSzTx/>
              <a:buFontTx/>
              <a:buNone/>
              <a:tabLst/>
            </a:pPr>
            <a:r>
              <a:rPr kumimoji="0" lang="zh-CN" sz="2000" b="0" i="0" u="none" strike="noStrike" cap="none" normalizeH="0" baseline="0" dirty="0" smtClean="0">
                <a:ln>
                  <a:noFill/>
                </a:ln>
                <a:solidFill>
                  <a:srgbClr val="000000"/>
                </a:solidFill>
                <a:effectLst/>
                <a:latin typeface="仿宋" pitchFamily="49" charset="-122"/>
                <a:ea typeface="仿宋" pitchFamily="49" charset="-122"/>
                <a:cs typeface="Arial Unicode MS"/>
              </a:rPr>
              <a:t>    </a:t>
            </a:r>
            <a:r>
              <a:rPr kumimoji="0" lang="zh-CN" altLang="zh-CN" sz="2000" b="0" i="0" u="none" strike="noStrike" cap="none" normalizeH="0" baseline="0" dirty="0" smtClean="0">
                <a:ln>
                  <a:noFill/>
                </a:ln>
                <a:solidFill>
                  <a:srgbClr val="000000"/>
                </a:solidFill>
                <a:effectLst/>
                <a:latin typeface="仿宋" pitchFamily="49" charset="-122"/>
                <a:ea typeface="仿宋" pitchFamily="49" charset="-122"/>
                <a:cs typeface="Arial Unicode MS"/>
              </a:rPr>
              <a:t>3.</a:t>
            </a:r>
            <a:r>
              <a:rPr kumimoji="0" lang="zh-CN" sz="2000" b="0" i="0" u="none" strike="noStrike" cap="none" normalizeH="0" baseline="0" dirty="0" smtClean="0">
                <a:ln>
                  <a:noFill/>
                </a:ln>
                <a:solidFill>
                  <a:srgbClr val="000000"/>
                </a:solidFill>
                <a:effectLst/>
                <a:latin typeface="仿宋" pitchFamily="49" charset="-122"/>
                <a:ea typeface="仿宋" pitchFamily="49" charset="-122"/>
                <a:cs typeface="Arial Unicode MS"/>
              </a:rPr>
              <a:t>熟悉东北旅游区主要的旅游线路。</a:t>
            </a:r>
            <a:endParaRPr kumimoji="0" lang="zh-CN" sz="2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79400" algn="l" defTabSz="914400" rtl="0" eaLnBrk="0" fontAlgn="base" latinLnBrk="0" hangingPunct="0">
              <a:lnSpc>
                <a:spcPct val="150000"/>
              </a:lnSpc>
              <a:spcBef>
                <a:spcPct val="0"/>
              </a:spcBef>
              <a:spcAft>
                <a:spcPct val="0"/>
              </a:spcAft>
              <a:buClrTx/>
              <a:buSzTx/>
              <a:buFontTx/>
              <a:buNone/>
              <a:tabLst/>
            </a:pPr>
            <a:r>
              <a:rPr kumimoji="0" lang="zh-CN" sz="2000" b="1" i="0" u="none" strike="noStrike" cap="none" normalizeH="0" baseline="0" dirty="0" smtClean="0">
                <a:ln>
                  <a:noFill/>
                </a:ln>
                <a:solidFill>
                  <a:srgbClr val="000000"/>
                </a:solidFill>
                <a:effectLst/>
                <a:latin typeface="仿宋" pitchFamily="49" charset="-122"/>
                <a:ea typeface="仿宋" pitchFamily="49" charset="-122"/>
                <a:cs typeface="Arial Unicode MS"/>
              </a:rPr>
              <a:t>职业能力目标：</a:t>
            </a:r>
            <a:endParaRPr kumimoji="0" lang="zh-CN" sz="2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79400" algn="l" defTabSz="914400" rtl="0" eaLnBrk="0" fontAlgn="base" latinLnBrk="0" hangingPunct="0">
              <a:lnSpc>
                <a:spcPct val="150000"/>
              </a:lnSpc>
              <a:spcBef>
                <a:spcPct val="0"/>
              </a:spcBef>
              <a:spcAft>
                <a:spcPct val="0"/>
              </a:spcAft>
              <a:buClrTx/>
              <a:buSzTx/>
              <a:buFontTx/>
              <a:buChar char="•"/>
              <a:tabLst/>
            </a:pPr>
            <a:r>
              <a:rPr kumimoji="0" lang="zh-CN" sz="2000" b="0" i="0" u="none" strike="noStrike" cap="none" normalizeH="0" baseline="0" dirty="0" smtClean="0">
                <a:ln>
                  <a:noFill/>
                </a:ln>
                <a:solidFill>
                  <a:srgbClr val="000000"/>
                </a:solidFill>
                <a:effectLst/>
                <a:latin typeface="仿宋" pitchFamily="49" charset="-122"/>
                <a:ea typeface="仿宋" pitchFamily="49" charset="-122"/>
                <a:cs typeface="Times New Roman" pitchFamily="18" charset="0"/>
              </a:rPr>
              <a:t>能分析东北旅游区地理环境与旅游资源的关系。</a:t>
            </a:r>
            <a:endParaRPr kumimoji="0" lang="zh-CN" sz="2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79400" algn="l" defTabSz="914400" rtl="0" eaLnBrk="0" fontAlgn="base" latinLnBrk="0" hangingPunct="0">
              <a:lnSpc>
                <a:spcPct val="150000"/>
              </a:lnSpc>
              <a:spcBef>
                <a:spcPct val="0"/>
              </a:spcBef>
              <a:spcAft>
                <a:spcPct val="0"/>
              </a:spcAft>
              <a:buClrTx/>
              <a:buSzTx/>
              <a:buFontTx/>
              <a:buChar char="•"/>
              <a:tabLst/>
            </a:pPr>
            <a:r>
              <a:rPr kumimoji="0" lang="zh-CN" sz="2000" b="0" i="0" u="none" strike="noStrike" cap="none" normalizeH="0" baseline="0" dirty="0" smtClean="0">
                <a:ln>
                  <a:noFill/>
                </a:ln>
                <a:solidFill>
                  <a:srgbClr val="000000"/>
                </a:solidFill>
                <a:effectLst/>
                <a:latin typeface="仿宋" pitchFamily="49" charset="-122"/>
                <a:ea typeface="仿宋" pitchFamily="49" charset="-122"/>
                <a:cs typeface="Times New Roman" pitchFamily="18" charset="0"/>
              </a:rPr>
              <a:t>能依据东北旅游区旅游资源的特点，设计有特色的东北旅游区旅游线路。</a:t>
            </a:r>
            <a:endParaRPr kumimoji="0" lang="zh-CN" sz="2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79400" algn="l" defTabSz="914400" rtl="0" eaLnBrk="0" fontAlgn="base" latinLnBrk="0" hangingPunct="0">
              <a:lnSpc>
                <a:spcPct val="150000"/>
              </a:lnSpc>
              <a:spcBef>
                <a:spcPct val="0"/>
              </a:spcBef>
              <a:spcAft>
                <a:spcPct val="0"/>
              </a:spcAft>
              <a:buClrTx/>
              <a:buSzTx/>
              <a:buFontTx/>
              <a:buChar char="•"/>
              <a:tabLst/>
            </a:pPr>
            <a:r>
              <a:rPr kumimoji="0" lang="zh-CN" sz="2000" b="0" i="0" u="none" strike="noStrike" cap="none" normalizeH="0" baseline="0" dirty="0" smtClean="0">
                <a:ln>
                  <a:noFill/>
                </a:ln>
                <a:solidFill>
                  <a:srgbClr val="000000"/>
                </a:solidFill>
                <a:effectLst/>
                <a:latin typeface="仿宋" pitchFamily="49" charset="-122"/>
                <a:ea typeface="仿宋" pitchFamily="49" charset="-122"/>
                <a:cs typeface="Times New Roman" pitchFamily="18" charset="0"/>
              </a:rPr>
              <a:t>能撰写东北旅游区特色旅游景区的讲解词。</a:t>
            </a:r>
            <a:endParaRPr kumimoji="0" lang="zh-CN" sz="2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79400" algn="l" defTabSz="914400" rtl="0" eaLnBrk="0" fontAlgn="base" latinLnBrk="0" hangingPunct="0">
              <a:lnSpc>
                <a:spcPct val="150000"/>
              </a:lnSpc>
              <a:spcBef>
                <a:spcPct val="0"/>
              </a:spcBef>
              <a:spcAft>
                <a:spcPct val="0"/>
              </a:spcAft>
              <a:buClrTx/>
              <a:buSzTx/>
              <a:buFontTx/>
              <a:buNone/>
              <a:tabLst/>
            </a:pPr>
            <a:r>
              <a:rPr kumimoji="0" lang="zh-CN" sz="2000" b="1" i="0" u="none" strike="noStrike" cap="none" normalizeH="0" baseline="0" dirty="0" smtClean="0">
                <a:ln>
                  <a:noFill/>
                </a:ln>
                <a:solidFill>
                  <a:srgbClr val="000000"/>
                </a:solidFill>
                <a:effectLst/>
                <a:latin typeface="仿宋" pitchFamily="49" charset="-122"/>
                <a:ea typeface="仿宋" pitchFamily="49" charset="-122"/>
                <a:cs typeface="Arial Unicode MS"/>
              </a:rPr>
              <a:t>职业素质目标：</a:t>
            </a:r>
            <a:endParaRPr kumimoji="0" lang="zh-CN" sz="2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79400" algn="l" defTabSz="914400" rtl="0" eaLnBrk="0" fontAlgn="base" latinLnBrk="0" hangingPunct="0">
              <a:lnSpc>
                <a:spcPct val="150000"/>
              </a:lnSpc>
              <a:spcBef>
                <a:spcPct val="0"/>
              </a:spcBef>
              <a:spcAft>
                <a:spcPct val="0"/>
              </a:spcAft>
              <a:buClrTx/>
              <a:buSzTx/>
              <a:buFontTx/>
              <a:buNone/>
              <a:tabLst/>
            </a:pPr>
            <a:r>
              <a:rPr kumimoji="0" lang="zh-CN" altLang="zh-CN" sz="2000" b="0" i="0" u="none" strike="noStrike" cap="none" normalizeH="0" baseline="0" dirty="0" smtClean="0">
                <a:ln>
                  <a:noFill/>
                </a:ln>
                <a:solidFill>
                  <a:srgbClr val="000000"/>
                </a:solidFill>
                <a:effectLst/>
                <a:latin typeface="仿宋" pitchFamily="49" charset="-122"/>
                <a:ea typeface="仿宋" pitchFamily="49" charset="-122"/>
                <a:cs typeface="Arial Unicode MS"/>
              </a:rPr>
              <a:t>1.</a:t>
            </a:r>
            <a:r>
              <a:rPr kumimoji="0" lang="zh-CN" sz="2000" b="0" i="0" u="none" strike="noStrike" cap="none" normalizeH="0" baseline="0" dirty="0" smtClean="0">
                <a:ln>
                  <a:noFill/>
                </a:ln>
                <a:solidFill>
                  <a:srgbClr val="000000"/>
                </a:solidFill>
                <a:effectLst/>
                <a:latin typeface="仿宋" pitchFamily="49" charset="-122"/>
                <a:ea typeface="仿宋" pitchFamily="49" charset="-122"/>
                <a:cs typeface="Arial Unicode MS"/>
              </a:rPr>
              <a:t>通过旅游线路的设计，培养学生学习的主动性，提高学生解决问题的能力。</a:t>
            </a:r>
            <a:endParaRPr kumimoji="0" lang="zh-CN" sz="2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79400" algn="l" defTabSz="914400" rtl="0" eaLnBrk="0" fontAlgn="base" latinLnBrk="0" hangingPunct="0">
              <a:lnSpc>
                <a:spcPct val="150000"/>
              </a:lnSpc>
              <a:spcBef>
                <a:spcPct val="0"/>
              </a:spcBef>
              <a:spcAft>
                <a:spcPct val="0"/>
              </a:spcAft>
              <a:buClrTx/>
              <a:buSzTx/>
              <a:buFontTx/>
              <a:buNone/>
              <a:tabLst/>
            </a:pPr>
            <a:r>
              <a:rPr kumimoji="0" lang="zh-CN" altLang="zh-CN" sz="2000" b="0" i="0" u="none" strike="noStrike" cap="none" normalizeH="0" baseline="0" dirty="0" smtClean="0">
                <a:ln>
                  <a:noFill/>
                </a:ln>
                <a:solidFill>
                  <a:srgbClr val="000000"/>
                </a:solidFill>
                <a:effectLst/>
                <a:latin typeface="仿宋" pitchFamily="49" charset="-122"/>
                <a:ea typeface="仿宋" pitchFamily="49" charset="-122"/>
                <a:cs typeface="Arial Unicode MS"/>
              </a:rPr>
              <a:t>2.</a:t>
            </a:r>
            <a:r>
              <a:rPr kumimoji="0" lang="zh-CN" sz="2000" b="0" i="0" u="none" strike="noStrike" cap="none" normalizeH="0" baseline="0" dirty="0" smtClean="0">
                <a:ln>
                  <a:noFill/>
                </a:ln>
                <a:solidFill>
                  <a:srgbClr val="000000"/>
                </a:solidFill>
                <a:effectLst/>
                <a:latin typeface="仿宋" pitchFamily="49" charset="-122"/>
                <a:ea typeface="仿宋" pitchFamily="49" charset="-122"/>
                <a:cs typeface="Arial Unicode MS"/>
              </a:rPr>
              <a:t>通过景点的讲解，培养学生良好的语言表达能力。</a:t>
            </a:r>
            <a:endParaRPr kumimoji="0" lang="zh-CN" sz="2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pPr eaLnBrk="1" hangingPunct="1">
              <a:defRPr/>
            </a:pPr>
            <a:endParaRPr lang="zh-CN" altLang="zh-CN" smtClean="0"/>
          </a:p>
        </p:txBody>
      </p:sp>
      <p:sp>
        <p:nvSpPr>
          <p:cNvPr id="79876" name="Rectangle 3"/>
          <p:cNvSpPr>
            <a:spLocks noGrp="1" noChangeArrowheads="1"/>
          </p:cNvSpPr>
          <p:nvPr>
            <p:ph type="body" idx="1"/>
          </p:nvPr>
        </p:nvSpPr>
        <p:spPr/>
        <p:txBody>
          <a:bodyPr/>
          <a:lstStyle/>
          <a:p>
            <a:pPr eaLnBrk="1" hangingPunct="1"/>
            <a:endParaRPr lang="zh-CN" altLang="zh-CN" smtClean="0"/>
          </a:p>
        </p:txBody>
      </p:sp>
      <p:pic>
        <p:nvPicPr>
          <p:cNvPr id="230405" name="Picture 5" descr="4c33ed251178b"/>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827584" y="1628800"/>
            <a:ext cx="7315200" cy="3901068"/>
          </a:xfrm>
          <a:prstGeom prst="rect">
            <a:avLst/>
          </a:prstGeom>
          <a:noFill/>
          <a:ln w="9525">
            <a:noFill/>
            <a:miter lim="800000"/>
            <a:headEnd/>
            <a:tailEnd/>
          </a:ln>
        </p:spPr>
        <p:txBody>
          <a:bodyPr>
            <a:spAutoFit/>
          </a:bodyPr>
          <a:lstStyle/>
          <a:p>
            <a:pPr indent="266700">
              <a:lnSpc>
                <a:spcPct val="150000"/>
              </a:lnSpc>
              <a:spcAft>
                <a:spcPts val="0"/>
              </a:spcAft>
            </a:pPr>
            <a:r>
              <a:rPr lang="zh-CN" altLang="zh-CN" sz="2400" dirty="0" smtClean="0">
                <a:solidFill>
                  <a:srgbClr val="000000"/>
                </a:solidFill>
                <a:latin typeface="Arial Unicode MS"/>
                <a:ea typeface="宋体"/>
                <a:cs typeface="宋体"/>
              </a:rPr>
              <a:t>吉林市是吉林省的第二大城市，也是我国唯一一个与省重名的城市。吉林市有着悠久的历史，穿城而过的松花江水，孕育了古老的民族和文化。1994年吉林市被国务院命名为“中国历史文化名城”。吉林原名“吉林乌拉”，满语的意思是“沿江的城池”。城市四面环山，三面临水，自然景观得天独厚，有“北国江城”之称。</a:t>
            </a:r>
            <a:endParaRPr lang="zh-CN" altLang="zh-CN" sz="2800" dirty="0">
              <a:solidFill>
                <a:srgbClr val="000000"/>
              </a:solidFill>
              <a:latin typeface="Arial Unicode MS"/>
              <a:ea typeface="宋体"/>
              <a:cs typeface="Arial Unicode MS"/>
            </a:endParaRPr>
          </a:p>
        </p:txBody>
      </p:sp>
      <p:sp>
        <p:nvSpPr>
          <p:cNvPr id="83974" name="Rectangle 4"/>
          <p:cNvSpPr>
            <a:spLocks noChangeArrowheads="1"/>
          </p:cNvSpPr>
          <p:nvPr/>
        </p:nvSpPr>
        <p:spPr bwMode="auto">
          <a:xfrm>
            <a:off x="1331640" y="836712"/>
            <a:ext cx="2438400" cy="519113"/>
          </a:xfrm>
          <a:prstGeom prst="rect">
            <a:avLst/>
          </a:prstGeom>
          <a:noFill/>
          <a:ln w="9525">
            <a:noFill/>
            <a:miter lim="800000"/>
            <a:headEnd/>
            <a:tailEnd/>
          </a:ln>
        </p:spPr>
        <p:txBody>
          <a:bodyPr>
            <a:spAutoFit/>
          </a:bodyPr>
          <a:lstStyle/>
          <a:p>
            <a:r>
              <a:rPr lang="zh-CN" altLang="en-US" sz="2800" b="1" dirty="0">
                <a:latin typeface="宋体" pitchFamily="2" charset="-122"/>
                <a:ea typeface="宋体" pitchFamily="2" charset="-122"/>
              </a:rPr>
              <a:t>（二）吉林</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 calcmode="lin" valueType="num">
                                      <p:cBhvr>
                                        <p:cTn id="7" dur="1000" fill="hold"/>
                                        <p:tgtEl>
                                          <p:spTgt spid="43010">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301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30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body" idx="1"/>
          </p:nvPr>
        </p:nvSpPr>
        <p:spPr>
          <a:xfrm>
            <a:off x="533400" y="1752600"/>
            <a:ext cx="8077200" cy="4267200"/>
          </a:xfrm>
        </p:spPr>
        <p:txBody>
          <a:bodyPr/>
          <a:lstStyle/>
          <a:p>
            <a:r>
              <a:rPr lang="zh-CN" altLang="en-US" dirty="0" smtClean="0">
                <a:latin typeface="Arial" pitchFamily="34" charset="0"/>
              </a:rPr>
              <a:t>吉林雾凇与桂林山水、云南石林和长江三峡并称为中国四大自然奇观。隆冬时节，松花江十里长堤上的垂柳青枝变成琼枝玉树，一片晶莹洁白，江岸雾淞缭绕，人在其中，犹入仙境。吉林雾凇的形成是由于松花江两岸树茂枝繁，冬日里不冻的江水腾起来的雾，遇到寒冷的空气在树上凝结为霜花，气象学称之为“雾淞”，也称为“树挂”。</a:t>
            </a:r>
            <a:endParaRPr lang="zh-CN" altLang="en-US" dirty="0" smtClean="0"/>
          </a:p>
        </p:txBody>
      </p:sp>
      <p:sp>
        <p:nvSpPr>
          <p:cNvPr id="84995" name="Rectangle 4"/>
          <p:cNvSpPr>
            <a:spLocks noGrp="1" noChangeArrowheads="1"/>
          </p:cNvSpPr>
          <p:nvPr>
            <p:ph type="title"/>
          </p:nvPr>
        </p:nvSpPr>
        <p:spPr bwMode="auto">
          <a:xfrm>
            <a:off x="1115616" y="620688"/>
            <a:ext cx="4248472" cy="792163"/>
          </a:xfrm>
        </p:spPr>
        <p:txBody>
          <a:bodyPr>
            <a:normAutofit/>
          </a:bodyPr>
          <a:lstStyle/>
          <a:p>
            <a:pPr>
              <a:spcBef>
                <a:spcPct val="20000"/>
              </a:spcBef>
              <a:buClr>
                <a:schemeClr val="hlink"/>
              </a:buClr>
              <a:buFont typeface="Wingdings" pitchFamily="2" charset="2"/>
              <a:buNone/>
              <a:defRPr/>
            </a:pPr>
            <a:r>
              <a:rPr lang="en-US" altLang="zh-CN" sz="2800" dirty="0" smtClean="0">
                <a:solidFill>
                  <a:schemeClr val="tx1"/>
                </a:solidFill>
              </a:rPr>
              <a:t>1. </a:t>
            </a:r>
            <a:r>
              <a:rPr lang="zh-CN" altLang="en-US" sz="2800" dirty="0" smtClean="0">
                <a:solidFill>
                  <a:schemeClr val="tx1"/>
                </a:solidFill>
              </a:rPr>
              <a:t>吉林雾淞</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3"/>
          <p:cNvSpPr>
            <a:spLocks noGrp="1" noChangeArrowheads="1"/>
          </p:cNvSpPr>
          <p:nvPr>
            <p:ph type="body" idx="1"/>
          </p:nvPr>
        </p:nvSpPr>
        <p:spPr/>
        <p:txBody>
          <a:bodyPr/>
          <a:lstStyle/>
          <a:p>
            <a:endParaRPr lang="zh-CN" altLang="zh-CN" smtClean="0"/>
          </a:p>
        </p:txBody>
      </p:sp>
      <p:pic>
        <p:nvPicPr>
          <p:cNvPr id="86019" name="Picture 4" descr="jlsq-18"/>
          <p:cNvPicPr>
            <a:picLocks noChangeAspect="1" noChangeArrowheads="1"/>
          </p:cNvPicPr>
          <p:nvPr/>
        </p:nvPicPr>
        <p:blipFill>
          <a:blip r:embed="rId3" cstate="print"/>
          <a:srcRect/>
          <a:stretch>
            <a:fillRect/>
          </a:stretch>
        </p:blipFill>
        <p:spPr bwMode="auto">
          <a:xfrm>
            <a:off x="0" y="-228600"/>
            <a:ext cx="9144000" cy="6858000"/>
          </a:xfrm>
          <a:prstGeom prst="rect">
            <a:avLst/>
          </a:prstGeom>
          <a:noFill/>
          <a:ln w="9525">
            <a:noFill/>
            <a:miter lim="800000"/>
            <a:headEnd/>
            <a:tailEnd/>
          </a:ln>
        </p:spPr>
      </p:pic>
      <p:sp>
        <p:nvSpPr>
          <p:cNvPr id="6" name="标题 5"/>
          <p:cNvSpPr>
            <a:spLocks noGrp="1"/>
          </p:cNvSpPr>
          <p:nvPr>
            <p:ph type="title"/>
          </p:nvPr>
        </p:nvSpPr>
        <p:spPr/>
        <p:txBody>
          <a:bodyPr/>
          <a:lstStyle/>
          <a:p>
            <a:pPr>
              <a:defRPr/>
            </a:pPr>
            <a:endParaRPr lang="zh-CN" altLang="en-US"/>
          </a:p>
        </p:txBody>
      </p:sp>
      <p:pic>
        <p:nvPicPr>
          <p:cNvPr id="7" name="Picture 2" descr="http://home.hebei.com.cn/xwzx/jygb/jytp/200911/W020091129387761564502.jpg"/>
          <p:cNvPicPr>
            <a:picLocks noChangeAspect="1" noChangeArrowheads="1"/>
          </p:cNvPicPr>
          <p:nvPr/>
        </p:nvPicPr>
        <p:blipFill>
          <a:blip r:embed="rId4" cstate="print"/>
          <a:srcRect/>
          <a:stretch>
            <a:fillRect/>
          </a:stretch>
        </p:blipFill>
        <p:spPr bwMode="auto">
          <a:xfrm>
            <a:off x="0" y="-152400"/>
            <a:ext cx="9144000" cy="6858000"/>
          </a:xfrm>
          <a:prstGeom prst="rect">
            <a:avLst/>
          </a:prstGeom>
          <a:noFill/>
          <a:ln w="9525">
            <a:noFill/>
            <a:miter lim="800000"/>
            <a:headEnd/>
            <a:tailEnd/>
          </a:ln>
        </p:spPr>
      </p:pic>
      <p:pic>
        <p:nvPicPr>
          <p:cNvPr id="8" name="Picture 3" descr="3b292df5e0fe9925c3b8461434a85edf8db17139"/>
          <p:cNvPicPr>
            <a:picLocks noChangeAspect="1" noChangeArrowheads="1"/>
          </p:cNvPicPr>
          <p:nvPr/>
        </p:nvPicPr>
        <p:blipFill>
          <a:blip r:embed="rId5" cstate="print"/>
          <a:srcRect/>
          <a:stretch>
            <a:fillRect/>
          </a:stretch>
        </p:blipFill>
        <p:spPr bwMode="auto">
          <a:xfrm>
            <a:off x="0" y="-243408"/>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548680"/>
            <a:ext cx="4608512" cy="928019"/>
          </a:xfrm>
        </p:spPr>
        <p:txBody>
          <a:bodyPr>
            <a:normAutofit fontScale="90000"/>
          </a:bodyPr>
          <a:lstStyle/>
          <a:p>
            <a:r>
              <a:rPr lang="en-US" altLang="zh-CN" dirty="0" smtClean="0">
                <a:solidFill>
                  <a:schemeClr val="tx1"/>
                </a:solidFill>
              </a:rPr>
              <a:t>2.</a:t>
            </a:r>
            <a:r>
              <a:rPr lang="zh-CN" altLang="zh-CN" dirty="0" smtClean="0">
                <a:solidFill>
                  <a:schemeClr val="tx1"/>
                </a:solidFill>
              </a:rPr>
              <a:t>松花湖</a:t>
            </a:r>
            <a:r>
              <a:rPr lang="zh-CN" altLang="zh-CN" dirty="0" smtClean="0"/>
              <a:t/>
            </a:r>
            <a:br>
              <a:rPr lang="zh-CN" altLang="zh-CN" dirty="0" smtClean="0"/>
            </a:br>
            <a:endParaRPr lang="zh-CN" altLang="en-US" dirty="0"/>
          </a:p>
        </p:txBody>
      </p:sp>
      <p:sp>
        <p:nvSpPr>
          <p:cNvPr id="3" name="内容占位符 2"/>
          <p:cNvSpPr>
            <a:spLocks noGrp="1"/>
          </p:cNvSpPr>
          <p:nvPr>
            <p:ph idx="1"/>
          </p:nvPr>
        </p:nvSpPr>
        <p:spPr>
          <a:xfrm>
            <a:off x="611560" y="1628800"/>
            <a:ext cx="7776864" cy="4577135"/>
          </a:xfrm>
        </p:spPr>
        <p:txBody>
          <a:bodyPr>
            <a:normAutofit/>
          </a:bodyPr>
          <a:lstStyle/>
          <a:p>
            <a:pPr>
              <a:lnSpc>
                <a:spcPct val="160000"/>
              </a:lnSpc>
            </a:pPr>
            <a:r>
              <a:rPr lang="zh-CN" altLang="zh-CN" dirty="0" smtClean="0"/>
              <a:t>松花湖位于吉林市东南约24公里的松花江上游，是丰满水电站大坝拦截江水而形成的河流型湖泊。松花湖的总面积达480平方公里，它水域辽阔，湖叉繁多，状如蛟龙。湖形狭长，是一个上窄下宽，随着山势而迂回曲折的美丽湖泊。松花湖的最大水深有70余米，总蓄水量可达110亿立方米，堪称我国最大型的人工湖泊之一。</a:t>
            </a:r>
          </a:p>
          <a:p>
            <a:endParaRPr lang="zh-CN"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body" idx="1"/>
          </p:nvPr>
        </p:nvSpPr>
        <p:spPr>
          <a:xfrm>
            <a:off x="755576" y="1412776"/>
            <a:ext cx="7620000" cy="5105400"/>
          </a:xfrm>
        </p:spPr>
        <p:txBody>
          <a:bodyPr/>
          <a:lstStyle/>
          <a:p>
            <a:pPr>
              <a:buNone/>
            </a:pPr>
            <a:r>
              <a:rPr lang="en-US" altLang="zh-CN" dirty="0" smtClean="0"/>
              <a:t>     </a:t>
            </a:r>
            <a:r>
              <a:rPr lang="zh-CN" altLang="zh-CN" dirty="0" smtClean="0"/>
              <a:t>长白山是风光秀丽、景色迷人的关东第一山，因其主峰白头山多白色浮石与积雪而得名，素有“千年积雪万年松，直上人间第一峰”的美誉。长白山是东北海拔最高、喷口最大的火山体，形成约有200万年。最著名的天池是长白山顶部的火山口湖，是我国最大的火山口湖，四周奇峰林立，池水碧绿清澈，是松花江、图们江、鸭绿江的三江之源。</a:t>
            </a:r>
            <a:endParaRPr lang="zh-CN" altLang="en-US" dirty="0" smtClean="0">
              <a:solidFill>
                <a:srgbClr val="000000"/>
              </a:solidFill>
            </a:endParaRPr>
          </a:p>
        </p:txBody>
      </p:sp>
      <p:sp>
        <p:nvSpPr>
          <p:cNvPr id="182274" name="Rectangle 2"/>
          <p:cNvSpPr>
            <a:spLocks noGrp="1" noChangeArrowheads="1"/>
          </p:cNvSpPr>
          <p:nvPr>
            <p:ph type="title"/>
          </p:nvPr>
        </p:nvSpPr>
        <p:spPr>
          <a:xfrm>
            <a:off x="838200" y="533400"/>
            <a:ext cx="5750024" cy="563563"/>
          </a:xfrm>
        </p:spPr>
        <p:txBody>
          <a:bodyPr>
            <a:normAutofit/>
          </a:bodyPr>
          <a:lstStyle/>
          <a:p>
            <a:pPr eaLnBrk="1" hangingPunct="1">
              <a:defRPr/>
            </a:pPr>
            <a:r>
              <a:rPr lang="en-US" altLang="zh-CN" sz="2800" dirty="0" smtClean="0">
                <a:solidFill>
                  <a:srgbClr val="FF0000"/>
                </a:solidFill>
              </a:rPr>
              <a:t> </a:t>
            </a:r>
            <a:r>
              <a:rPr lang="zh-CN" altLang="en-US" sz="2800" dirty="0" smtClean="0">
                <a:solidFill>
                  <a:schemeClr val="tx1"/>
                </a:solidFill>
              </a:rPr>
              <a:t>（三）长白山</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Picture 5" descr="293587~1"/>
          <p:cNvPicPr>
            <a:picLocks noChangeAspect="1" noChangeArrowheads="1"/>
          </p:cNvPicPr>
          <p:nvPr/>
        </p:nvPicPr>
        <p:blipFill>
          <a:blip r:embed="rId2" cstate="print"/>
          <a:srcRect/>
          <a:stretch>
            <a:fillRect/>
          </a:stretch>
        </p:blipFill>
        <p:spPr bwMode="auto">
          <a:xfrm>
            <a:off x="0" y="-243408"/>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pPr eaLnBrk="1" hangingPunct="1">
              <a:defRPr/>
            </a:pPr>
            <a:endParaRPr lang="zh-CN" altLang="zh-CN" smtClean="0"/>
          </a:p>
        </p:txBody>
      </p:sp>
      <p:pic>
        <p:nvPicPr>
          <p:cNvPr id="237572" name="Picture 4" descr="2011102115211764051"/>
          <p:cNvPicPr>
            <a:picLocks noGrp="1" noChangeAspect="1" noChangeArrowheads="1"/>
          </p:cNvPicPr>
          <p:nvPr>
            <p:ph type="body" idx="1"/>
          </p:nvPr>
        </p:nvPicPr>
        <p:blipFill>
          <a:blip r:embed="rId3" cstate="print"/>
          <a:srcRect/>
          <a:stretch>
            <a:fillRect/>
          </a:stretch>
        </p:blipFill>
        <p:spPr bwMode="auto">
          <a:xfrm>
            <a:off x="0" y="0"/>
            <a:ext cx="9144000" cy="6858000"/>
          </a:xfrm>
          <a:noFill/>
        </p:spPr>
      </p:pic>
      <p:sp>
        <p:nvSpPr>
          <p:cNvPr id="92167" name="Rectangle 12"/>
          <p:cNvSpPr>
            <a:spLocks noChangeArrowheads="1"/>
          </p:cNvSpPr>
          <p:nvPr/>
        </p:nvSpPr>
        <p:spPr bwMode="auto">
          <a:xfrm>
            <a:off x="1447800" y="304800"/>
            <a:ext cx="1716088" cy="457200"/>
          </a:xfrm>
          <a:prstGeom prst="rect">
            <a:avLst/>
          </a:prstGeom>
          <a:noFill/>
          <a:ln w="9525">
            <a:noFill/>
            <a:miter lim="800000"/>
            <a:headEnd/>
            <a:tailEnd/>
          </a:ln>
        </p:spPr>
        <p:txBody>
          <a:bodyPr wrap="none">
            <a:spAutoFit/>
          </a:bodyPr>
          <a:lstStyle/>
          <a:p>
            <a:pPr>
              <a:spcBef>
                <a:spcPct val="30000"/>
              </a:spcBef>
            </a:pPr>
            <a:r>
              <a:rPr lang="zh-CN" altLang="en-US" sz="2400" b="1">
                <a:solidFill>
                  <a:srgbClr val="FF3399"/>
                </a:solidFill>
              </a:rPr>
              <a:t>长白山温泉</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sz="2800" dirty="0" smtClean="0">
                <a:solidFill>
                  <a:schemeClr val="tx1"/>
                </a:solidFill>
              </a:rPr>
              <a:t>（四） 高句丽王城文化遗址</a:t>
            </a:r>
            <a:endParaRPr lang="zh-CN" altLang="en-US" sz="2800" dirty="0">
              <a:solidFill>
                <a:schemeClr val="tx1"/>
              </a:solidFill>
            </a:endParaRPr>
          </a:p>
        </p:txBody>
      </p:sp>
      <p:sp>
        <p:nvSpPr>
          <p:cNvPr id="3" name="内容占位符 2"/>
          <p:cNvSpPr>
            <a:spLocks noGrp="1"/>
          </p:cNvSpPr>
          <p:nvPr>
            <p:ph idx="1"/>
          </p:nvPr>
        </p:nvSpPr>
        <p:spPr>
          <a:xfrm>
            <a:off x="827584" y="1556792"/>
            <a:ext cx="7443788" cy="4217095"/>
          </a:xfrm>
        </p:spPr>
        <p:txBody>
          <a:bodyPr/>
          <a:lstStyle/>
          <a:p>
            <a:pPr>
              <a:lnSpc>
                <a:spcPct val="150000"/>
              </a:lnSpc>
            </a:pPr>
            <a:r>
              <a:rPr lang="zh-CN" altLang="en-US" dirty="0" smtClean="0"/>
              <a:t>高句丽王城文化遗址位于吉林省集安市，包括国内城、丸都山城、王陵及贵族墓葬。在集安市周围的平原上，分布了一万多座高句丽时代的古墓，这就是闻名海内外的“洞沟古墓群”。洞沟古墓群中以将军坟、太王陵为代表的</a:t>
            </a:r>
            <a:r>
              <a:rPr lang="en-US" altLang="zh-CN" dirty="0" smtClean="0"/>
              <a:t>14</a:t>
            </a:r>
            <a:r>
              <a:rPr lang="zh-CN" altLang="en-US" dirty="0" smtClean="0"/>
              <a:t>座大型高句丽王陵及大量的王室贵族壁画墓，从不同侧面反映了高句丽的历史进程，也是高句丽留给人类弥足珍贵的文化艺术瑰宝。</a:t>
            </a:r>
            <a:endParaRPr lang="zh-CN"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4"/>
          <p:cNvSpPr>
            <a:spLocks noChangeArrowheads="1"/>
          </p:cNvSpPr>
          <p:nvPr/>
        </p:nvSpPr>
        <p:spPr bwMode="auto">
          <a:xfrm>
            <a:off x="5715000" y="5257800"/>
            <a:ext cx="2995613" cy="762000"/>
          </a:xfrm>
          <a:prstGeom prst="rect">
            <a:avLst/>
          </a:prstGeom>
          <a:noFill/>
          <a:ln w="9525">
            <a:noFill/>
            <a:miter lim="800000"/>
            <a:headEnd/>
            <a:tailEnd/>
          </a:ln>
        </p:spPr>
        <p:txBody>
          <a:bodyPr wrap="none">
            <a:spAutoFit/>
          </a:bodyPr>
          <a:lstStyle/>
          <a:p>
            <a:pPr>
              <a:spcBef>
                <a:spcPct val="20000"/>
              </a:spcBef>
              <a:buClr>
                <a:schemeClr val="hlink"/>
              </a:buClr>
              <a:buFont typeface="Wingdings" pitchFamily="2" charset="2"/>
              <a:buNone/>
            </a:pPr>
            <a:r>
              <a:rPr lang="en-US" altLang="zh-CN" sz="1400">
                <a:latin typeface="宋体" pitchFamily="2" charset="-122"/>
              </a:rPr>
              <a:t> </a:t>
            </a:r>
            <a:r>
              <a:rPr lang="zh-CN" altLang="en-US" sz="2000" b="1">
                <a:solidFill>
                  <a:srgbClr val="0000FF"/>
                </a:solidFill>
                <a:latin typeface="宋体" pitchFamily="2" charset="-122"/>
              </a:rPr>
              <a:t>集安高句丽王城及墓葬</a:t>
            </a:r>
          </a:p>
          <a:p>
            <a:pPr>
              <a:spcBef>
                <a:spcPct val="20000"/>
              </a:spcBef>
              <a:buClr>
                <a:schemeClr val="hlink"/>
              </a:buClr>
              <a:buFont typeface="Wingdings" pitchFamily="2" charset="2"/>
              <a:buNone/>
            </a:pPr>
            <a:r>
              <a:rPr lang="zh-CN" altLang="en-US" sz="2000" b="1">
                <a:solidFill>
                  <a:srgbClr val="0000FF"/>
                </a:solidFill>
                <a:latin typeface="宋体" pitchFamily="2" charset="-122"/>
              </a:rPr>
              <a:t>据考为二十代王长寿王陵</a:t>
            </a:r>
          </a:p>
        </p:txBody>
      </p:sp>
      <p:pic>
        <p:nvPicPr>
          <p:cNvPr id="47113" name="Picture 9"/>
          <p:cNvPicPr>
            <a:picLocks noChangeAspect="1" noChangeArrowheads="1"/>
          </p:cNvPicPr>
          <p:nvPr/>
        </p:nvPicPr>
        <p:blipFill>
          <a:blip r:embed="rId3" cstate="print"/>
          <a:srcRect/>
          <a:stretch>
            <a:fillRect/>
          </a:stretch>
        </p:blipFill>
        <p:spPr bwMode="auto">
          <a:xfrm>
            <a:off x="0" y="-387424"/>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ChangeArrowheads="1"/>
          </p:cNvSpPr>
          <p:nvPr/>
        </p:nvSpPr>
        <p:spPr bwMode="auto">
          <a:xfrm>
            <a:off x="1691680" y="764704"/>
            <a:ext cx="6172200" cy="584775"/>
          </a:xfrm>
          <a:prstGeom prst="rect">
            <a:avLst/>
          </a:prstGeom>
          <a:noFill/>
          <a:ln w="9525">
            <a:noFill/>
            <a:miter lim="800000"/>
            <a:headEnd/>
            <a:tailEnd/>
          </a:ln>
        </p:spPr>
        <p:txBody>
          <a:bodyPr>
            <a:spAutoFit/>
          </a:bodyPr>
          <a:lstStyle/>
          <a:p>
            <a:r>
              <a:rPr lang="zh-CN" altLang="en-US" sz="3200" b="1" dirty="0" smtClean="0">
                <a:solidFill>
                  <a:srgbClr val="000000"/>
                </a:solidFill>
                <a:latin typeface="宋体" pitchFamily="2" charset="-122"/>
                <a:ea typeface="宋体" pitchFamily="2" charset="-122"/>
              </a:rPr>
              <a:t>任务一  东</a:t>
            </a:r>
            <a:r>
              <a:rPr lang="zh-CN" altLang="en-US" sz="3200" b="1" dirty="0">
                <a:solidFill>
                  <a:srgbClr val="000000"/>
                </a:solidFill>
                <a:latin typeface="宋体" pitchFamily="2" charset="-122"/>
                <a:ea typeface="宋体" pitchFamily="2" charset="-122"/>
              </a:rPr>
              <a:t>北区旅游地理概述</a:t>
            </a:r>
          </a:p>
        </p:txBody>
      </p:sp>
      <p:sp>
        <p:nvSpPr>
          <p:cNvPr id="4" name="Rectangle 3"/>
          <p:cNvSpPr>
            <a:spLocks noChangeArrowheads="1"/>
          </p:cNvSpPr>
          <p:nvPr/>
        </p:nvSpPr>
        <p:spPr bwMode="auto">
          <a:xfrm>
            <a:off x="971600" y="2852936"/>
            <a:ext cx="7272808" cy="1667764"/>
          </a:xfrm>
          <a:prstGeom prst="rect">
            <a:avLst/>
          </a:prstGeom>
          <a:noFill/>
          <a:ln w="9525">
            <a:noFill/>
            <a:miter lim="800000"/>
            <a:headEnd/>
            <a:tailEnd/>
          </a:ln>
        </p:spPr>
        <p:txBody>
          <a:bodyPr wrap="square">
            <a:spAutoFit/>
          </a:bodyPr>
          <a:lstStyle/>
          <a:p>
            <a:pPr>
              <a:lnSpc>
                <a:spcPct val="150000"/>
              </a:lnSpc>
            </a:pPr>
            <a:r>
              <a:rPr lang="zh-CN" altLang="en-US" sz="2400" dirty="0">
                <a:solidFill>
                  <a:srgbClr val="000000"/>
                </a:solidFill>
                <a:latin typeface="宋体" pitchFamily="2" charset="-122"/>
                <a:ea typeface="宋体" pitchFamily="2" charset="-122"/>
              </a:rPr>
              <a:t>（一）山环水绕、平</a:t>
            </a:r>
            <a:r>
              <a:rPr lang="zh-CN" altLang="en-US" sz="2400" dirty="0" smtClean="0">
                <a:solidFill>
                  <a:srgbClr val="000000"/>
                </a:solidFill>
                <a:latin typeface="宋体" pitchFamily="2" charset="-122"/>
                <a:ea typeface="宋体" pitchFamily="2" charset="-122"/>
              </a:rPr>
              <a:t>原辽阔</a:t>
            </a:r>
            <a:endParaRPr lang="zh-CN" altLang="en-US" sz="2400" dirty="0">
              <a:solidFill>
                <a:srgbClr val="000000"/>
              </a:solidFill>
              <a:latin typeface="宋体" pitchFamily="2" charset="-122"/>
              <a:ea typeface="宋体" pitchFamily="2" charset="-122"/>
            </a:endParaRPr>
          </a:p>
          <a:p>
            <a:pPr>
              <a:lnSpc>
                <a:spcPct val="150000"/>
              </a:lnSpc>
            </a:pPr>
            <a:r>
              <a:rPr lang="zh-CN" altLang="en-US" sz="2400" dirty="0">
                <a:solidFill>
                  <a:srgbClr val="000000"/>
                </a:solidFill>
                <a:latin typeface="宋体" pitchFamily="2" charset="-122"/>
                <a:ea typeface="宋体" pitchFamily="2" charset="-122"/>
              </a:rPr>
              <a:t>（二）温带、寒温带季风气候</a:t>
            </a:r>
          </a:p>
          <a:p>
            <a:pPr>
              <a:lnSpc>
                <a:spcPct val="150000"/>
              </a:lnSpc>
            </a:pPr>
            <a:r>
              <a:rPr lang="zh-CN" altLang="en-US" sz="2400" dirty="0">
                <a:solidFill>
                  <a:srgbClr val="000000"/>
                </a:solidFill>
                <a:latin typeface="宋体" pitchFamily="2" charset="-122"/>
                <a:ea typeface="宋体" pitchFamily="2" charset="-122"/>
              </a:rPr>
              <a:t>（三</a:t>
            </a:r>
            <a:r>
              <a:rPr lang="zh-CN" altLang="en-US" sz="2400" dirty="0" smtClean="0">
                <a:solidFill>
                  <a:srgbClr val="000000"/>
                </a:solidFill>
                <a:latin typeface="宋体" pitchFamily="2" charset="-122"/>
                <a:ea typeface="宋体" pitchFamily="2" charset="-122"/>
              </a:rPr>
              <a:t>）动</a:t>
            </a:r>
            <a:r>
              <a:rPr lang="zh-CN" altLang="en-US" sz="2400" dirty="0">
                <a:solidFill>
                  <a:srgbClr val="000000"/>
                </a:solidFill>
                <a:latin typeface="宋体" pitchFamily="2" charset="-122"/>
                <a:ea typeface="宋体" pitchFamily="2" charset="-122"/>
              </a:rPr>
              <a:t>植物资</a:t>
            </a:r>
            <a:r>
              <a:rPr lang="zh-CN" altLang="en-US" sz="2400" dirty="0" smtClean="0">
                <a:solidFill>
                  <a:srgbClr val="000000"/>
                </a:solidFill>
                <a:latin typeface="宋体" pitchFamily="2" charset="-122"/>
                <a:ea typeface="宋体" pitchFamily="2" charset="-122"/>
              </a:rPr>
              <a:t>源丰富</a:t>
            </a:r>
            <a:endParaRPr lang="zh-CN" altLang="en-US" sz="2400" dirty="0">
              <a:solidFill>
                <a:srgbClr val="000000"/>
              </a:solidFill>
              <a:latin typeface="宋体" pitchFamily="2" charset="-122"/>
              <a:ea typeface="宋体" pitchFamily="2" charset="-122"/>
            </a:endParaRPr>
          </a:p>
        </p:txBody>
      </p:sp>
      <p:sp>
        <p:nvSpPr>
          <p:cNvPr id="5" name="Rectangle 2"/>
          <p:cNvSpPr>
            <a:spLocks noChangeArrowheads="1"/>
          </p:cNvSpPr>
          <p:nvPr/>
        </p:nvSpPr>
        <p:spPr bwMode="auto">
          <a:xfrm>
            <a:off x="827584" y="1916832"/>
            <a:ext cx="4573588" cy="523220"/>
          </a:xfrm>
          <a:prstGeom prst="rect">
            <a:avLst/>
          </a:prstGeom>
          <a:noFill/>
          <a:ln w="9525">
            <a:noFill/>
            <a:miter lim="800000"/>
            <a:headEnd/>
            <a:tailEnd/>
          </a:ln>
        </p:spPr>
        <p:txBody>
          <a:bodyPr>
            <a:spAutoFit/>
          </a:bodyPr>
          <a:lstStyle/>
          <a:p>
            <a:r>
              <a:rPr kumimoji="1" lang="zh-CN" altLang="en-US" sz="2800" b="1" dirty="0">
                <a:solidFill>
                  <a:srgbClr val="000000"/>
                </a:solidFill>
                <a:latin typeface="宋体" pitchFamily="2" charset="-122"/>
                <a:ea typeface="宋体" pitchFamily="2" charset="-122"/>
              </a:rPr>
              <a:t>一、自然地理环境</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048000" y="762000"/>
            <a:ext cx="4495800" cy="563563"/>
          </a:xfrm>
        </p:spPr>
        <p:txBody>
          <a:bodyPr/>
          <a:lstStyle/>
          <a:p>
            <a:pPr eaLnBrk="1" hangingPunct="1">
              <a:defRPr/>
            </a:pPr>
            <a:r>
              <a:rPr lang="zh-CN" altLang="en-US" sz="2800" smtClean="0"/>
              <a:t>高句丽王朝</a:t>
            </a:r>
          </a:p>
        </p:txBody>
      </p:sp>
      <p:pic>
        <p:nvPicPr>
          <p:cNvPr id="180228" name="Picture 4" descr="Img220807804wjl1"/>
          <p:cNvPicPr>
            <a:picLocks noChangeAspect="1" noChangeArrowheads="1"/>
          </p:cNvPicPr>
          <p:nvPr/>
        </p:nvPicPr>
        <p:blipFill>
          <a:blip r:embed="rId2" cstate="print"/>
          <a:srcRect/>
          <a:stretch>
            <a:fillRect/>
          </a:stretch>
        </p:blipFill>
        <p:spPr bwMode="auto">
          <a:xfrm>
            <a:off x="0" y="-31750"/>
            <a:ext cx="9144000" cy="6889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836712"/>
            <a:ext cx="7443788" cy="928019"/>
          </a:xfrm>
        </p:spPr>
        <p:txBody>
          <a:bodyPr>
            <a:normAutofit fontScale="90000"/>
          </a:bodyPr>
          <a:lstStyle/>
          <a:p>
            <a:r>
              <a:rPr lang="zh-CN" altLang="zh-CN" dirty="0" smtClean="0"/>
              <a:t>四、主要旅游线路</a:t>
            </a:r>
            <a:br>
              <a:rPr lang="zh-CN" altLang="zh-CN" dirty="0" smtClean="0"/>
            </a:br>
            <a:endParaRPr lang="zh-CN" altLang="en-US" dirty="0"/>
          </a:p>
        </p:txBody>
      </p:sp>
      <p:sp>
        <p:nvSpPr>
          <p:cNvPr id="3" name="内容占位符 2"/>
          <p:cNvSpPr>
            <a:spLocks noGrp="1"/>
          </p:cNvSpPr>
          <p:nvPr>
            <p:ph idx="1"/>
          </p:nvPr>
        </p:nvSpPr>
        <p:spPr>
          <a:xfrm>
            <a:off x="1547664" y="1988840"/>
            <a:ext cx="6607646" cy="2304256"/>
          </a:xfrm>
        </p:spPr>
        <p:txBody>
          <a:bodyPr/>
          <a:lstStyle/>
          <a:p>
            <a:r>
              <a:rPr lang="zh-CN" altLang="zh-CN" b="1" dirty="0" smtClean="0"/>
              <a:t>（一）朝鲜族民族风情游</a:t>
            </a:r>
            <a:endParaRPr lang="zh-CN" altLang="zh-CN" dirty="0" smtClean="0"/>
          </a:p>
          <a:p>
            <a:r>
              <a:rPr lang="zh-CN" altLang="zh-CN" b="1" dirty="0" smtClean="0"/>
              <a:t>（二）秀水古迹游</a:t>
            </a:r>
            <a:endParaRPr lang="zh-CN" altLang="zh-CN" dirty="0" smtClean="0"/>
          </a:p>
          <a:p>
            <a:r>
              <a:rPr lang="zh-CN" altLang="zh-CN" b="1" dirty="0" smtClean="0"/>
              <a:t>（三）长白山水风光游</a:t>
            </a:r>
            <a:endParaRPr lang="zh-CN" altLang="zh-CN" dirty="0" smtClean="0"/>
          </a:p>
          <a:p>
            <a:endParaRPr lang="zh-CN" alt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3"/>
          <p:cNvSpPr>
            <a:spLocks noChangeArrowheads="1"/>
          </p:cNvSpPr>
          <p:nvPr/>
        </p:nvSpPr>
        <p:spPr bwMode="white">
          <a:xfrm>
            <a:off x="323850" y="692150"/>
            <a:ext cx="7391400" cy="563563"/>
          </a:xfrm>
          <a:prstGeom prst="rect">
            <a:avLst/>
          </a:prstGeom>
          <a:noFill/>
          <a:ln w="9525">
            <a:noFill/>
            <a:miter lim="800000"/>
            <a:headEnd/>
            <a:tailEnd/>
          </a:ln>
        </p:spPr>
        <p:txBody>
          <a:bodyPr anchor="ctr"/>
          <a:lstStyle/>
          <a:p>
            <a:endParaRPr lang="zh-CN" altLang="zh-CN" sz="2400" b="1">
              <a:solidFill>
                <a:schemeClr val="accent1"/>
              </a:solidFill>
              <a:latin typeface="Verdana" pitchFamily="34" charset="0"/>
            </a:endParaRPr>
          </a:p>
        </p:txBody>
      </p:sp>
      <p:sp>
        <p:nvSpPr>
          <p:cNvPr id="51206" name="Text Box 6"/>
          <p:cNvSpPr txBox="1">
            <a:spLocks noChangeArrowheads="1"/>
          </p:cNvSpPr>
          <p:nvPr/>
        </p:nvSpPr>
        <p:spPr bwMode="auto">
          <a:xfrm>
            <a:off x="683568" y="1916832"/>
            <a:ext cx="7634808" cy="2966966"/>
          </a:xfrm>
          <a:prstGeom prst="rect">
            <a:avLst/>
          </a:prstGeom>
          <a:noFill/>
          <a:ln w="9525">
            <a:noFill/>
            <a:miter lim="800000"/>
            <a:headEnd/>
            <a:tailEnd/>
          </a:ln>
        </p:spPr>
        <p:txBody>
          <a:bodyPr wrap="square">
            <a:spAutoFit/>
          </a:bodyPr>
          <a:lstStyle/>
          <a:p>
            <a:pPr>
              <a:lnSpc>
                <a:spcPct val="110000"/>
              </a:lnSpc>
            </a:pPr>
            <a:r>
              <a:rPr lang="zh-CN" altLang="en-US" sz="2800" b="1" dirty="0" smtClean="0">
                <a:solidFill>
                  <a:srgbClr val="FF0000"/>
                </a:solidFill>
                <a:latin typeface="幼圆" pitchFamily="49" charset="-122"/>
                <a:ea typeface="幼圆" pitchFamily="49" charset="-122"/>
              </a:rPr>
              <a:t>   一</a:t>
            </a:r>
            <a:r>
              <a:rPr lang="zh-CN" altLang="en-US" sz="2800" b="1" dirty="0">
                <a:solidFill>
                  <a:srgbClr val="FF0000"/>
                </a:solidFill>
                <a:latin typeface="幼圆" pitchFamily="49" charset="-122"/>
                <a:ea typeface="幼圆" pitchFamily="49" charset="-122"/>
              </a:rPr>
              <a:t>、旅游概况</a:t>
            </a:r>
          </a:p>
          <a:p>
            <a:pPr>
              <a:lnSpc>
                <a:spcPct val="150000"/>
              </a:lnSpc>
            </a:pPr>
            <a:r>
              <a:rPr lang="en-US" altLang="zh-CN" sz="800" dirty="0" smtClean="0">
                <a:latin typeface="宋体" pitchFamily="2" charset="-122"/>
                <a:ea typeface="宋体" pitchFamily="2" charset="-122"/>
              </a:rPr>
              <a:t>   </a:t>
            </a:r>
          </a:p>
          <a:p>
            <a:pPr>
              <a:lnSpc>
                <a:spcPct val="150000"/>
              </a:lnSpc>
            </a:pPr>
            <a:r>
              <a:rPr lang="en-US" altLang="zh-CN" sz="2400" dirty="0" smtClean="0">
                <a:latin typeface="宋体" pitchFamily="2" charset="-122"/>
                <a:ea typeface="宋体" pitchFamily="2" charset="-122"/>
              </a:rPr>
              <a:t>    </a:t>
            </a:r>
            <a:r>
              <a:rPr lang="zh-CN" altLang="zh-CN" sz="2400" dirty="0" smtClean="0">
                <a:latin typeface="宋体" pitchFamily="2" charset="-122"/>
                <a:ea typeface="宋体" pitchFamily="2" charset="-122"/>
              </a:rPr>
              <a:t>辽宁位于我国东北地区的南部沿海，西北部与内蒙古接壤，西南部毗邻河北省，东北部与吉林省的长白山区相连，东部则与朝鲜隔鸭绿江遥遥相望。辽宁省面积14.59万平方公里，人口4238万，省会为沈阳。</a:t>
            </a:r>
            <a:endParaRPr lang="zh-CN" altLang="zh-CN" sz="2400" dirty="0">
              <a:latin typeface="宋体" pitchFamily="2" charset="-122"/>
              <a:ea typeface="宋体" pitchFamily="2" charset="-122"/>
            </a:endParaRPr>
          </a:p>
        </p:txBody>
      </p:sp>
      <p:sp>
        <p:nvSpPr>
          <p:cNvPr id="100358" name="Rectangle 7"/>
          <p:cNvSpPr>
            <a:spLocks noChangeArrowheads="1"/>
          </p:cNvSpPr>
          <p:nvPr/>
        </p:nvSpPr>
        <p:spPr bwMode="auto">
          <a:xfrm>
            <a:off x="2555776" y="692696"/>
            <a:ext cx="4724400" cy="584775"/>
          </a:xfrm>
          <a:prstGeom prst="rect">
            <a:avLst/>
          </a:prstGeom>
          <a:noFill/>
          <a:ln w="9525">
            <a:noFill/>
            <a:miter lim="800000"/>
            <a:headEnd/>
            <a:tailEnd/>
          </a:ln>
        </p:spPr>
        <p:txBody>
          <a:bodyPr>
            <a:spAutoFit/>
          </a:bodyPr>
          <a:lstStyle/>
          <a:p>
            <a:r>
              <a:rPr lang="zh-CN" altLang="en-US" sz="3200" b="1" dirty="0" smtClean="0">
                <a:solidFill>
                  <a:srgbClr val="000000"/>
                </a:solidFill>
                <a:latin typeface="宋体" pitchFamily="2" charset="-122"/>
                <a:ea typeface="宋体" pitchFamily="2" charset="-122"/>
              </a:rPr>
              <a:t>任务四  辽</a:t>
            </a:r>
            <a:r>
              <a:rPr lang="zh-CN" altLang="en-US" sz="3200" b="1" dirty="0">
                <a:solidFill>
                  <a:srgbClr val="000000"/>
                </a:solidFill>
                <a:latin typeface="宋体" pitchFamily="2" charset="-122"/>
                <a:ea typeface="宋体" pitchFamily="2" charset="-122"/>
              </a:rPr>
              <a:t>宁省</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42690" name="Picture 2" descr="3227418_10"/>
          <p:cNvPicPr>
            <a:picLocks noChangeAspect="1" noChangeArrowheads="1"/>
          </p:cNvPicPr>
          <p:nvPr/>
        </p:nvPicPr>
        <p:blipFill>
          <a:blip r:embed="rId2" cstate="print"/>
          <a:srcRect t="7898"/>
          <a:stretch>
            <a:fillRect/>
          </a:stretch>
        </p:blipFill>
        <p:spPr bwMode="auto">
          <a:xfrm>
            <a:off x="1187624" y="0"/>
            <a:ext cx="7308304" cy="83680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685800" y="533400"/>
            <a:ext cx="8064500" cy="3040832"/>
          </a:xfrm>
          <a:prstGeom prst="rect">
            <a:avLst/>
          </a:prstGeom>
          <a:noFill/>
          <a:ln w="9525">
            <a:noFill/>
            <a:miter lim="800000"/>
            <a:headEnd/>
            <a:tailEnd/>
          </a:ln>
        </p:spPr>
        <p:txBody>
          <a:bodyPr>
            <a:spAutoFit/>
          </a:bodyPr>
          <a:lstStyle/>
          <a:p>
            <a:pPr>
              <a:lnSpc>
                <a:spcPct val="110000"/>
              </a:lnSpc>
            </a:pPr>
            <a:r>
              <a:rPr lang="zh-CN" altLang="en-US" sz="2800" b="1" dirty="0" smtClean="0">
                <a:latin typeface="宋体" pitchFamily="2" charset="-122"/>
                <a:ea typeface="宋体" pitchFamily="2" charset="-122"/>
              </a:rPr>
              <a:t>   二</a:t>
            </a:r>
            <a:r>
              <a:rPr lang="zh-CN" altLang="en-US" sz="2800" b="1" dirty="0">
                <a:latin typeface="宋体" pitchFamily="2" charset="-122"/>
                <a:ea typeface="宋体" pitchFamily="2" charset="-122"/>
              </a:rPr>
              <a:t>、民风民俗</a:t>
            </a:r>
          </a:p>
          <a:p>
            <a:pPr>
              <a:lnSpc>
                <a:spcPct val="110000"/>
              </a:lnSpc>
            </a:pPr>
            <a:r>
              <a:rPr lang="en-US" altLang="zh-CN" sz="2400" b="1" dirty="0" smtClean="0">
                <a:solidFill>
                  <a:srgbClr val="0033CC"/>
                </a:solidFill>
                <a:latin typeface="宋体" pitchFamily="2" charset="-122"/>
                <a:ea typeface="宋体" pitchFamily="2" charset="-122"/>
              </a:rPr>
              <a:t>  </a:t>
            </a:r>
            <a:r>
              <a:rPr lang="zh-CN" altLang="en-US" sz="2400" b="1" dirty="0" smtClean="0">
                <a:solidFill>
                  <a:srgbClr val="0033CC"/>
                </a:solidFill>
                <a:latin typeface="宋体" pitchFamily="2" charset="-122"/>
                <a:ea typeface="宋体" pitchFamily="2" charset="-122"/>
              </a:rPr>
              <a:t>（一）饮</a:t>
            </a:r>
            <a:r>
              <a:rPr lang="zh-CN" altLang="en-US" sz="2400" b="1" dirty="0">
                <a:solidFill>
                  <a:srgbClr val="0033CC"/>
                </a:solidFill>
                <a:latin typeface="宋体" pitchFamily="2" charset="-122"/>
                <a:ea typeface="宋体" pitchFamily="2" charset="-122"/>
              </a:rPr>
              <a:t>食文化</a:t>
            </a:r>
          </a:p>
          <a:p>
            <a:pPr indent="333375">
              <a:lnSpc>
                <a:spcPct val="150000"/>
              </a:lnSpc>
              <a:spcAft>
                <a:spcPts val="0"/>
              </a:spcAft>
            </a:pPr>
            <a:r>
              <a:rPr lang="zh-CN" altLang="zh-CN" sz="2400" dirty="0" smtClean="0">
                <a:solidFill>
                  <a:srgbClr val="000000"/>
                </a:solidFill>
                <a:latin typeface="Arial Unicode MS"/>
                <a:ea typeface="宋体"/>
                <a:cs typeface="Arial Unicode MS"/>
              </a:rPr>
              <a:t>辽菜是在满族菜、东北菜的基础上，吸取鲁菜和京菜之长，形成了自己的独特风格。辽宁著名菜点有：白肉血肠、蒸加吉鱼、马家烧麦、老边饺子、海城馅饼、糊塌子等。</a:t>
            </a:r>
            <a:endParaRPr lang="zh-CN" altLang="zh-CN" sz="2800" dirty="0" smtClean="0">
              <a:solidFill>
                <a:srgbClr val="000000"/>
              </a:solidFill>
              <a:latin typeface="Arial Unicode MS"/>
              <a:ea typeface="宋体"/>
              <a:cs typeface="Arial Unicode MS"/>
            </a:endParaRPr>
          </a:p>
          <a:p>
            <a:pPr>
              <a:lnSpc>
                <a:spcPct val="110000"/>
              </a:lnSpc>
            </a:pPr>
            <a:endParaRPr lang="zh-CN" altLang="en-US" sz="2400" b="1" dirty="0">
              <a:latin typeface="宋体" pitchFamily="2" charset="-122"/>
            </a:endParaRPr>
          </a:p>
        </p:txBody>
      </p:sp>
      <p:grpSp>
        <p:nvGrpSpPr>
          <p:cNvPr id="2" name="Group 3"/>
          <p:cNvGrpSpPr>
            <a:grpSpLocks/>
          </p:cNvGrpSpPr>
          <p:nvPr/>
        </p:nvGrpSpPr>
        <p:grpSpPr bwMode="auto">
          <a:xfrm>
            <a:off x="395536" y="3068960"/>
            <a:ext cx="3763963" cy="3379788"/>
            <a:chOff x="476" y="2251"/>
            <a:chExt cx="2087" cy="1752"/>
          </a:xfrm>
        </p:grpSpPr>
        <p:pic>
          <p:nvPicPr>
            <p:cNvPr id="101383" name="Picture 4"/>
            <p:cNvPicPr>
              <a:picLocks noChangeAspect="1" noChangeArrowheads="1"/>
            </p:cNvPicPr>
            <p:nvPr/>
          </p:nvPicPr>
          <p:blipFill>
            <a:blip r:embed="rId3" cstate="print"/>
            <a:srcRect/>
            <a:stretch>
              <a:fillRect/>
            </a:stretch>
          </p:blipFill>
          <p:spPr bwMode="auto">
            <a:xfrm>
              <a:off x="476" y="2251"/>
              <a:ext cx="2087" cy="1568"/>
            </a:xfrm>
            <a:prstGeom prst="rect">
              <a:avLst/>
            </a:prstGeom>
            <a:noFill/>
            <a:ln w="9525">
              <a:noFill/>
              <a:miter lim="800000"/>
              <a:headEnd/>
              <a:tailEnd/>
            </a:ln>
          </p:spPr>
        </p:pic>
        <p:sp>
          <p:nvSpPr>
            <p:cNvPr id="101384" name="Rectangle 5"/>
            <p:cNvSpPr>
              <a:spLocks noChangeArrowheads="1"/>
            </p:cNvSpPr>
            <p:nvPr/>
          </p:nvSpPr>
          <p:spPr bwMode="auto">
            <a:xfrm>
              <a:off x="1156" y="3797"/>
              <a:ext cx="669" cy="206"/>
            </a:xfrm>
            <a:prstGeom prst="rect">
              <a:avLst/>
            </a:prstGeom>
            <a:noFill/>
            <a:ln w="9525">
              <a:noFill/>
              <a:miter lim="800000"/>
              <a:headEnd/>
              <a:tailEnd/>
            </a:ln>
          </p:spPr>
          <p:txBody>
            <a:bodyPr wrap="none">
              <a:spAutoFit/>
            </a:bodyPr>
            <a:lstStyle/>
            <a:p>
              <a:r>
                <a:rPr lang="zh-CN" altLang="en-US" sz="2000" b="1">
                  <a:solidFill>
                    <a:srgbClr val="0000FF"/>
                  </a:solidFill>
                </a:rPr>
                <a:t>老边饺子</a:t>
              </a:r>
            </a:p>
          </p:txBody>
        </p:sp>
      </p:grpSp>
      <p:grpSp>
        <p:nvGrpSpPr>
          <p:cNvPr id="3" name="Group 6"/>
          <p:cNvGrpSpPr>
            <a:grpSpLocks/>
          </p:cNvGrpSpPr>
          <p:nvPr/>
        </p:nvGrpSpPr>
        <p:grpSpPr bwMode="auto">
          <a:xfrm>
            <a:off x="4572000" y="3200400"/>
            <a:ext cx="4343400" cy="3325813"/>
            <a:chOff x="2880" y="2205"/>
            <a:chExt cx="2177" cy="1843"/>
          </a:xfrm>
        </p:grpSpPr>
        <p:pic>
          <p:nvPicPr>
            <p:cNvPr id="101381" name="Picture 7" descr="20081118161836"/>
            <p:cNvPicPr>
              <a:picLocks noChangeAspect="1" noChangeArrowheads="1"/>
            </p:cNvPicPr>
            <p:nvPr/>
          </p:nvPicPr>
          <p:blipFill>
            <a:blip r:embed="rId4" cstate="print"/>
            <a:srcRect/>
            <a:stretch>
              <a:fillRect/>
            </a:stretch>
          </p:blipFill>
          <p:spPr bwMode="auto">
            <a:xfrm>
              <a:off x="2880" y="2205"/>
              <a:ext cx="2177" cy="1618"/>
            </a:xfrm>
            <a:prstGeom prst="rect">
              <a:avLst/>
            </a:prstGeom>
            <a:noFill/>
            <a:ln w="9525">
              <a:noFill/>
              <a:miter lim="800000"/>
              <a:headEnd/>
              <a:tailEnd/>
            </a:ln>
          </p:spPr>
        </p:pic>
        <p:sp>
          <p:nvSpPr>
            <p:cNvPr id="101382" name="Rectangle 8"/>
            <p:cNvSpPr>
              <a:spLocks noChangeArrowheads="1"/>
            </p:cNvSpPr>
            <p:nvPr/>
          </p:nvSpPr>
          <p:spPr bwMode="auto">
            <a:xfrm>
              <a:off x="3696" y="3828"/>
              <a:ext cx="605" cy="220"/>
            </a:xfrm>
            <a:prstGeom prst="rect">
              <a:avLst/>
            </a:prstGeom>
            <a:noFill/>
            <a:ln w="9525">
              <a:noFill/>
              <a:miter lim="800000"/>
              <a:headEnd/>
              <a:tailEnd/>
            </a:ln>
          </p:spPr>
          <p:txBody>
            <a:bodyPr wrap="none">
              <a:spAutoFit/>
            </a:bodyPr>
            <a:lstStyle/>
            <a:p>
              <a:r>
                <a:rPr lang="zh-CN" altLang="en-US" sz="2000" b="1">
                  <a:solidFill>
                    <a:srgbClr val="0000FF"/>
                  </a:solidFill>
                </a:rPr>
                <a:t>马家烧麦</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anim calcmode="lin" valueType="num">
                                      <p:cBhvr>
                                        <p:cTn id="7" dur="1000" fill="hold"/>
                                        <p:tgtEl>
                                          <p:spTgt spid="5222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222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222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52226">
                                            <p:txEl>
                                              <p:pRg st="1" end="1"/>
                                            </p:txEl>
                                          </p:spTgt>
                                        </p:tgtEl>
                                        <p:attrNameLst>
                                          <p:attrName>style.visibility</p:attrName>
                                        </p:attrNameLst>
                                      </p:cBhvr>
                                      <p:to>
                                        <p:strVal val="visible"/>
                                      </p:to>
                                    </p:set>
                                    <p:anim calcmode="lin" valueType="num">
                                      <p:cBhvr>
                                        <p:cTn id="14" dur="1000" fill="hold"/>
                                        <p:tgtEl>
                                          <p:spTgt spid="52226">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222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222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609600" y="533400"/>
            <a:ext cx="8001000" cy="2271391"/>
          </a:xfrm>
          <a:prstGeom prst="rect">
            <a:avLst/>
          </a:prstGeom>
          <a:noFill/>
          <a:ln w="9525">
            <a:noFill/>
            <a:miter lim="800000"/>
            <a:headEnd/>
            <a:tailEnd/>
          </a:ln>
        </p:spPr>
        <p:txBody>
          <a:bodyPr>
            <a:spAutoFit/>
          </a:bodyPr>
          <a:lstStyle/>
          <a:p>
            <a:pPr>
              <a:lnSpc>
                <a:spcPct val="120000"/>
              </a:lnSpc>
            </a:pPr>
            <a:r>
              <a:rPr lang="en-US" altLang="zh-CN" sz="2800" b="1" dirty="0">
                <a:solidFill>
                  <a:srgbClr val="0033CC"/>
                </a:solidFill>
                <a:latin typeface="宋体" pitchFamily="2" charset="-122"/>
              </a:rPr>
              <a:t> </a:t>
            </a:r>
            <a:r>
              <a:rPr lang="en-US" altLang="zh-CN" sz="2800" b="1" dirty="0">
                <a:latin typeface="宋体" pitchFamily="2" charset="-122"/>
                <a:ea typeface="宋体" pitchFamily="2" charset="-122"/>
              </a:rPr>
              <a:t> </a:t>
            </a:r>
            <a:r>
              <a:rPr lang="zh-CN" altLang="en-US" sz="2800" b="1" dirty="0" smtClean="0">
                <a:latin typeface="宋体" pitchFamily="2" charset="-122"/>
                <a:ea typeface="宋体" pitchFamily="2" charset="-122"/>
              </a:rPr>
              <a:t>（二）民</a:t>
            </a:r>
            <a:r>
              <a:rPr lang="zh-CN" altLang="en-US" sz="2800" b="1" dirty="0">
                <a:latin typeface="宋体" pitchFamily="2" charset="-122"/>
                <a:ea typeface="宋体" pitchFamily="2" charset="-122"/>
              </a:rPr>
              <a:t>间艺术</a:t>
            </a:r>
          </a:p>
          <a:p>
            <a:pPr indent="266700">
              <a:lnSpc>
                <a:spcPct val="150000"/>
              </a:lnSpc>
              <a:spcAft>
                <a:spcPts val="0"/>
              </a:spcAft>
            </a:pPr>
            <a:r>
              <a:rPr lang="en-US" altLang="zh-CN" sz="2400" dirty="0" smtClean="0">
                <a:solidFill>
                  <a:srgbClr val="000000"/>
                </a:solidFill>
                <a:latin typeface="Arial Unicode MS"/>
                <a:ea typeface="宋体"/>
                <a:cs typeface="宋体"/>
              </a:rPr>
              <a:t>   </a:t>
            </a:r>
            <a:r>
              <a:rPr lang="zh-CN" altLang="zh-CN" sz="2400" dirty="0" smtClean="0">
                <a:solidFill>
                  <a:srgbClr val="000000"/>
                </a:solidFill>
                <a:latin typeface="Arial Unicode MS"/>
                <a:ea typeface="宋体"/>
                <a:cs typeface="宋体"/>
              </a:rPr>
              <a:t>辽宁民间艺术多彩多姿，既有辽南皮影，辽西刺绣、朝阳剪纸、民间绘画等手工技艺，又有东北二人转、 喜剧小品、民间歌舞表演艺术。</a:t>
            </a:r>
            <a:endParaRPr lang="zh-CN" altLang="zh-CN" sz="2800" dirty="0">
              <a:solidFill>
                <a:srgbClr val="000000"/>
              </a:solidFill>
              <a:latin typeface="Arial Unicode MS"/>
              <a:ea typeface="宋体"/>
              <a:cs typeface="Arial Unicode MS"/>
            </a:endParaRPr>
          </a:p>
        </p:txBody>
      </p:sp>
      <p:pic>
        <p:nvPicPr>
          <p:cNvPr id="102403" name="Picture 6"/>
          <p:cNvPicPr>
            <a:picLocks noChangeAspect="1" noChangeArrowheads="1"/>
          </p:cNvPicPr>
          <p:nvPr/>
        </p:nvPicPr>
        <p:blipFill>
          <a:blip r:embed="rId2" cstate="print"/>
          <a:srcRect/>
          <a:stretch>
            <a:fillRect/>
          </a:stretch>
        </p:blipFill>
        <p:spPr bwMode="auto">
          <a:xfrm>
            <a:off x="533400" y="3124200"/>
            <a:ext cx="8001000" cy="32400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anim calcmode="lin" valueType="num">
                                      <p:cBhvr>
                                        <p:cTn id="7" dur="1000" fill="hold"/>
                                        <p:tgtEl>
                                          <p:spTgt spid="53250">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325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32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827584" y="764704"/>
            <a:ext cx="7560840" cy="3844129"/>
          </a:xfrm>
          <a:prstGeom prst="rect">
            <a:avLst/>
          </a:prstGeom>
          <a:noFill/>
          <a:ln w="9525">
            <a:noFill/>
            <a:miter lim="800000"/>
            <a:headEnd/>
            <a:tailEnd/>
          </a:ln>
        </p:spPr>
        <p:txBody>
          <a:bodyPr wrap="square">
            <a:spAutoFit/>
          </a:bodyPr>
          <a:lstStyle/>
          <a:p>
            <a:pPr>
              <a:lnSpc>
                <a:spcPct val="110000"/>
              </a:lnSpc>
            </a:pPr>
            <a:r>
              <a:rPr lang="en-US" altLang="zh-CN" sz="2800" b="1" dirty="0">
                <a:latin typeface="宋体" pitchFamily="2" charset="-122"/>
                <a:ea typeface="宋体" pitchFamily="2" charset="-122"/>
              </a:rPr>
              <a:t> </a:t>
            </a:r>
            <a:r>
              <a:rPr lang="zh-CN" altLang="en-US" sz="2800" b="1" dirty="0" smtClean="0">
                <a:latin typeface="宋体" pitchFamily="2" charset="-122"/>
                <a:ea typeface="宋体" pitchFamily="2" charset="-122"/>
              </a:rPr>
              <a:t>（三）地</a:t>
            </a:r>
            <a:r>
              <a:rPr lang="zh-CN" altLang="en-US" sz="2800" b="1" dirty="0">
                <a:latin typeface="宋体" pitchFamily="2" charset="-122"/>
                <a:ea typeface="宋体" pitchFamily="2" charset="-122"/>
              </a:rPr>
              <a:t>方特产</a:t>
            </a:r>
          </a:p>
          <a:p>
            <a:pPr>
              <a:lnSpc>
                <a:spcPct val="110000"/>
              </a:lnSpc>
            </a:pPr>
            <a:endParaRPr lang="en-US" altLang="zh-CN" sz="2000" dirty="0" smtClean="0">
              <a:solidFill>
                <a:srgbClr val="000000"/>
              </a:solidFill>
              <a:latin typeface="Courier New"/>
              <a:ea typeface="宋体"/>
              <a:cs typeface="Courier New"/>
            </a:endParaRPr>
          </a:p>
          <a:p>
            <a:pPr>
              <a:lnSpc>
                <a:spcPct val="110000"/>
              </a:lnSpc>
            </a:pPr>
            <a:endParaRPr lang="en-US" altLang="zh-CN" sz="1000" dirty="0" smtClean="0">
              <a:solidFill>
                <a:srgbClr val="000000"/>
              </a:solidFill>
              <a:latin typeface="Courier New"/>
              <a:ea typeface="宋体"/>
              <a:cs typeface="Courier New"/>
            </a:endParaRPr>
          </a:p>
          <a:p>
            <a:pPr>
              <a:lnSpc>
                <a:spcPct val="150000"/>
              </a:lnSpc>
            </a:pPr>
            <a:r>
              <a:rPr lang="en-US" altLang="zh-CN" sz="2400" dirty="0" smtClean="0">
                <a:solidFill>
                  <a:srgbClr val="000000"/>
                </a:solidFill>
                <a:latin typeface="Courier New"/>
                <a:ea typeface="宋体"/>
                <a:cs typeface="Courier New"/>
              </a:rPr>
              <a:t>    </a:t>
            </a:r>
            <a:r>
              <a:rPr lang="zh-CN" altLang="zh-CN" sz="2400" dirty="0" smtClean="0">
                <a:solidFill>
                  <a:srgbClr val="000000"/>
                </a:solidFill>
                <a:latin typeface="Courier New"/>
                <a:ea typeface="宋体"/>
                <a:cs typeface="Courier New"/>
              </a:rPr>
              <a:t>辽宁省为全国著名温带水果产区之一，主要产苹果、梨、紫里山楂、丹东板栗等。辽南苹果、辽西梨著称全国，辽东半岛上的熊岳城有“苹果城”之称。东北三宝中的人参、鹿茸都在全国占重要地位。柞蚕产量居全国之首。</a:t>
            </a:r>
            <a:endParaRPr lang="zh-CN" altLang="en-US" sz="2400" b="1" dirty="0">
              <a:latin typeface="宋体" pitchFamily="2" charset="-122"/>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548680"/>
            <a:ext cx="7443788" cy="928019"/>
          </a:xfrm>
        </p:spPr>
        <p:txBody>
          <a:bodyPr>
            <a:normAutofit/>
          </a:bodyPr>
          <a:lstStyle/>
          <a:p>
            <a:r>
              <a:rPr lang="zh-CN" altLang="zh-CN" sz="3100" dirty="0" smtClean="0">
                <a:solidFill>
                  <a:schemeClr val="tx1"/>
                </a:solidFill>
              </a:rPr>
              <a:t>三、主要旅游城市及景区</a:t>
            </a:r>
            <a:endParaRPr lang="zh-CN" altLang="en-US" dirty="0"/>
          </a:p>
        </p:txBody>
      </p:sp>
      <p:sp>
        <p:nvSpPr>
          <p:cNvPr id="3" name="内容占位符 2"/>
          <p:cNvSpPr>
            <a:spLocks noGrp="1"/>
          </p:cNvSpPr>
          <p:nvPr>
            <p:ph idx="1"/>
          </p:nvPr>
        </p:nvSpPr>
        <p:spPr>
          <a:xfrm>
            <a:off x="971600" y="1844824"/>
            <a:ext cx="7443788" cy="3352999"/>
          </a:xfrm>
        </p:spPr>
        <p:txBody>
          <a:bodyPr/>
          <a:lstStyle/>
          <a:p>
            <a:r>
              <a:rPr lang="zh-CN" altLang="zh-CN" sz="2800" b="1" dirty="0" smtClean="0"/>
              <a:t>（一）沈阳</a:t>
            </a:r>
            <a:endParaRPr lang="zh-CN" altLang="zh-CN" sz="2800" dirty="0" smtClean="0"/>
          </a:p>
          <a:p>
            <a:r>
              <a:rPr lang="zh-CN" altLang="zh-CN" dirty="0" smtClean="0"/>
              <a:t>沈阳市位于松辽平原的东部，辽宁省的中部，为辽宁省省会，也是我国著名的重工业城市。沈阳因地处浑河（古称沈水）之北，中国古代习惯于把水的北面称之为阳，沈阳的名字便由此而来。沈阳也是清帝国的发祥地。</a:t>
            </a:r>
            <a:endParaRPr lang="zh-CN" alt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55576" y="1772816"/>
            <a:ext cx="7443788" cy="4073079"/>
          </a:xfrm>
        </p:spPr>
        <p:txBody>
          <a:bodyPr>
            <a:normAutofit/>
          </a:bodyPr>
          <a:lstStyle/>
          <a:p>
            <a:r>
              <a:rPr lang="zh-CN" altLang="zh-CN" dirty="0" smtClean="0"/>
              <a:t>沈阳故宫始建于1625年，其占地面积为6.7万平方米，共有建筑100余座300余间。宫内建筑物保存完好，是我国仅存的两大宫殿建筑群之一。</a:t>
            </a:r>
          </a:p>
          <a:p>
            <a:r>
              <a:rPr lang="zh-CN" altLang="zh-CN" dirty="0" smtClean="0"/>
              <a:t>清入关前，其皇宫设在沈阳，迁都北京后，这座皇宫被称作“陪都宫殿”。后来就称之为沈阳故宫。它是清代初年的皇宫，在建筑艺术上继承中国古代建筑传统，融汉、满、蒙各族艺术于一体，有很高历史价值。</a:t>
            </a:r>
            <a:endParaRPr lang="zh-CN" altLang="en-US" dirty="0"/>
          </a:p>
        </p:txBody>
      </p:sp>
      <p:sp>
        <p:nvSpPr>
          <p:cNvPr id="4" name="矩形 3"/>
          <p:cNvSpPr/>
          <p:nvPr/>
        </p:nvSpPr>
        <p:spPr>
          <a:xfrm>
            <a:off x="2699792" y="764704"/>
            <a:ext cx="3057247" cy="523220"/>
          </a:xfrm>
          <a:prstGeom prst="rect">
            <a:avLst/>
          </a:prstGeom>
        </p:spPr>
        <p:txBody>
          <a:bodyPr wrap="none">
            <a:spAutoFit/>
          </a:bodyPr>
          <a:lstStyle/>
          <a:p>
            <a:r>
              <a:rPr lang="zh-CN" altLang="zh-CN" sz="2800" b="1" dirty="0" smtClean="0">
                <a:latin typeface="宋体" pitchFamily="2" charset="-122"/>
                <a:ea typeface="宋体" pitchFamily="2" charset="-122"/>
              </a:rPr>
              <a:t>1.沈阳故宫博物院</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defRPr/>
            </a:pPr>
            <a:endParaRPr lang="zh-CN" altLang="zh-CN" smtClean="0"/>
          </a:p>
        </p:txBody>
      </p:sp>
      <p:sp>
        <p:nvSpPr>
          <p:cNvPr id="114693" name="Rectangle 3"/>
          <p:cNvSpPr>
            <a:spLocks noGrp="1" noChangeArrowheads="1"/>
          </p:cNvSpPr>
          <p:nvPr>
            <p:ph type="body" idx="1"/>
          </p:nvPr>
        </p:nvSpPr>
        <p:spPr/>
        <p:txBody>
          <a:bodyPr/>
          <a:lstStyle/>
          <a:p>
            <a:pPr eaLnBrk="1" hangingPunct="1"/>
            <a:endParaRPr lang="zh-CN" altLang="zh-CN" dirty="0" smtClean="0"/>
          </a:p>
        </p:txBody>
      </p:sp>
      <p:pic>
        <p:nvPicPr>
          <p:cNvPr id="132101" name="Picture 5" descr="2011091821212644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14695" name="Rectangle 6"/>
          <p:cNvSpPr>
            <a:spLocks noChangeArrowheads="1"/>
          </p:cNvSpPr>
          <p:nvPr/>
        </p:nvSpPr>
        <p:spPr bwMode="auto">
          <a:xfrm>
            <a:off x="1981200" y="685800"/>
            <a:ext cx="2328863" cy="457200"/>
          </a:xfrm>
          <a:prstGeom prst="rect">
            <a:avLst/>
          </a:prstGeom>
          <a:noFill/>
          <a:ln w="9525">
            <a:noFill/>
            <a:miter lim="800000"/>
            <a:headEnd/>
            <a:tailEnd/>
          </a:ln>
        </p:spPr>
        <p:txBody>
          <a:bodyPr wrap="none">
            <a:spAutoFit/>
          </a:bodyPr>
          <a:lstStyle/>
          <a:p>
            <a:r>
              <a:rPr lang="zh-CN" altLang="en-US" sz="2400" b="1"/>
              <a:t>大政殿、十王亭</a:t>
            </a:r>
          </a:p>
        </p:txBody>
      </p:sp>
      <p:sp>
        <p:nvSpPr>
          <p:cNvPr id="114697" name="Rectangle 10"/>
          <p:cNvSpPr>
            <a:spLocks noChangeArrowheads="1"/>
          </p:cNvSpPr>
          <p:nvPr/>
        </p:nvSpPr>
        <p:spPr bwMode="auto">
          <a:xfrm>
            <a:off x="990600" y="6248400"/>
            <a:ext cx="6526213" cy="366713"/>
          </a:xfrm>
          <a:prstGeom prst="rect">
            <a:avLst/>
          </a:prstGeom>
          <a:noFill/>
          <a:ln w="9525">
            <a:noFill/>
            <a:miter lim="800000"/>
            <a:headEnd/>
            <a:tailEnd/>
          </a:ln>
        </p:spPr>
        <p:txBody>
          <a:bodyPr wrap="none">
            <a:spAutoFit/>
          </a:bodyPr>
          <a:lstStyle/>
          <a:p>
            <a:r>
              <a:rPr lang="zh-CN" altLang="en-US" b="1" dirty="0">
                <a:solidFill>
                  <a:srgbClr val="000000"/>
                </a:solidFill>
              </a:rPr>
              <a:t>如颁布诏书</a:t>
            </a:r>
            <a:r>
              <a:rPr lang="en-US" altLang="zh-CN" b="1" dirty="0">
                <a:solidFill>
                  <a:srgbClr val="000000"/>
                </a:solidFill>
              </a:rPr>
              <a:t>,</a:t>
            </a:r>
            <a:r>
              <a:rPr lang="zh-CN" altLang="en-US" b="1" dirty="0">
                <a:solidFill>
                  <a:srgbClr val="000000"/>
                </a:solidFill>
              </a:rPr>
              <a:t>宣布军队出征</a:t>
            </a:r>
            <a:r>
              <a:rPr lang="en-US" altLang="zh-CN" b="1" dirty="0">
                <a:solidFill>
                  <a:srgbClr val="000000"/>
                </a:solidFill>
              </a:rPr>
              <a:t>,</a:t>
            </a:r>
            <a:r>
              <a:rPr lang="zh-CN" altLang="en-US" b="1" dirty="0">
                <a:solidFill>
                  <a:srgbClr val="000000"/>
                </a:solidFill>
              </a:rPr>
              <a:t>迎接将士凯旋和皇帝即位等的地方。</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4294967295"/>
          </p:nvPr>
        </p:nvSpPr>
        <p:spPr>
          <a:xfrm>
            <a:off x="762000" y="838200"/>
            <a:ext cx="8382000" cy="5105400"/>
          </a:xfrm>
        </p:spPr>
        <p:txBody>
          <a:bodyPr/>
          <a:lstStyle/>
          <a:p>
            <a:pPr eaLnBrk="1" hangingPunct="1"/>
            <a:r>
              <a:rPr lang="zh-CN" altLang="en-US" dirty="0" smtClean="0"/>
              <a:t>东北三宝：貂皮、鹿茸、人参</a:t>
            </a:r>
          </a:p>
          <a:p>
            <a:pPr eaLnBrk="1" hangingPunct="1"/>
            <a:r>
              <a:rPr lang="zh-CN" altLang="en-US" dirty="0" smtClean="0"/>
              <a:t>四大山珍：熊掌、麒面（驼鹿 ）、飞龙、猴头</a:t>
            </a:r>
          </a:p>
        </p:txBody>
      </p:sp>
      <p:grpSp>
        <p:nvGrpSpPr>
          <p:cNvPr id="2" name="Group 14"/>
          <p:cNvGrpSpPr>
            <a:grpSpLocks/>
          </p:cNvGrpSpPr>
          <p:nvPr/>
        </p:nvGrpSpPr>
        <p:grpSpPr bwMode="auto">
          <a:xfrm>
            <a:off x="152400" y="2971800"/>
            <a:ext cx="8991600" cy="3032125"/>
            <a:chOff x="96" y="1872"/>
            <a:chExt cx="5664" cy="1910"/>
          </a:xfrm>
        </p:grpSpPr>
        <p:grpSp>
          <p:nvGrpSpPr>
            <p:cNvPr id="3" name="Group 4"/>
            <p:cNvGrpSpPr>
              <a:grpSpLocks/>
            </p:cNvGrpSpPr>
            <p:nvPr/>
          </p:nvGrpSpPr>
          <p:grpSpPr bwMode="auto">
            <a:xfrm>
              <a:off x="1920" y="1920"/>
              <a:ext cx="1968" cy="1729"/>
              <a:chOff x="295" y="2205"/>
              <a:chExt cx="1859" cy="1634"/>
            </a:xfrm>
          </p:grpSpPr>
          <p:pic>
            <p:nvPicPr>
              <p:cNvPr id="7180" name="Picture 5" descr="6500ae1692d3332d962b43f7"/>
              <p:cNvPicPr>
                <a:picLocks noChangeAspect="1" noChangeArrowheads="1"/>
              </p:cNvPicPr>
              <p:nvPr/>
            </p:nvPicPr>
            <p:blipFill>
              <a:blip r:embed="rId3" cstate="print"/>
              <a:srcRect/>
              <a:stretch>
                <a:fillRect/>
              </a:stretch>
            </p:blipFill>
            <p:spPr bwMode="auto">
              <a:xfrm>
                <a:off x="295" y="2205"/>
                <a:ext cx="1859" cy="1421"/>
              </a:xfrm>
              <a:prstGeom prst="rect">
                <a:avLst/>
              </a:prstGeom>
              <a:noFill/>
              <a:ln w="9525">
                <a:noFill/>
                <a:miter lim="800000"/>
                <a:headEnd/>
                <a:tailEnd/>
              </a:ln>
            </p:spPr>
          </p:pic>
          <p:sp>
            <p:nvSpPr>
              <p:cNvPr id="7181" name="Rectangle 6"/>
              <p:cNvSpPr>
                <a:spLocks noChangeArrowheads="1"/>
              </p:cNvSpPr>
              <p:nvPr/>
            </p:nvSpPr>
            <p:spPr bwMode="auto">
              <a:xfrm>
                <a:off x="1020" y="3657"/>
                <a:ext cx="322" cy="182"/>
              </a:xfrm>
              <a:prstGeom prst="rect">
                <a:avLst/>
              </a:prstGeom>
              <a:noFill/>
              <a:ln w="9525">
                <a:noFill/>
                <a:miter lim="800000"/>
                <a:headEnd/>
                <a:tailEnd/>
              </a:ln>
            </p:spPr>
            <p:txBody>
              <a:bodyPr wrap="none">
                <a:spAutoFit/>
              </a:bodyPr>
              <a:lstStyle/>
              <a:p>
                <a:r>
                  <a:rPr lang="zh-CN" altLang="en-US" sz="1400" b="1"/>
                  <a:t>紫貂</a:t>
                </a:r>
              </a:p>
            </p:txBody>
          </p:sp>
        </p:grpSp>
        <p:grpSp>
          <p:nvGrpSpPr>
            <p:cNvPr id="4" name="Group 7"/>
            <p:cNvGrpSpPr>
              <a:grpSpLocks/>
            </p:cNvGrpSpPr>
            <p:nvPr/>
          </p:nvGrpSpPr>
          <p:grpSpPr bwMode="auto">
            <a:xfrm>
              <a:off x="3936" y="1920"/>
              <a:ext cx="1824" cy="1772"/>
              <a:chOff x="3923" y="2218"/>
              <a:chExt cx="1662" cy="1614"/>
            </a:xfrm>
          </p:grpSpPr>
          <p:sp>
            <p:nvSpPr>
              <p:cNvPr id="7178" name="Rectangle 8"/>
              <p:cNvSpPr>
                <a:spLocks noChangeArrowheads="1"/>
              </p:cNvSpPr>
              <p:nvPr/>
            </p:nvSpPr>
            <p:spPr bwMode="auto">
              <a:xfrm>
                <a:off x="4604" y="3657"/>
                <a:ext cx="309" cy="175"/>
              </a:xfrm>
              <a:prstGeom prst="rect">
                <a:avLst/>
              </a:prstGeom>
              <a:noFill/>
              <a:ln w="9525">
                <a:noFill/>
                <a:miter lim="800000"/>
                <a:headEnd/>
                <a:tailEnd/>
              </a:ln>
            </p:spPr>
            <p:txBody>
              <a:bodyPr wrap="none">
                <a:spAutoFit/>
              </a:bodyPr>
              <a:lstStyle/>
              <a:p>
                <a:r>
                  <a:rPr lang="zh-CN" altLang="en-US" sz="1400" b="1"/>
                  <a:t>鹿茸</a:t>
                </a:r>
              </a:p>
            </p:txBody>
          </p:sp>
          <p:pic>
            <p:nvPicPr>
              <p:cNvPr id="7179" name="Picture 9"/>
              <p:cNvPicPr>
                <a:picLocks noChangeAspect="1" noChangeArrowheads="1"/>
              </p:cNvPicPr>
              <p:nvPr/>
            </p:nvPicPr>
            <p:blipFill>
              <a:blip r:embed="rId4" cstate="print"/>
              <a:srcRect/>
              <a:stretch>
                <a:fillRect/>
              </a:stretch>
            </p:blipFill>
            <p:spPr bwMode="auto">
              <a:xfrm>
                <a:off x="3923" y="2218"/>
                <a:ext cx="1662" cy="1439"/>
              </a:xfrm>
              <a:prstGeom prst="rect">
                <a:avLst/>
              </a:prstGeom>
              <a:noFill/>
              <a:ln w="9525">
                <a:noFill/>
                <a:miter lim="800000"/>
                <a:headEnd/>
                <a:tailEnd/>
              </a:ln>
            </p:spPr>
          </p:pic>
        </p:grpSp>
        <p:grpSp>
          <p:nvGrpSpPr>
            <p:cNvPr id="5" name="Group 10"/>
            <p:cNvGrpSpPr>
              <a:grpSpLocks/>
            </p:cNvGrpSpPr>
            <p:nvPr/>
          </p:nvGrpSpPr>
          <p:grpSpPr bwMode="auto">
            <a:xfrm>
              <a:off x="96" y="1872"/>
              <a:ext cx="1770" cy="1910"/>
              <a:chOff x="567" y="2251"/>
              <a:chExt cx="1433" cy="1600"/>
            </a:xfrm>
          </p:grpSpPr>
          <p:pic>
            <p:nvPicPr>
              <p:cNvPr id="7176" name="Picture 11"/>
              <p:cNvPicPr>
                <a:picLocks noChangeAspect="1" noChangeArrowheads="1"/>
              </p:cNvPicPr>
              <p:nvPr/>
            </p:nvPicPr>
            <p:blipFill>
              <a:blip r:embed="rId5" cstate="print"/>
              <a:srcRect/>
              <a:stretch>
                <a:fillRect/>
              </a:stretch>
            </p:blipFill>
            <p:spPr bwMode="auto">
              <a:xfrm>
                <a:off x="567" y="2251"/>
                <a:ext cx="1433" cy="1422"/>
              </a:xfrm>
              <a:prstGeom prst="rect">
                <a:avLst/>
              </a:prstGeom>
              <a:noFill/>
              <a:ln w="9525">
                <a:noFill/>
                <a:miter lim="800000"/>
                <a:headEnd/>
                <a:tailEnd/>
              </a:ln>
            </p:spPr>
          </p:pic>
          <p:sp>
            <p:nvSpPr>
              <p:cNvPr id="7177" name="Rectangle 12"/>
              <p:cNvSpPr>
                <a:spLocks noChangeArrowheads="1"/>
              </p:cNvSpPr>
              <p:nvPr/>
            </p:nvSpPr>
            <p:spPr bwMode="auto">
              <a:xfrm>
                <a:off x="975" y="3691"/>
                <a:ext cx="275" cy="160"/>
              </a:xfrm>
              <a:prstGeom prst="rect">
                <a:avLst/>
              </a:prstGeom>
              <a:noFill/>
              <a:ln w="9525">
                <a:noFill/>
                <a:miter lim="800000"/>
                <a:headEnd/>
                <a:tailEnd/>
              </a:ln>
            </p:spPr>
            <p:txBody>
              <a:bodyPr wrap="none">
                <a:spAutoFit/>
              </a:bodyPr>
              <a:lstStyle/>
              <a:p>
                <a:r>
                  <a:rPr lang="zh-CN" altLang="en-US" sz="1400" b="1"/>
                  <a:t>人参</a:t>
                </a:r>
              </a:p>
            </p:txBody>
          </p:sp>
        </p:grpSp>
      </p:gr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764704"/>
            <a:ext cx="7443788" cy="928019"/>
          </a:xfrm>
        </p:spPr>
        <p:txBody>
          <a:bodyPr>
            <a:normAutofit fontScale="90000"/>
          </a:bodyPr>
          <a:lstStyle/>
          <a:p>
            <a:r>
              <a:rPr lang="zh-CN" altLang="zh-CN" dirty="0" smtClean="0">
                <a:solidFill>
                  <a:schemeClr val="tx1"/>
                </a:solidFill>
              </a:rPr>
              <a:t>2.张氏帅府</a:t>
            </a:r>
            <a:r>
              <a:rPr lang="zh-CN" altLang="zh-CN" dirty="0" smtClean="0"/>
              <a:t/>
            </a:r>
            <a:br>
              <a:rPr lang="zh-CN" altLang="zh-CN" dirty="0" smtClean="0"/>
            </a:br>
            <a:endParaRPr lang="zh-CN" altLang="en-US" dirty="0"/>
          </a:p>
        </p:txBody>
      </p:sp>
      <p:sp>
        <p:nvSpPr>
          <p:cNvPr id="3" name="内容占位符 2"/>
          <p:cNvSpPr>
            <a:spLocks noGrp="1"/>
          </p:cNvSpPr>
          <p:nvPr>
            <p:ph idx="1"/>
          </p:nvPr>
        </p:nvSpPr>
        <p:spPr>
          <a:xfrm>
            <a:off x="755576" y="1628800"/>
            <a:ext cx="7443788" cy="3352999"/>
          </a:xfrm>
        </p:spPr>
        <p:txBody>
          <a:bodyPr>
            <a:normAutofit lnSpcReduction="10000"/>
          </a:bodyPr>
          <a:lstStyle/>
          <a:p>
            <a:r>
              <a:rPr lang="zh-CN" altLang="zh-CN" dirty="0" smtClean="0"/>
              <a:t>“张氏帅府”又称“大帅府”、“ 小帅府”，是奉系军阀首领张作霖及其长子张学良的官邸和私宅。始建于1914年，占地29146平方米</a:t>
            </a:r>
            <a:r>
              <a:rPr lang="zh-CN" altLang="en-US" dirty="0" smtClean="0"/>
              <a:t>，</a:t>
            </a:r>
            <a:r>
              <a:rPr lang="zh-CN" altLang="zh-CN" dirty="0" smtClean="0"/>
              <a:t>由东院、中院、西院和院外的不同风格的建筑群组成，是我国近代优秀建筑群之一。东院由大、小青楼和帅府花园等组成。西院有七座红楼建筑群。张氏帅府中曾发生过多起震惊中外的事件</a:t>
            </a:r>
            <a:r>
              <a:rPr lang="zh-CN" altLang="en-US" dirty="0" smtClean="0"/>
              <a:t>。</a:t>
            </a:r>
            <a:endParaRPr lang="zh-CN" alt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pPr eaLnBrk="1" hangingPunct="1">
              <a:defRPr/>
            </a:pPr>
            <a:endParaRPr lang="zh-CN" altLang="zh-CN" smtClean="0"/>
          </a:p>
        </p:txBody>
      </p:sp>
      <p:sp>
        <p:nvSpPr>
          <p:cNvPr id="118787" name="Rectangle 3"/>
          <p:cNvSpPr>
            <a:spLocks noGrp="1" noChangeArrowheads="1"/>
          </p:cNvSpPr>
          <p:nvPr>
            <p:ph type="body" idx="1"/>
          </p:nvPr>
        </p:nvSpPr>
        <p:spPr/>
        <p:txBody>
          <a:bodyPr/>
          <a:lstStyle/>
          <a:p>
            <a:pPr eaLnBrk="1" hangingPunct="1"/>
            <a:endParaRPr lang="zh-CN" altLang="zh-CN" smtClean="0"/>
          </a:p>
        </p:txBody>
      </p:sp>
      <p:pic>
        <p:nvPicPr>
          <p:cNvPr id="118788" name="Picture 6" descr="1676464961290668953"/>
          <p:cNvPicPr>
            <a:picLocks noChangeAspect="1" noChangeArrowheads="1"/>
          </p:cNvPicPr>
          <p:nvPr/>
        </p:nvPicPr>
        <p:blipFill>
          <a:blip r:embed="rId2" cstate="print"/>
          <a:srcRect/>
          <a:stretch>
            <a:fillRect/>
          </a:stretch>
        </p:blipFill>
        <p:spPr bwMode="auto">
          <a:xfrm>
            <a:off x="0" y="-171400"/>
            <a:ext cx="9144000" cy="6802438"/>
          </a:xfrm>
          <a:prstGeom prst="rect">
            <a:avLst/>
          </a:prstGeom>
          <a:noFill/>
          <a:ln w="9525">
            <a:noFill/>
            <a:miter lim="800000"/>
            <a:headEnd/>
            <a:tailEnd/>
          </a:ln>
        </p:spPr>
      </p:pic>
      <p:pic>
        <p:nvPicPr>
          <p:cNvPr id="242693" name="Picture 5" descr="xin_06203051816452811979859"/>
          <p:cNvPicPr>
            <a:picLocks noChangeAspect="1" noChangeArrowheads="1"/>
          </p:cNvPicPr>
          <p:nvPr/>
        </p:nvPicPr>
        <p:blipFill>
          <a:blip r:embed="rId3" cstate="print"/>
          <a:srcRect/>
          <a:stretch>
            <a:fillRect/>
          </a:stretch>
        </p:blipFill>
        <p:spPr bwMode="auto">
          <a:xfrm>
            <a:off x="0" y="-171400"/>
            <a:ext cx="9144000" cy="66659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42693"/>
                                        </p:tgtEl>
                                        <p:attrNameLst>
                                          <p:attrName>ppt_x</p:attrName>
                                        </p:attrNameLst>
                                      </p:cBhvr>
                                      <p:tavLst>
                                        <p:tav tm="0">
                                          <p:val>
                                            <p:strVal val="ppt_x"/>
                                          </p:val>
                                        </p:tav>
                                        <p:tav tm="100000">
                                          <p:val>
                                            <p:strVal val="ppt_x"/>
                                          </p:val>
                                        </p:tav>
                                      </p:tavLst>
                                    </p:anim>
                                    <p:anim calcmode="lin" valueType="num">
                                      <p:cBhvr additive="base">
                                        <p:cTn id="7" dur="500"/>
                                        <p:tgtEl>
                                          <p:spTgt spid="242693"/>
                                        </p:tgtEl>
                                        <p:attrNameLst>
                                          <p:attrName>ppt_y</p:attrName>
                                        </p:attrNameLst>
                                      </p:cBhvr>
                                      <p:tavLst>
                                        <p:tav tm="0">
                                          <p:val>
                                            <p:strVal val="ppt_y"/>
                                          </p:val>
                                        </p:tav>
                                        <p:tav tm="100000">
                                          <p:val>
                                            <p:strVal val="1+ppt_h/2"/>
                                          </p:val>
                                        </p:tav>
                                      </p:tavLst>
                                    </p:anim>
                                    <p:set>
                                      <p:cBhvr>
                                        <p:cTn id="8" dur="1" fill="hold">
                                          <p:stCondLst>
                                            <p:cond delay="499"/>
                                          </p:stCondLst>
                                        </p:cTn>
                                        <p:tgtEl>
                                          <p:spTgt spid="2426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1043608" y="764704"/>
            <a:ext cx="1987550" cy="523875"/>
          </a:xfrm>
          <a:prstGeom prst="rect">
            <a:avLst/>
          </a:prstGeom>
          <a:noFill/>
          <a:ln w="9525">
            <a:noFill/>
            <a:miter lim="800000"/>
            <a:headEnd/>
            <a:tailEnd/>
          </a:ln>
        </p:spPr>
        <p:txBody>
          <a:bodyPr wrap="none">
            <a:spAutoFit/>
          </a:bodyPr>
          <a:lstStyle/>
          <a:p>
            <a:r>
              <a:rPr lang="zh-CN" altLang="en-US" sz="2800" b="1" dirty="0">
                <a:ea typeface="幼圆" pitchFamily="49" charset="-122"/>
              </a:rPr>
              <a:t>（二）大连</a:t>
            </a:r>
          </a:p>
        </p:txBody>
      </p:sp>
      <p:sp>
        <p:nvSpPr>
          <p:cNvPr id="122883" name="Text Box 3"/>
          <p:cNvSpPr txBox="1">
            <a:spLocks noChangeArrowheads="1"/>
          </p:cNvSpPr>
          <p:nvPr/>
        </p:nvSpPr>
        <p:spPr bwMode="auto">
          <a:xfrm>
            <a:off x="395536" y="1340768"/>
            <a:ext cx="8147248" cy="3428631"/>
          </a:xfrm>
          <a:prstGeom prst="rect">
            <a:avLst/>
          </a:prstGeom>
          <a:noFill/>
          <a:ln w="9525">
            <a:noFill/>
            <a:miter lim="800000"/>
            <a:headEnd/>
            <a:tailEnd/>
          </a:ln>
        </p:spPr>
        <p:txBody>
          <a:bodyPr wrap="square">
            <a:spAutoFit/>
          </a:bodyPr>
          <a:lstStyle/>
          <a:p>
            <a:pPr>
              <a:lnSpc>
                <a:spcPct val="140000"/>
              </a:lnSpc>
            </a:pPr>
            <a:endParaRPr lang="zh-CN" altLang="en-US" sz="2400" b="1" dirty="0">
              <a:latin typeface="宋体" pitchFamily="2" charset="-122"/>
              <a:ea typeface="宋体" pitchFamily="2" charset="-122"/>
            </a:endParaRPr>
          </a:p>
          <a:p>
            <a:pPr indent="276225">
              <a:lnSpc>
                <a:spcPct val="150000"/>
              </a:lnSpc>
              <a:spcAft>
                <a:spcPts val="0"/>
              </a:spcAft>
            </a:pPr>
            <a:r>
              <a:rPr lang="en-US" altLang="zh-CN" sz="2400" dirty="0" smtClean="0">
                <a:solidFill>
                  <a:srgbClr val="000000"/>
                </a:solidFill>
                <a:latin typeface="Courier New"/>
                <a:ea typeface="宋体"/>
                <a:cs typeface="Courier New"/>
              </a:rPr>
              <a:t> </a:t>
            </a:r>
            <a:r>
              <a:rPr lang="zh-CN" altLang="zh-CN" sz="2400" dirty="0" smtClean="0">
                <a:solidFill>
                  <a:srgbClr val="000000"/>
                </a:solidFill>
                <a:latin typeface="Courier New"/>
                <a:ea typeface="宋体"/>
                <a:cs typeface="Courier New"/>
              </a:rPr>
              <a:t>大连地处辽东半岛的南端，西濒渤海，东临黄海。四面山环水绕，风光旖旎，气候宜人，是我国著名的海滨旅游城市。大连的社会文化生活十分活跃，已成为闻名遐迩的“服装城”、“足球城”、“旅游城”。</a:t>
            </a:r>
            <a:endParaRPr lang="zh-CN" altLang="zh-CN" sz="2800" dirty="0" smtClean="0">
              <a:solidFill>
                <a:srgbClr val="000000"/>
              </a:solidFill>
              <a:latin typeface="Arial Unicode MS"/>
              <a:ea typeface="宋体"/>
              <a:cs typeface="Arial Unicode MS"/>
            </a:endParaRPr>
          </a:p>
          <a:p>
            <a:pPr>
              <a:lnSpc>
                <a:spcPct val="140000"/>
              </a:lnSpc>
            </a:pPr>
            <a:endParaRPr lang="zh-CN" altLang="en-US" sz="2400" b="1" dirty="0">
              <a:solidFill>
                <a:srgbClr val="0000FF"/>
              </a:solidFill>
              <a:latin typeface="宋体" pitchFamily="2" charset="-122"/>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62" y="451603"/>
            <a:ext cx="7443788" cy="97077"/>
          </a:xfrm>
        </p:spPr>
        <p:txBody>
          <a:bodyPr>
            <a:normAutofit fontScale="90000"/>
          </a:bodyPr>
          <a:lstStyle/>
          <a:p>
            <a:endParaRPr lang="zh-CN" altLang="en-US" dirty="0"/>
          </a:p>
        </p:txBody>
      </p:sp>
      <p:sp>
        <p:nvSpPr>
          <p:cNvPr id="3" name="内容占位符 2"/>
          <p:cNvSpPr>
            <a:spLocks noGrp="1"/>
          </p:cNvSpPr>
          <p:nvPr>
            <p:ph idx="1"/>
          </p:nvPr>
        </p:nvSpPr>
        <p:spPr>
          <a:xfrm>
            <a:off x="827584" y="1052736"/>
            <a:ext cx="7443788" cy="4073079"/>
          </a:xfrm>
        </p:spPr>
        <p:txBody>
          <a:bodyPr>
            <a:normAutofit/>
          </a:bodyPr>
          <a:lstStyle/>
          <a:p>
            <a:r>
              <a:rPr lang="en-US" altLang="zh-CN" b="1" dirty="0" smtClean="0"/>
              <a:t>1.</a:t>
            </a:r>
            <a:r>
              <a:rPr lang="zh-CN" altLang="zh-CN" b="1" dirty="0" smtClean="0"/>
              <a:t>金石滩旅游度假区</a:t>
            </a:r>
            <a:endParaRPr lang="en-US" altLang="zh-CN" b="1" dirty="0" smtClean="0"/>
          </a:p>
          <a:p>
            <a:endParaRPr lang="zh-CN" altLang="zh-CN" sz="1400" dirty="0" smtClean="0"/>
          </a:p>
          <a:p>
            <a:r>
              <a:rPr lang="zh-CN" altLang="zh-CN" dirty="0" smtClean="0"/>
              <a:t>金石滩旅游度假区位于大连东北端的黄海之滨。金石滩，距大连市中心50公里。这里三面环海，冬暖夏凉，气候宜人，延绵30多公里的海岸线，凝聚了3-9亿年地质奇观，诞生于六亿年前的震旦纪岩石形成壮丽的奇石景观，被称为“凝固的动物世界”、“天然地质博物馆”。</a:t>
            </a:r>
          </a:p>
          <a:p>
            <a:endParaRPr lang="zh-CN" alt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62" y="451603"/>
            <a:ext cx="7443788" cy="169085"/>
          </a:xfrm>
        </p:spPr>
        <p:txBody>
          <a:bodyPr>
            <a:normAutofit fontScale="90000"/>
          </a:bodyPr>
          <a:lstStyle/>
          <a:p>
            <a:endParaRPr lang="zh-CN" altLang="en-US" dirty="0"/>
          </a:p>
        </p:txBody>
      </p:sp>
      <p:sp>
        <p:nvSpPr>
          <p:cNvPr id="3" name="内容占位符 2"/>
          <p:cNvSpPr>
            <a:spLocks noGrp="1"/>
          </p:cNvSpPr>
          <p:nvPr>
            <p:ph idx="1"/>
          </p:nvPr>
        </p:nvSpPr>
        <p:spPr>
          <a:xfrm>
            <a:off x="1043608" y="1052736"/>
            <a:ext cx="7128792" cy="4145087"/>
          </a:xfrm>
        </p:spPr>
        <p:txBody>
          <a:bodyPr/>
          <a:lstStyle/>
          <a:p>
            <a:r>
              <a:rPr lang="en-US" altLang="zh-CN" b="1" dirty="0" smtClean="0"/>
              <a:t>2.</a:t>
            </a:r>
            <a:r>
              <a:rPr lang="zh-CN" altLang="zh-CN" b="1" dirty="0" smtClean="0"/>
              <a:t>大连圣亚海洋世界</a:t>
            </a:r>
            <a:endParaRPr lang="en-US" altLang="zh-CN" b="1" dirty="0" smtClean="0"/>
          </a:p>
          <a:p>
            <a:endParaRPr lang="zh-CN" altLang="zh-CN" sz="1400" dirty="0" smtClean="0"/>
          </a:p>
          <a:p>
            <a:r>
              <a:rPr lang="zh-CN" altLang="zh-CN" dirty="0" smtClean="0"/>
              <a:t>大连圣亚海洋世界，被称为中国最浪漫的海洋主题乐园。它共有圣亚海洋世界、圣亚极地世界、圣亚深海传奇、圣亚珊瑚世界、圣亚恐龙传奇五大场馆，是集海洋极地环境模拟、海洋动物展示表演、购物、娱乐、休闲于一体的综合性旅游项目。</a:t>
            </a:r>
          </a:p>
          <a:p>
            <a:endParaRPr lang="zh-CN" alt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43714" name="图片 16" descr="这种"/>
          <p:cNvPicPr>
            <a:picLocks noChangeAspect="1" noChangeArrowheads="1"/>
          </p:cNvPicPr>
          <p:nvPr/>
        </p:nvPicPr>
        <p:blipFill>
          <a:blip r:embed="rId2" cstate="print"/>
          <a:srcRect/>
          <a:stretch>
            <a:fillRect/>
          </a:stretch>
        </p:blipFill>
        <p:spPr bwMode="auto">
          <a:xfrm>
            <a:off x="0" y="0"/>
            <a:ext cx="9176044" cy="60932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611560" y="764704"/>
            <a:ext cx="7795592" cy="4321183"/>
          </a:xfrm>
          <a:prstGeom prst="rect">
            <a:avLst/>
          </a:prstGeom>
          <a:noFill/>
          <a:ln w="9525">
            <a:noFill/>
            <a:miter lim="800000"/>
            <a:headEnd/>
            <a:tailEnd/>
          </a:ln>
        </p:spPr>
        <p:txBody>
          <a:bodyPr wrap="square">
            <a:spAutoFit/>
          </a:bodyPr>
          <a:lstStyle/>
          <a:p>
            <a:pPr indent="262255">
              <a:lnSpc>
                <a:spcPct val="150000"/>
              </a:lnSpc>
              <a:spcAft>
                <a:spcPts val="0"/>
              </a:spcAft>
            </a:pPr>
            <a:r>
              <a:rPr lang="en-US" altLang="zh-CN" sz="2800" b="1" dirty="0" smtClean="0">
                <a:solidFill>
                  <a:srgbClr val="000000"/>
                </a:solidFill>
                <a:latin typeface="宋体"/>
                <a:ea typeface="宋体"/>
                <a:cs typeface="Arial Unicode MS"/>
              </a:rPr>
              <a:t>  3.</a:t>
            </a:r>
            <a:r>
              <a:rPr lang="zh-CN" altLang="zh-CN" sz="2800" b="1" dirty="0" smtClean="0">
                <a:solidFill>
                  <a:srgbClr val="000000"/>
                </a:solidFill>
                <a:latin typeface="Courier New"/>
                <a:ea typeface="宋体"/>
                <a:cs typeface="Courier New"/>
              </a:rPr>
              <a:t>极地海洋动物馆</a:t>
            </a:r>
            <a:endParaRPr lang="zh-CN" altLang="zh-CN" sz="3200" dirty="0" smtClean="0">
              <a:solidFill>
                <a:srgbClr val="000000"/>
              </a:solidFill>
              <a:latin typeface="Arial Unicode MS"/>
              <a:ea typeface="宋体"/>
              <a:cs typeface="Arial Unicode MS"/>
            </a:endParaRPr>
          </a:p>
          <a:p>
            <a:pPr>
              <a:lnSpc>
                <a:spcPct val="140000"/>
              </a:lnSpc>
            </a:pPr>
            <a:r>
              <a:rPr lang="zh-CN" altLang="en-US" sz="1200" b="1" dirty="0" smtClean="0">
                <a:latin typeface="宋体" pitchFamily="2" charset="-122"/>
              </a:rPr>
              <a:t>    </a:t>
            </a:r>
            <a:endParaRPr lang="zh-CN" altLang="en-US" sz="1200" b="1" dirty="0">
              <a:latin typeface="宋体" pitchFamily="2" charset="-122"/>
            </a:endParaRPr>
          </a:p>
          <a:p>
            <a:pPr indent="266700">
              <a:lnSpc>
                <a:spcPct val="150000"/>
              </a:lnSpc>
              <a:spcAft>
                <a:spcPts val="0"/>
              </a:spcAft>
            </a:pPr>
            <a:r>
              <a:rPr lang="en-US" altLang="zh-CN" sz="2400" dirty="0" smtClean="0">
                <a:solidFill>
                  <a:srgbClr val="000000"/>
                </a:solidFill>
                <a:latin typeface="Arial Unicode MS"/>
                <a:ea typeface="宋体"/>
                <a:cs typeface="宋体"/>
              </a:rPr>
              <a:t>  </a:t>
            </a:r>
            <a:r>
              <a:rPr lang="zh-CN" altLang="zh-CN" sz="2400" dirty="0" smtClean="0">
                <a:solidFill>
                  <a:srgbClr val="000000"/>
                </a:solidFill>
                <a:latin typeface="Arial Unicode MS"/>
                <a:ea typeface="宋体"/>
                <a:cs typeface="宋体"/>
              </a:rPr>
              <a:t>老虎滩极地海洋动物馆，坐落在中国著名的大连老虎滩风景区，这里依山、伴海，景色迷人。极地海洋动物馆建筑面积36000平方米，占地面积20000平方米，是世界最大、中国唯一的一家拥有海洋动物最多，展示极地动物品种最全的场馆，被国家海洋局极地办公室授予“极地科普教育基地”的荣誉称号。</a:t>
            </a:r>
            <a:endParaRPr lang="zh-CN" altLang="zh-CN" sz="2800" dirty="0">
              <a:solidFill>
                <a:srgbClr val="000000"/>
              </a:solidFill>
              <a:latin typeface="Arial Unicode MS"/>
              <a:ea typeface="宋体"/>
              <a:cs typeface="Arial Unicode MS"/>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8" name="图片 22" descr="长春"/>
          <p:cNvPicPr>
            <a:picLocks noChangeAspect="1" noChangeArrowheads="1"/>
          </p:cNvPicPr>
          <p:nvPr/>
        </p:nvPicPr>
        <p:blipFill>
          <a:blip r:embed="rId2" cstate="print"/>
          <a:srcRect/>
          <a:stretch>
            <a:fillRect/>
          </a:stretch>
        </p:blipFill>
        <p:spPr bwMode="auto">
          <a:xfrm>
            <a:off x="0" y="188640"/>
            <a:ext cx="9143999" cy="55892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755576" y="1556792"/>
            <a:ext cx="7359352" cy="4136504"/>
          </a:xfrm>
          <a:prstGeom prst="rect">
            <a:avLst/>
          </a:prstGeom>
          <a:noFill/>
          <a:ln w="9525">
            <a:noFill/>
            <a:miter lim="800000"/>
            <a:headEnd/>
            <a:tailEnd/>
          </a:ln>
        </p:spPr>
        <p:txBody>
          <a:bodyPr/>
          <a:lstStyle/>
          <a:p>
            <a:pPr indent="266700">
              <a:lnSpc>
                <a:spcPct val="150000"/>
              </a:lnSpc>
              <a:spcAft>
                <a:spcPts val="0"/>
              </a:spcAft>
            </a:pPr>
            <a:r>
              <a:rPr lang="en-US" altLang="zh-CN" sz="2400" dirty="0" smtClean="0">
                <a:solidFill>
                  <a:srgbClr val="000000"/>
                </a:solidFill>
                <a:latin typeface="Courier New"/>
                <a:ea typeface="宋体"/>
                <a:cs typeface="Courier New"/>
              </a:rPr>
              <a:t>  </a:t>
            </a:r>
            <a:r>
              <a:rPr lang="zh-CN" altLang="zh-CN" sz="2400" dirty="0" smtClean="0">
                <a:solidFill>
                  <a:srgbClr val="000000"/>
                </a:solidFill>
                <a:latin typeface="Courier New"/>
                <a:ea typeface="宋体"/>
                <a:cs typeface="Courier New"/>
              </a:rPr>
              <a:t>鞍山坐落在美丽富饶的辽东半岛，是中国著名的钢铁工业基地，素有“钢都”之称。同时也是中国北方重要的旅游城市，是融自然风光、宗教文化、温泉康复、冶铁历史和满族风情为一处的旅游胜地。</a:t>
            </a:r>
            <a:endParaRPr lang="zh-CN" altLang="zh-CN" sz="2800" dirty="0">
              <a:solidFill>
                <a:srgbClr val="000000"/>
              </a:solidFill>
              <a:latin typeface="Arial Unicode MS"/>
              <a:ea typeface="宋体"/>
              <a:cs typeface="Arial Unicode MS"/>
            </a:endParaRPr>
          </a:p>
        </p:txBody>
      </p:sp>
      <p:sp>
        <p:nvSpPr>
          <p:cNvPr id="138244" name="Rectangle 6"/>
          <p:cNvSpPr>
            <a:spLocks noChangeArrowheads="1"/>
          </p:cNvSpPr>
          <p:nvPr/>
        </p:nvSpPr>
        <p:spPr bwMode="auto">
          <a:xfrm>
            <a:off x="1187624" y="692696"/>
            <a:ext cx="1987550" cy="523875"/>
          </a:xfrm>
          <a:prstGeom prst="rect">
            <a:avLst/>
          </a:prstGeom>
          <a:noFill/>
          <a:ln w="9525">
            <a:noFill/>
            <a:miter lim="800000"/>
            <a:headEnd/>
            <a:tailEnd/>
          </a:ln>
        </p:spPr>
        <p:txBody>
          <a:bodyPr wrap="none">
            <a:spAutoFit/>
          </a:bodyPr>
          <a:lstStyle/>
          <a:p>
            <a:r>
              <a:rPr lang="zh-CN" altLang="en-US" sz="2800" b="1" dirty="0">
                <a:latin typeface="宋体" pitchFamily="2" charset="-122"/>
                <a:ea typeface="宋体" pitchFamily="2" charset="-122"/>
              </a:rPr>
              <a:t>（三）鞍山</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4514">
                                            <p:txEl>
                                              <p:pRg st="0" end="0"/>
                                            </p:txEl>
                                          </p:spTgt>
                                        </p:tgtEl>
                                        <p:attrNameLst>
                                          <p:attrName>style.visibility</p:attrName>
                                        </p:attrNameLst>
                                      </p:cBhvr>
                                      <p:to>
                                        <p:strVal val="visible"/>
                                      </p:to>
                                    </p:set>
                                    <p:anim calcmode="lin" valueType="num">
                                      <p:cBhvr>
                                        <p:cTn id="7" dur="1000" fill="hold"/>
                                        <p:tgtEl>
                                          <p:spTgt spid="6451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451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45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1"/>
          <p:cNvSpPr>
            <a:spLocks noChangeArrowheads="1"/>
          </p:cNvSpPr>
          <p:nvPr/>
        </p:nvSpPr>
        <p:spPr bwMode="auto">
          <a:xfrm>
            <a:off x="683568" y="1052736"/>
            <a:ext cx="7416824" cy="30931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1938" algn="l" defTabSz="914400" rtl="0" eaLnBrk="1" fontAlgn="base" latinLnBrk="0" hangingPunct="1">
              <a:lnSpc>
                <a:spcPct val="150000"/>
              </a:lnSpc>
              <a:spcBef>
                <a:spcPct val="0"/>
              </a:spcBef>
              <a:spcAft>
                <a:spcPct val="0"/>
              </a:spcAft>
              <a:buClrTx/>
              <a:buSzTx/>
              <a:buFontTx/>
              <a:buNone/>
              <a:tabLst/>
            </a:pPr>
            <a:r>
              <a:rPr kumimoji="0" lang="en-US" altLang="zh-CN" sz="2400" b="1" i="0" u="none" strike="noStrike" cap="none" normalizeH="0" baseline="0" dirty="0" smtClean="0">
                <a:ln>
                  <a:noFill/>
                </a:ln>
                <a:solidFill>
                  <a:srgbClr val="000000"/>
                </a:solidFill>
                <a:effectLst/>
                <a:latin typeface="宋体" pitchFamily="2" charset="-122"/>
                <a:ea typeface="宋体" pitchFamily="2" charset="-122"/>
                <a:cs typeface="宋体" pitchFamily="2" charset="-122"/>
              </a:rPr>
              <a:t>   1.</a:t>
            </a:r>
            <a:r>
              <a:rPr kumimoji="0" lang="zh-CN" altLang="en-US" sz="2400" b="1" i="0" u="none" strike="noStrike" cap="none" normalizeH="0" baseline="0" dirty="0" smtClean="0">
                <a:ln>
                  <a:noFill/>
                </a:ln>
                <a:solidFill>
                  <a:srgbClr val="000000"/>
                </a:solidFill>
                <a:effectLst/>
                <a:latin typeface="宋体" pitchFamily="2" charset="-122"/>
                <a:ea typeface="宋体" pitchFamily="2" charset="-122"/>
                <a:cs typeface="宋体" pitchFamily="2" charset="-122"/>
              </a:rPr>
              <a:t>千山</a:t>
            </a:r>
            <a:endParaRPr kumimoji="0" lang="en-US" altLang="zh-CN" sz="2400" b="1" i="0" u="none" strike="noStrike" cap="none" normalizeH="0" baseline="0" dirty="0" smtClean="0">
              <a:ln>
                <a:noFill/>
              </a:ln>
              <a:solidFill>
                <a:srgbClr val="000000"/>
              </a:solidFill>
              <a:effectLst/>
              <a:latin typeface="宋体" pitchFamily="2" charset="-122"/>
              <a:ea typeface="宋体" pitchFamily="2" charset="-122"/>
              <a:cs typeface="宋体" pitchFamily="2" charset="-122"/>
            </a:endParaRPr>
          </a:p>
          <a:p>
            <a:pPr marL="0" marR="0" lvl="0" indent="261938" algn="l" defTabSz="914400" rtl="0" eaLnBrk="1" fontAlgn="base" latinLnBrk="0" hangingPunct="1">
              <a:lnSpc>
                <a:spcPct val="150000"/>
              </a:lnSpc>
              <a:spcBef>
                <a:spcPct val="0"/>
              </a:spcBef>
              <a:spcAft>
                <a:spcPct val="0"/>
              </a:spcAft>
              <a:buClrTx/>
              <a:buSzTx/>
              <a:buFontTx/>
              <a:buNone/>
              <a:tabLst/>
            </a:pPr>
            <a:endParaRPr kumimoji="0" lang="zh-CN" altLang="en-US" sz="1000" b="1" i="0" u="none" strike="noStrike" cap="none" normalizeH="0" baseline="0" dirty="0" smtClean="0">
              <a:ln>
                <a:noFill/>
              </a:ln>
              <a:solidFill>
                <a:schemeClr val="tx1"/>
              </a:solidFill>
              <a:effectLst/>
              <a:latin typeface="宋体" pitchFamily="2" charset="-122"/>
              <a:ea typeface="宋体" pitchFamily="2" charset="-122"/>
              <a:cs typeface="宋体" pitchFamily="2" charset="-122"/>
            </a:endParaRPr>
          </a:p>
          <a:p>
            <a:pPr marL="0" marR="0" lvl="0" indent="266700" algn="l" defTabSz="914400" rtl="0" eaLnBrk="0" fontAlgn="base" latinLnBrk="0" hangingPunct="0">
              <a:lnSpc>
                <a:spcPct val="150000"/>
              </a:lnSpc>
              <a:spcBef>
                <a:spcPct val="0"/>
              </a:spcBef>
              <a:spcAft>
                <a:spcPct val="0"/>
              </a:spcAft>
              <a:buClrTx/>
              <a:buSzTx/>
              <a:buFontTx/>
              <a:buNone/>
              <a:tabLst/>
            </a:pPr>
            <a:r>
              <a:rPr kumimoji="0" lang="zh-CN" altLang="en-US" sz="2400" b="0" i="0" u="none" strike="noStrike" cap="none" normalizeH="0" baseline="0" dirty="0" smtClean="0">
                <a:ln>
                  <a:noFill/>
                </a:ln>
                <a:solidFill>
                  <a:srgbClr val="000000"/>
                </a:solidFill>
                <a:effectLst/>
                <a:latin typeface="宋体" pitchFamily="2" charset="-122"/>
                <a:ea typeface="宋体" pitchFamily="2" charset="-122"/>
                <a:cs typeface="宋体" pitchFamily="2" charset="-122"/>
              </a:rPr>
              <a:t>  千山，位于辽宁省鞍山市东南</a:t>
            </a:r>
            <a:r>
              <a:rPr kumimoji="0" lang="en-US" altLang="zh-CN" sz="2400" b="0" i="0" u="none" strike="noStrike" cap="none" normalizeH="0" baseline="0" dirty="0" smtClean="0">
                <a:ln>
                  <a:noFill/>
                </a:ln>
                <a:solidFill>
                  <a:srgbClr val="000000"/>
                </a:solidFill>
                <a:effectLst/>
                <a:latin typeface="宋体" pitchFamily="2" charset="-122"/>
                <a:ea typeface="宋体" pitchFamily="2" charset="-122"/>
                <a:cs typeface="宋体" pitchFamily="2" charset="-122"/>
              </a:rPr>
              <a:t>17</a:t>
            </a:r>
            <a:r>
              <a:rPr kumimoji="0" lang="zh-CN" altLang="en-US" sz="2400" b="0" i="0" u="none" strike="noStrike" cap="none" normalizeH="0" baseline="0" dirty="0" smtClean="0">
                <a:ln>
                  <a:noFill/>
                </a:ln>
                <a:solidFill>
                  <a:srgbClr val="000000"/>
                </a:solidFill>
                <a:effectLst/>
                <a:latin typeface="宋体" pitchFamily="2" charset="-122"/>
                <a:ea typeface="宋体" pitchFamily="2" charset="-122"/>
                <a:cs typeface="宋体" pitchFamily="2" charset="-122"/>
              </a:rPr>
              <a:t>公里处，为中国国家重点风景名胜区。南临渤海，北接长白，以峰秀、石俏、谷幽、庙古、佛高、松奇、花盛而著称，素有“东北明珠”之誉。</a:t>
            </a:r>
            <a:endParaRPr kumimoji="0" lang="zh-CN" altLang="en-US" sz="2400" b="0" i="0" u="none" strike="noStrike" cap="none" normalizeH="0" baseline="0" dirty="0" smtClean="0">
              <a:ln>
                <a:noFill/>
              </a:ln>
              <a:solidFill>
                <a:schemeClr val="tx1"/>
              </a:solidFill>
              <a:effectLst/>
              <a:latin typeface="宋体" pitchFamily="2" charset="-122"/>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259632" y="548680"/>
            <a:ext cx="3070071" cy="523220"/>
          </a:xfrm>
          <a:prstGeom prst="rect">
            <a:avLst/>
          </a:prstGeom>
          <a:noFill/>
          <a:ln w="9525">
            <a:noFill/>
            <a:miter lim="800000"/>
            <a:headEnd/>
            <a:tailEnd/>
          </a:ln>
        </p:spPr>
        <p:txBody>
          <a:bodyPr wrap="none">
            <a:spAutoFit/>
          </a:bodyPr>
          <a:lstStyle/>
          <a:p>
            <a:r>
              <a:rPr kumimoji="1" lang="zh-CN" altLang="en-US" sz="2800" b="1" dirty="0">
                <a:solidFill>
                  <a:srgbClr val="000000"/>
                </a:solidFill>
                <a:latin typeface="宋体" pitchFamily="2" charset="-122"/>
                <a:ea typeface="宋体" pitchFamily="2" charset="-122"/>
              </a:rPr>
              <a:t>二、人文地理环境</a:t>
            </a:r>
          </a:p>
        </p:txBody>
      </p:sp>
      <p:sp>
        <p:nvSpPr>
          <p:cNvPr id="9219" name="Rectangle 3"/>
          <p:cNvSpPr>
            <a:spLocks noGrp="1" noChangeArrowheads="1"/>
          </p:cNvSpPr>
          <p:nvPr>
            <p:ph type="body" idx="4294967295"/>
          </p:nvPr>
        </p:nvSpPr>
        <p:spPr>
          <a:xfrm>
            <a:off x="1691680" y="1844824"/>
            <a:ext cx="5146675" cy="3041650"/>
          </a:xfrm>
        </p:spPr>
        <p:txBody>
          <a:bodyPr>
            <a:normAutofit/>
          </a:bodyPr>
          <a:lstStyle/>
          <a:p>
            <a:pPr eaLnBrk="1" hangingPunct="1">
              <a:lnSpc>
                <a:spcPct val="150000"/>
              </a:lnSpc>
              <a:buFont typeface="Wingdings" pitchFamily="2" charset="2"/>
              <a:buNone/>
              <a:defRPr/>
            </a:pPr>
            <a:r>
              <a:rPr lang="zh-CN" altLang="en-US" dirty="0" smtClean="0">
                <a:solidFill>
                  <a:srgbClr val="000000"/>
                </a:solidFill>
                <a:latin typeface="+mn-ea"/>
              </a:rPr>
              <a:t>（一）民族文化丰富多彩</a:t>
            </a:r>
          </a:p>
          <a:p>
            <a:pPr eaLnBrk="1" hangingPunct="1">
              <a:lnSpc>
                <a:spcPct val="150000"/>
              </a:lnSpc>
              <a:buFont typeface="Wingdings" pitchFamily="2" charset="2"/>
              <a:buNone/>
              <a:defRPr/>
            </a:pPr>
            <a:r>
              <a:rPr lang="zh-CN" altLang="en-US" dirty="0" smtClean="0">
                <a:solidFill>
                  <a:srgbClr val="000000"/>
                </a:solidFill>
                <a:latin typeface="+mn-ea"/>
              </a:rPr>
              <a:t>（二）交通运输便捷发达</a:t>
            </a:r>
          </a:p>
          <a:p>
            <a:pPr eaLnBrk="1" hangingPunct="1">
              <a:lnSpc>
                <a:spcPct val="150000"/>
              </a:lnSpc>
              <a:buFont typeface="Wingdings" pitchFamily="2" charset="2"/>
              <a:buNone/>
              <a:defRPr/>
            </a:pPr>
            <a:r>
              <a:rPr lang="zh-CN" altLang="en-US" dirty="0" smtClean="0">
                <a:solidFill>
                  <a:srgbClr val="000000"/>
                </a:solidFill>
                <a:latin typeface="+mn-ea"/>
              </a:rPr>
              <a:t>（三）经济实力雄厚</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linds(horizontal)">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blinds(horizontal)">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blinds(horizontal)">
                                      <p:cBhvr>
                                        <p:cTn id="17"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1"/>
          <p:cNvSpPr>
            <a:spLocks noChangeArrowheads="1"/>
          </p:cNvSpPr>
          <p:nvPr/>
        </p:nvSpPr>
        <p:spPr bwMode="auto">
          <a:xfrm>
            <a:off x="539552" y="963161"/>
            <a:ext cx="8100392" cy="37394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1938" algn="l" defTabSz="914400" rtl="0" eaLnBrk="1" fontAlgn="base" latinLnBrk="0" hangingPunct="1">
              <a:lnSpc>
                <a:spcPct val="150000"/>
              </a:lnSpc>
              <a:spcBef>
                <a:spcPct val="0"/>
              </a:spcBef>
              <a:spcAft>
                <a:spcPct val="0"/>
              </a:spcAft>
              <a:buClrTx/>
              <a:buSzTx/>
              <a:buFontTx/>
              <a:buNone/>
              <a:tabLst/>
            </a:pPr>
            <a:r>
              <a:rPr kumimoji="0" lang="en-US" altLang="zh-CN" sz="2400" b="1" i="0" u="none" strike="noStrike" cap="none" normalizeH="0" baseline="0" dirty="0" smtClean="0">
                <a:ln>
                  <a:noFill/>
                </a:ln>
                <a:effectLst/>
                <a:latin typeface="Arial" pitchFamily="34" charset="0"/>
                <a:ea typeface="宋体" pitchFamily="2" charset="-122"/>
                <a:cs typeface="宋体" pitchFamily="2" charset="-122"/>
              </a:rPr>
              <a:t>      </a:t>
            </a:r>
            <a:r>
              <a:rPr kumimoji="0" lang="zh-CN" altLang="zh-CN" sz="2400" b="1" i="0" u="none" strike="noStrike" cap="none" normalizeH="0" baseline="0" dirty="0" smtClean="0">
                <a:ln>
                  <a:noFill/>
                </a:ln>
                <a:effectLst/>
                <a:latin typeface="Arial" pitchFamily="34" charset="0"/>
                <a:ea typeface="宋体" pitchFamily="2" charset="-122"/>
                <a:cs typeface="宋体" pitchFamily="2" charset="-122"/>
              </a:rPr>
              <a:t>2.</a:t>
            </a:r>
            <a:r>
              <a:rPr kumimoji="0" lang="zh-CN" sz="2400" b="1" i="0" u="none" strike="noStrike" cap="none" normalizeH="0" baseline="0" dirty="0" smtClean="0">
                <a:ln>
                  <a:noFill/>
                </a:ln>
                <a:effectLst/>
                <a:latin typeface="Arial" pitchFamily="34" charset="0"/>
                <a:ea typeface="宋体" pitchFamily="2" charset="-122"/>
                <a:cs typeface="宋体" pitchFamily="2" charset="-122"/>
              </a:rPr>
              <a:t>汤岗子温泉</a:t>
            </a:r>
            <a:endParaRPr kumimoji="0" lang="en-US" altLang="zh-CN" sz="2400" b="1" i="0" u="none" strike="noStrike" cap="none" normalizeH="0" baseline="0" dirty="0" smtClean="0">
              <a:ln>
                <a:noFill/>
              </a:ln>
              <a:effectLst/>
              <a:latin typeface="Arial" pitchFamily="34" charset="0"/>
              <a:ea typeface="宋体" pitchFamily="2" charset="-122"/>
              <a:cs typeface="宋体" pitchFamily="2" charset="-122"/>
            </a:endParaRPr>
          </a:p>
          <a:p>
            <a:pPr marL="0" marR="0" lvl="0" indent="261938" algn="l" defTabSz="914400" rtl="0" eaLnBrk="1" fontAlgn="base" latinLnBrk="0" hangingPunct="1">
              <a:lnSpc>
                <a:spcPct val="150000"/>
              </a:lnSpc>
              <a:spcBef>
                <a:spcPct val="0"/>
              </a:spcBef>
              <a:spcAft>
                <a:spcPct val="0"/>
              </a:spcAft>
              <a:buClrTx/>
              <a:buSzTx/>
              <a:buFontTx/>
              <a:buNone/>
              <a:tabLst/>
            </a:pPr>
            <a:endParaRPr kumimoji="0" lang="zh-CN" sz="1400" b="0" i="0" u="none" strike="noStrike" cap="none" normalizeH="0" baseline="0" dirty="0" smtClean="0">
              <a:ln>
                <a:noFill/>
              </a:ln>
              <a:effectLst/>
              <a:latin typeface="Arial" pitchFamily="34" charset="0"/>
              <a:ea typeface="宋体" pitchFamily="2" charset="-122"/>
              <a:cs typeface="宋体" pitchFamily="2" charset="-122"/>
            </a:endParaRPr>
          </a:p>
          <a:p>
            <a:pPr marL="0" marR="0" lvl="0" indent="266700" algn="l" defTabSz="914400" rtl="0" eaLnBrk="0" fontAlgn="base" latinLnBrk="0" hangingPunct="0">
              <a:lnSpc>
                <a:spcPct val="150000"/>
              </a:lnSpc>
              <a:spcBef>
                <a:spcPct val="0"/>
              </a:spcBef>
              <a:spcAft>
                <a:spcPct val="0"/>
              </a:spcAft>
              <a:buClrTx/>
              <a:buSzTx/>
              <a:buFontTx/>
              <a:buNone/>
              <a:tabLst/>
            </a:pPr>
            <a:r>
              <a:rPr kumimoji="0" lang="en-US" altLang="zh-CN" sz="2400" b="0" i="0" u="none" strike="noStrike" cap="none" normalizeH="0" baseline="0" dirty="0" smtClean="0">
                <a:ln>
                  <a:noFill/>
                </a:ln>
                <a:effectLst/>
                <a:latin typeface="Arial" pitchFamily="34" charset="0"/>
                <a:ea typeface="宋体" pitchFamily="2" charset="-122"/>
                <a:cs typeface="宋体" pitchFamily="2" charset="-122"/>
              </a:rPr>
              <a:t>     </a:t>
            </a:r>
            <a:r>
              <a:rPr kumimoji="0" lang="zh-CN" sz="2400" b="0" i="0" u="none" strike="noStrike" cap="none" normalizeH="0" baseline="0" dirty="0" smtClean="0">
                <a:ln>
                  <a:noFill/>
                </a:ln>
                <a:effectLst/>
                <a:latin typeface="Arial" pitchFamily="34" charset="0"/>
                <a:ea typeface="宋体" pitchFamily="2" charset="-122"/>
                <a:cs typeface="宋体" pitchFamily="2" charset="-122"/>
              </a:rPr>
              <a:t>汤岗子温泉，坐落在鞍山市南郊</a:t>
            </a:r>
            <a:r>
              <a:rPr kumimoji="0" lang="zh-CN" altLang="zh-CN" sz="2400" b="0" i="0" u="none" strike="noStrike" cap="none" normalizeH="0" baseline="0" dirty="0" smtClean="0">
                <a:ln>
                  <a:noFill/>
                </a:ln>
                <a:effectLst/>
                <a:latin typeface="Arial" pitchFamily="34" charset="0"/>
                <a:ea typeface="宋体" pitchFamily="2" charset="-122"/>
                <a:cs typeface="宋体" pitchFamily="2" charset="-122"/>
              </a:rPr>
              <a:t>15</a:t>
            </a:r>
            <a:r>
              <a:rPr kumimoji="0" lang="zh-CN" sz="2400" b="0" i="0" u="none" strike="noStrike" cap="none" normalizeH="0" baseline="0" dirty="0" smtClean="0">
                <a:ln>
                  <a:noFill/>
                </a:ln>
                <a:effectLst/>
                <a:latin typeface="Arial" pitchFamily="34" charset="0"/>
                <a:ea typeface="宋体" pitchFamily="2" charset="-122"/>
                <a:cs typeface="宋体" pitchFamily="2" charset="-122"/>
              </a:rPr>
              <a:t>公里的娘娘庙山脚下，这里林木葱郁、环境幽静、一片湖光山色，是中国四大温泉康复中心之一。汤岗子温泉以其悠久的历史、得天独厚的自然资源和人文景观，融康复、理疗、旅游于一体而名扬四海。</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eaLnBrk="1" hangingPunct="1">
              <a:defRPr/>
            </a:pPr>
            <a:endParaRPr lang="zh-CN" altLang="zh-CN" smtClean="0"/>
          </a:p>
        </p:txBody>
      </p:sp>
      <p:sp>
        <p:nvSpPr>
          <p:cNvPr id="142339" name="Rectangle 3"/>
          <p:cNvSpPr>
            <a:spLocks noGrp="1" noChangeArrowheads="1"/>
          </p:cNvSpPr>
          <p:nvPr>
            <p:ph type="body" idx="1"/>
          </p:nvPr>
        </p:nvSpPr>
        <p:spPr/>
        <p:txBody>
          <a:bodyPr/>
          <a:lstStyle/>
          <a:p>
            <a:pPr eaLnBrk="1" hangingPunct="1"/>
            <a:endParaRPr lang="zh-CN" altLang="zh-CN" smtClean="0"/>
          </a:p>
        </p:txBody>
      </p:sp>
      <p:pic>
        <p:nvPicPr>
          <p:cNvPr id="15361" name="图片 22" descr="394627917348359764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pic>
        <p:nvPicPr>
          <p:cNvPr id="201735" name="Picture 7" descr="201111~1"/>
          <p:cNvPicPr>
            <a:picLocks noChangeAspect="1" noChangeArrowheads="1"/>
          </p:cNvPicPr>
          <p:nvPr/>
        </p:nvPicPr>
        <p:blipFill>
          <a:blip r:embed="rId4" cstate="print"/>
          <a:srcRect/>
          <a:stretch>
            <a:fillRect/>
          </a:stretch>
        </p:blipFill>
        <p:spPr bwMode="auto">
          <a:xfrm>
            <a:off x="0" y="0"/>
            <a:ext cx="9144000" cy="6705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01735"/>
                                        </p:tgtEl>
                                        <p:attrNameLst>
                                          <p:attrName>ppt_x</p:attrName>
                                        </p:attrNameLst>
                                      </p:cBhvr>
                                      <p:tavLst>
                                        <p:tav tm="0">
                                          <p:val>
                                            <p:strVal val="ppt_x"/>
                                          </p:val>
                                        </p:tav>
                                        <p:tav tm="100000">
                                          <p:val>
                                            <p:strVal val="ppt_x"/>
                                          </p:val>
                                        </p:tav>
                                      </p:tavLst>
                                    </p:anim>
                                    <p:anim calcmode="lin" valueType="num">
                                      <p:cBhvr additive="base">
                                        <p:cTn id="7" dur="500"/>
                                        <p:tgtEl>
                                          <p:spTgt spid="201735"/>
                                        </p:tgtEl>
                                        <p:attrNameLst>
                                          <p:attrName>ppt_y</p:attrName>
                                        </p:attrNameLst>
                                      </p:cBhvr>
                                      <p:tavLst>
                                        <p:tav tm="0">
                                          <p:val>
                                            <p:strVal val="ppt_y"/>
                                          </p:val>
                                        </p:tav>
                                        <p:tav tm="100000">
                                          <p:val>
                                            <p:strVal val="1+ppt_h/2"/>
                                          </p:val>
                                        </p:tav>
                                      </p:tavLst>
                                    </p:anim>
                                    <p:set>
                                      <p:cBhvr>
                                        <p:cTn id="8" dur="1" fill="hold">
                                          <p:stCondLst>
                                            <p:cond delay="499"/>
                                          </p:stCondLst>
                                        </p:cTn>
                                        <p:tgtEl>
                                          <p:spTgt spid="2017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62" y="451603"/>
            <a:ext cx="7443788" cy="97077"/>
          </a:xfrm>
        </p:spPr>
        <p:txBody>
          <a:bodyPr>
            <a:normAutofit fontScale="90000"/>
          </a:bodyPr>
          <a:lstStyle/>
          <a:p>
            <a:endParaRPr lang="zh-CN" altLang="en-US" dirty="0"/>
          </a:p>
        </p:txBody>
      </p:sp>
      <p:sp>
        <p:nvSpPr>
          <p:cNvPr id="3" name="内容占位符 2"/>
          <p:cNvSpPr>
            <a:spLocks noGrp="1"/>
          </p:cNvSpPr>
          <p:nvPr>
            <p:ph idx="1"/>
          </p:nvPr>
        </p:nvSpPr>
        <p:spPr>
          <a:xfrm>
            <a:off x="899592" y="980728"/>
            <a:ext cx="7443788" cy="3352999"/>
          </a:xfrm>
        </p:spPr>
        <p:txBody>
          <a:bodyPr>
            <a:normAutofit lnSpcReduction="10000"/>
          </a:bodyPr>
          <a:lstStyle/>
          <a:p>
            <a:r>
              <a:rPr lang="zh-CN" altLang="en-US" b="1" dirty="0" smtClean="0"/>
              <a:t>（四）本溪</a:t>
            </a:r>
            <a:endParaRPr lang="en-US" altLang="zh-CN" b="1" dirty="0" smtClean="0"/>
          </a:p>
          <a:p>
            <a:endParaRPr lang="zh-CN" altLang="en-US" sz="1100" b="1" dirty="0" smtClean="0"/>
          </a:p>
          <a:p>
            <a:r>
              <a:rPr lang="zh-CN" altLang="en-US" dirty="0" smtClean="0"/>
              <a:t>本溪是东北老工业基地，矿藏丰富，被誉为“地质博物馆”，是中国著名的钢铁城市，以产优质焦煤、低磷铁、特种钢而著称。本溪市除了矿产丰富，也是个青山叠叠，绿水悠悠，河流纵横的好地方，是辽宁东部重要的水源涵养地。</a:t>
            </a:r>
          </a:p>
          <a:p>
            <a:endParaRPr lang="zh-CN" alt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1259632" y="1988840"/>
            <a:ext cx="4860776" cy="3785652"/>
          </a:xfrm>
          <a:prstGeom prst="rect">
            <a:avLst/>
          </a:prstGeom>
          <a:noFill/>
          <a:ln w="9525">
            <a:noFill/>
            <a:miter lim="800000"/>
            <a:headEnd/>
            <a:tailEnd/>
          </a:ln>
        </p:spPr>
        <p:txBody>
          <a:bodyPr wrap="square">
            <a:spAutoFit/>
          </a:bodyPr>
          <a:lstStyle/>
          <a:p>
            <a:pPr>
              <a:lnSpc>
                <a:spcPct val="150000"/>
              </a:lnSpc>
            </a:pPr>
            <a:r>
              <a:rPr lang="zh-CN" altLang="zh-CN" sz="2400" dirty="0" smtClean="0">
                <a:latin typeface="宋体" pitchFamily="2" charset="-122"/>
                <a:ea typeface="宋体" pitchFamily="2" charset="-122"/>
              </a:rPr>
              <a:t>（一）都市风光线</a:t>
            </a:r>
            <a:endParaRPr lang="en-US" altLang="zh-CN" sz="2400" dirty="0" smtClean="0">
              <a:latin typeface="宋体" pitchFamily="2" charset="-122"/>
              <a:ea typeface="宋体" pitchFamily="2" charset="-122"/>
            </a:endParaRPr>
          </a:p>
          <a:p>
            <a:pPr>
              <a:lnSpc>
                <a:spcPct val="150000"/>
              </a:lnSpc>
            </a:pPr>
            <a:r>
              <a:rPr lang="zh-CN" altLang="zh-CN" sz="2400" dirty="0" smtClean="0">
                <a:latin typeface="宋体" pitchFamily="2" charset="-122"/>
                <a:ea typeface="宋体" pitchFamily="2" charset="-122"/>
              </a:rPr>
              <a:t>（二）奇特景观线</a:t>
            </a:r>
            <a:endParaRPr lang="en-US" altLang="zh-CN" sz="2400" dirty="0" smtClean="0">
              <a:latin typeface="宋体" pitchFamily="2" charset="-122"/>
              <a:ea typeface="宋体" pitchFamily="2" charset="-122"/>
            </a:endParaRPr>
          </a:p>
          <a:p>
            <a:pPr>
              <a:lnSpc>
                <a:spcPct val="150000"/>
              </a:lnSpc>
            </a:pPr>
            <a:r>
              <a:rPr lang="zh-CN" altLang="zh-CN" sz="2400" dirty="0" smtClean="0">
                <a:latin typeface="宋体" pitchFamily="2" charset="-122"/>
                <a:ea typeface="宋体" pitchFamily="2" charset="-122"/>
              </a:rPr>
              <a:t>（三）辽西古迹线</a:t>
            </a:r>
            <a:endParaRPr lang="en-US" altLang="zh-CN" sz="2400" dirty="0" smtClean="0">
              <a:latin typeface="宋体" pitchFamily="2" charset="-122"/>
              <a:ea typeface="宋体" pitchFamily="2" charset="-122"/>
            </a:endParaRPr>
          </a:p>
          <a:p>
            <a:pPr>
              <a:lnSpc>
                <a:spcPct val="150000"/>
              </a:lnSpc>
            </a:pPr>
            <a:r>
              <a:rPr lang="zh-CN" altLang="zh-CN" sz="2400" dirty="0" smtClean="0">
                <a:latin typeface="宋体" pitchFamily="2" charset="-122"/>
                <a:ea typeface="宋体" pitchFamily="2" charset="-122"/>
              </a:rPr>
              <a:t>（四）度假休闲线</a:t>
            </a:r>
          </a:p>
          <a:p>
            <a:endParaRPr lang="zh-CN" altLang="zh-CN" sz="2400" dirty="0" smtClean="0"/>
          </a:p>
          <a:p>
            <a:endParaRPr lang="zh-CN" altLang="zh-CN" sz="2400" dirty="0" smtClean="0"/>
          </a:p>
          <a:p>
            <a:endParaRPr lang="en-US" altLang="zh-CN" sz="2400" b="1" dirty="0" smtClean="0"/>
          </a:p>
          <a:p>
            <a:endParaRPr lang="zh-CN" altLang="zh-CN" sz="2400" dirty="0"/>
          </a:p>
        </p:txBody>
      </p:sp>
      <p:sp>
        <p:nvSpPr>
          <p:cNvPr id="149507" name="Rectangle 3"/>
          <p:cNvSpPr>
            <a:spLocks noChangeArrowheads="1"/>
          </p:cNvSpPr>
          <p:nvPr/>
        </p:nvSpPr>
        <p:spPr bwMode="auto">
          <a:xfrm>
            <a:off x="1115616" y="764704"/>
            <a:ext cx="7029400" cy="523220"/>
          </a:xfrm>
          <a:prstGeom prst="rect">
            <a:avLst/>
          </a:prstGeom>
          <a:noFill/>
          <a:ln w="9525">
            <a:noFill/>
            <a:miter lim="800000"/>
            <a:headEnd/>
            <a:tailEnd/>
          </a:ln>
        </p:spPr>
        <p:txBody>
          <a:bodyPr wrap="square">
            <a:spAutoFit/>
          </a:bodyPr>
          <a:lstStyle/>
          <a:p>
            <a:r>
              <a:rPr lang="zh-CN" altLang="en-US" sz="2800" b="1" dirty="0" smtClean="0">
                <a:latin typeface="宋体" pitchFamily="2" charset="-122"/>
                <a:ea typeface="宋体" pitchFamily="2" charset="-122"/>
              </a:rPr>
              <a:t>四、主要旅</a:t>
            </a:r>
            <a:r>
              <a:rPr lang="zh-CN" altLang="en-US" sz="2800" b="1" dirty="0">
                <a:latin typeface="宋体" pitchFamily="2" charset="-122"/>
                <a:ea typeface="宋体" pitchFamily="2" charset="-122"/>
              </a:rPr>
              <a:t>游线路</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143000" y="609600"/>
            <a:ext cx="3743325" cy="523220"/>
          </a:xfrm>
          <a:prstGeom prst="rect">
            <a:avLst/>
          </a:prstGeom>
          <a:noFill/>
          <a:ln w="9525">
            <a:noFill/>
            <a:miter lim="800000"/>
            <a:headEnd/>
            <a:tailEnd/>
          </a:ln>
        </p:spPr>
        <p:txBody>
          <a:bodyPr>
            <a:spAutoFit/>
          </a:bodyPr>
          <a:lstStyle/>
          <a:p>
            <a:r>
              <a:rPr kumimoji="1" lang="zh-CN" altLang="en-US" sz="2800" b="1" dirty="0">
                <a:solidFill>
                  <a:srgbClr val="000000"/>
                </a:solidFill>
                <a:latin typeface="宋体" pitchFamily="2" charset="-122"/>
                <a:ea typeface="宋体" pitchFamily="2" charset="-122"/>
              </a:rPr>
              <a:t>三、旅游资源特点</a:t>
            </a:r>
          </a:p>
        </p:txBody>
      </p:sp>
      <p:sp>
        <p:nvSpPr>
          <p:cNvPr id="10243" name="Rectangle 3"/>
          <p:cNvSpPr>
            <a:spLocks noGrp="1" noChangeArrowheads="1"/>
          </p:cNvSpPr>
          <p:nvPr>
            <p:ph type="body" idx="4294967295"/>
          </p:nvPr>
        </p:nvSpPr>
        <p:spPr>
          <a:xfrm>
            <a:off x="685800" y="1524000"/>
            <a:ext cx="7339013" cy="4103688"/>
          </a:xfrm>
        </p:spPr>
        <p:txBody>
          <a:bodyPr/>
          <a:lstStyle/>
          <a:p>
            <a:pPr>
              <a:lnSpc>
                <a:spcPct val="150000"/>
              </a:lnSpc>
              <a:buNone/>
            </a:pPr>
            <a:r>
              <a:rPr lang="zh-CN" altLang="en-US" dirty="0" smtClean="0">
                <a:solidFill>
                  <a:srgbClr val="000000"/>
                </a:solidFill>
              </a:rPr>
              <a:t>（一）冰雪资源得天独厚</a:t>
            </a:r>
          </a:p>
          <a:p>
            <a:pPr>
              <a:lnSpc>
                <a:spcPct val="150000"/>
              </a:lnSpc>
              <a:buNone/>
            </a:pPr>
            <a:r>
              <a:rPr lang="zh-CN" altLang="en-US" dirty="0" smtClean="0">
                <a:solidFill>
                  <a:srgbClr val="000000"/>
                </a:solidFill>
              </a:rPr>
              <a:t>（二）海滨避暑资源丰富</a:t>
            </a:r>
          </a:p>
          <a:p>
            <a:pPr>
              <a:lnSpc>
                <a:spcPct val="150000"/>
              </a:lnSpc>
              <a:buNone/>
            </a:pPr>
            <a:r>
              <a:rPr lang="zh-CN" altLang="en-US" dirty="0" smtClean="0">
                <a:solidFill>
                  <a:srgbClr val="000000"/>
                </a:solidFill>
              </a:rPr>
              <a:t>（三）火山熔岩地貌奇特</a:t>
            </a:r>
          </a:p>
          <a:p>
            <a:pPr>
              <a:lnSpc>
                <a:spcPct val="150000"/>
              </a:lnSpc>
              <a:buNone/>
            </a:pPr>
            <a:r>
              <a:rPr lang="zh-CN" altLang="en-US" dirty="0" smtClean="0">
                <a:solidFill>
                  <a:srgbClr val="000000"/>
                </a:solidFill>
              </a:rPr>
              <a:t>（四）边贸旅游发达</a:t>
            </a:r>
          </a:p>
          <a:p>
            <a:pPr>
              <a:lnSpc>
                <a:spcPct val="150000"/>
              </a:lnSpc>
              <a:buNone/>
            </a:pPr>
            <a:r>
              <a:rPr lang="zh-CN" altLang="en-US" dirty="0" smtClean="0">
                <a:solidFill>
                  <a:srgbClr val="000000"/>
                </a:solidFill>
              </a:rPr>
              <a:t>（五）名胜古迹众多</a:t>
            </a:r>
          </a:p>
        </p:txBody>
      </p:sp>
      <p:pic>
        <p:nvPicPr>
          <p:cNvPr id="10244" name="Picture 4" descr="20087119540501"/>
          <p:cNvPicPr>
            <a:picLocks noChangeAspect="1" noChangeArrowheads="1"/>
          </p:cNvPicPr>
          <p:nvPr/>
        </p:nvPicPr>
        <p:blipFill>
          <a:blip r:embed="rId2" cstate="print"/>
          <a:srcRect/>
          <a:stretch>
            <a:fillRect/>
          </a:stretch>
        </p:blipFill>
        <p:spPr bwMode="auto">
          <a:xfrm>
            <a:off x="4648200" y="1219200"/>
            <a:ext cx="4495800" cy="37861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2267744" y="764704"/>
            <a:ext cx="4392488" cy="584775"/>
          </a:xfrm>
          <a:prstGeom prst="rect">
            <a:avLst/>
          </a:prstGeom>
          <a:noFill/>
          <a:ln w="9525">
            <a:noFill/>
            <a:miter lim="800000"/>
            <a:headEnd/>
            <a:tailEnd/>
          </a:ln>
        </p:spPr>
        <p:txBody>
          <a:bodyPr wrap="square">
            <a:spAutoFit/>
          </a:bodyPr>
          <a:lstStyle/>
          <a:p>
            <a:r>
              <a:rPr lang="zh-CN" altLang="en-US" sz="3200" b="1" dirty="0" smtClean="0">
                <a:solidFill>
                  <a:srgbClr val="000000"/>
                </a:solidFill>
                <a:latin typeface="宋体" pitchFamily="2" charset="-122"/>
                <a:ea typeface="宋体" pitchFamily="2" charset="-122"/>
              </a:rPr>
              <a:t>任务二   黑</a:t>
            </a:r>
            <a:r>
              <a:rPr lang="zh-CN" altLang="en-US" sz="3200" b="1" dirty="0">
                <a:solidFill>
                  <a:srgbClr val="000000"/>
                </a:solidFill>
                <a:latin typeface="宋体" pitchFamily="2" charset="-122"/>
                <a:ea typeface="宋体" pitchFamily="2" charset="-122"/>
              </a:rPr>
              <a:t>龙江省</a:t>
            </a:r>
          </a:p>
        </p:txBody>
      </p:sp>
      <p:sp>
        <p:nvSpPr>
          <p:cNvPr id="4" name="矩形 3"/>
          <p:cNvSpPr/>
          <p:nvPr/>
        </p:nvSpPr>
        <p:spPr>
          <a:xfrm>
            <a:off x="1115616" y="1844824"/>
            <a:ext cx="2348720" cy="573042"/>
          </a:xfrm>
          <a:prstGeom prst="rect">
            <a:avLst/>
          </a:prstGeom>
        </p:spPr>
        <p:txBody>
          <a:bodyPr wrap="none">
            <a:spAutoFit/>
          </a:bodyPr>
          <a:lstStyle/>
          <a:p>
            <a:pPr>
              <a:lnSpc>
                <a:spcPct val="130000"/>
              </a:lnSpc>
              <a:defRPr/>
            </a:pPr>
            <a:r>
              <a:rPr lang="zh-CN" altLang="en-US" sz="2800" b="1" dirty="0" smtClean="0">
                <a:latin typeface="宋体" pitchFamily="2" charset="-122"/>
                <a:ea typeface="宋体" pitchFamily="2" charset="-122"/>
              </a:rPr>
              <a:t>一、旅游概况</a:t>
            </a:r>
            <a:endParaRPr lang="zh-CN" altLang="en-US" sz="2800" b="1" dirty="0">
              <a:latin typeface="宋体" pitchFamily="2" charset="-122"/>
              <a:ea typeface="宋体" pitchFamily="2" charset="-122"/>
            </a:endParaRPr>
          </a:p>
        </p:txBody>
      </p:sp>
      <p:sp>
        <p:nvSpPr>
          <p:cNvPr id="87041" name="Rectangle 1"/>
          <p:cNvSpPr>
            <a:spLocks noChangeArrowheads="1"/>
          </p:cNvSpPr>
          <p:nvPr/>
        </p:nvSpPr>
        <p:spPr bwMode="auto">
          <a:xfrm>
            <a:off x="683568" y="2564904"/>
            <a:ext cx="7632848" cy="22365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rPr>
              <a:t>      </a:t>
            </a:r>
            <a:r>
              <a:rPr kumimoji="0" lang="zh-CN"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rPr>
              <a:t>黑龙江位于我国的东北部，是我国位置最北、纬度最高的省份。北部地区夏至前后可以看见北极光，东部的乌苏里镇是祖国最早升起太阳的地方。首府为哈尔滨。因省内的最大河流是黑龙江而得名。</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498"/>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498"/>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98"/>
  <p:tag name="KSO_WM_TAG_VERSION" val="1.0"/>
  <p:tag name="KSO_WM_SLIDE_ID" val="custom160498_1"/>
  <p:tag name="KSO_WM_SLIDE_INDEX" val="1"/>
  <p:tag name="KSO_WM_SLIDE_ITEM_CNT" val="2"/>
  <p:tag name="KSO_WM_SLIDE_LAYOUT" val="a_b"/>
  <p:tag name="KSO_WM_SLIDE_LAYOUT_CNT" val="1_1"/>
  <p:tag name="KSO_WM_SLIDE_TYPE" val="title"/>
  <p:tag name="KSO_WM_TEMPLATE_THUMBS_INDEX" val="1、11、12、16、24、26、27、28"/>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98"/>
  <p:tag name="KSO_WM_UNIT_TYPE" val="a"/>
  <p:tag name="KSO_WM_UNIT_INDEX" val="1"/>
  <p:tag name="KSO_WM_UNIT_ID" val="custom160498_1*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heme/theme1.xml><?xml version="1.0" encoding="utf-8"?>
<a:theme xmlns:a="http://schemas.openxmlformats.org/drawingml/2006/main" name="2_Office 主题">
  <a:themeElements>
    <a:clrScheme name="自定义 230">
      <a:dk1>
        <a:sysClr val="windowText" lastClr="000000"/>
      </a:dk1>
      <a:lt1>
        <a:sysClr val="window" lastClr="FFFFFF"/>
      </a:lt1>
      <a:dk2>
        <a:srgbClr val="44546A"/>
      </a:dk2>
      <a:lt2>
        <a:srgbClr val="E7E6E6"/>
      </a:lt2>
      <a:accent1>
        <a:srgbClr val="259088"/>
      </a:accent1>
      <a:accent2>
        <a:srgbClr val="D3A815"/>
      </a:accent2>
      <a:accent3>
        <a:srgbClr val="A5A5A5"/>
      </a:accent3>
      <a:accent4>
        <a:srgbClr val="FFC000"/>
      </a:accent4>
      <a:accent5>
        <a:srgbClr val="4472C4"/>
      </a:accent5>
      <a:accent6>
        <a:srgbClr val="70AD47"/>
      </a:accent6>
      <a:hlink>
        <a:srgbClr val="0563C1"/>
      </a:hlink>
      <a:folHlink>
        <a:srgbClr val="954F72"/>
      </a:folHlink>
    </a:clrScheme>
    <a:fontScheme name="自定义 8">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7353</Words>
  <Application>Microsoft Office PowerPoint</Application>
  <PresentationFormat>全屏显示(4:3)</PresentationFormat>
  <Paragraphs>228</Paragraphs>
  <Slides>73</Slides>
  <Notes>24</Notes>
  <HiddenSlides>0</HiddenSlides>
  <MMClips>0</MMClips>
  <ScaleCrop>false</ScaleCrop>
  <HeadingPairs>
    <vt:vector size="4" baseType="variant">
      <vt:variant>
        <vt:lpstr>主题</vt:lpstr>
      </vt:variant>
      <vt:variant>
        <vt:i4>1</vt:i4>
      </vt:variant>
      <vt:variant>
        <vt:lpstr>幻灯片标题</vt:lpstr>
      </vt:variant>
      <vt:variant>
        <vt:i4>73</vt:i4>
      </vt:variant>
    </vt:vector>
  </HeadingPairs>
  <TitlesOfParts>
    <vt:vector size="74" baseType="lpstr">
      <vt:lpstr>2_Office 主题</vt:lpstr>
      <vt:lpstr>中国旅游地理</vt:lpstr>
      <vt:lpstr>模块三  中国八大旅游区</vt:lpstr>
      <vt:lpstr>项目五   东北旅游区 </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2、圣索菲亚教堂 </vt:lpstr>
      <vt:lpstr>幻灯片 18</vt:lpstr>
      <vt:lpstr>3. 亚布力滑雪场</vt:lpstr>
      <vt:lpstr>幻灯片 20</vt:lpstr>
      <vt:lpstr>幻灯片 21</vt:lpstr>
      <vt:lpstr>幻灯片 22</vt:lpstr>
      <vt:lpstr>2、 雪    乡 </vt:lpstr>
      <vt:lpstr>幻灯片 24</vt:lpstr>
      <vt:lpstr>（三）五大连池</vt:lpstr>
      <vt:lpstr>幻灯片 26</vt:lpstr>
      <vt:lpstr>（四）扎龙自然保护区  </vt:lpstr>
      <vt:lpstr>（五）漠河 </vt:lpstr>
      <vt:lpstr>幻灯片 29</vt:lpstr>
      <vt:lpstr>四、主要旅游线路 </vt:lpstr>
      <vt:lpstr>幻灯片 31</vt:lpstr>
      <vt:lpstr>幻灯片 32</vt:lpstr>
      <vt:lpstr>幻灯片 33</vt:lpstr>
      <vt:lpstr>幻灯片 34</vt:lpstr>
      <vt:lpstr>幻灯片 35</vt:lpstr>
      <vt:lpstr>三、主要旅游城市及景区</vt:lpstr>
      <vt:lpstr>幻灯片 37</vt:lpstr>
      <vt:lpstr>幻灯片 38</vt:lpstr>
      <vt:lpstr>幻灯片 39</vt:lpstr>
      <vt:lpstr>幻灯片 40</vt:lpstr>
      <vt:lpstr>幻灯片 41</vt:lpstr>
      <vt:lpstr>1. 吉林雾淞</vt:lpstr>
      <vt:lpstr>幻灯片 43</vt:lpstr>
      <vt:lpstr>2.松花湖 </vt:lpstr>
      <vt:lpstr> （三）长白山</vt:lpstr>
      <vt:lpstr>幻灯片 46</vt:lpstr>
      <vt:lpstr>幻灯片 47</vt:lpstr>
      <vt:lpstr>（四） 高句丽王城文化遗址</vt:lpstr>
      <vt:lpstr>幻灯片 49</vt:lpstr>
      <vt:lpstr>高句丽王朝</vt:lpstr>
      <vt:lpstr>四、主要旅游线路 </vt:lpstr>
      <vt:lpstr>幻灯片 52</vt:lpstr>
      <vt:lpstr>幻灯片 53</vt:lpstr>
      <vt:lpstr>幻灯片 54</vt:lpstr>
      <vt:lpstr>幻灯片 55</vt:lpstr>
      <vt:lpstr>幻灯片 56</vt:lpstr>
      <vt:lpstr>三、主要旅游城市及景区</vt:lpstr>
      <vt:lpstr>幻灯片 58</vt:lpstr>
      <vt:lpstr>幻灯片 59</vt:lpstr>
      <vt:lpstr>2.张氏帅府 </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模块三  七大旅游区</dc:title>
  <cp:lastModifiedBy>Administrator</cp:lastModifiedBy>
  <cp:revision>33</cp:revision>
  <dcterms:modified xsi:type="dcterms:W3CDTF">2017-09-09T07:56:04Z</dcterms:modified>
</cp:coreProperties>
</file>