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5"/>
  </p:notesMasterIdLst>
  <p:sldIdLst>
    <p:sldId id="299" r:id="rId2"/>
    <p:sldId id="300" r:id="rId3"/>
    <p:sldId id="301" r:id="rId4"/>
    <p:sldId id="259" r:id="rId5"/>
    <p:sldId id="260" r:id="rId6"/>
    <p:sldId id="302" r:id="rId7"/>
    <p:sldId id="303" r:id="rId8"/>
    <p:sldId id="304" r:id="rId9"/>
    <p:sldId id="305" r:id="rId10"/>
    <p:sldId id="306" r:id="rId11"/>
    <p:sldId id="307" r:id="rId12"/>
    <p:sldId id="308" r:id="rId13"/>
    <p:sldId id="309"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C7D6F-392A-4DD8-BB24-12C273412103}" type="datetimeFigureOut">
              <a:rPr lang="zh-CN" altLang="en-US" smtClean="0"/>
              <a:pPr/>
              <a:t>2017/9/9 Saturday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75A00-DD74-417A-8A68-FBDE2678BB7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8D54CC-C819-4C74-A30E-A9474DC64469}"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A7429-AEFD-4A83-9F7E-D2BE8FB70B54}" type="slidenum">
              <a:rPr lang="en-US" altLang="zh-CN"/>
              <a:pPr/>
              <a:t>4</a:t>
            </a:fld>
            <a:endParaRPr lang="en-US" altLang="zh-CN"/>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zh-CN" altLang="en-US"/>
              <a:t>旅游饭店、旅行社和旅游交通  三大支柱</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000000"/>
                </a:solidFill>
              </a:rPr>
              <a:t>      </a:t>
            </a:r>
          </a:p>
          <a:p>
            <a:endParaRPr lang="zh-CN" altLang="en-US" dirty="0"/>
          </a:p>
        </p:txBody>
      </p:sp>
      <p:sp>
        <p:nvSpPr>
          <p:cNvPr id="4" name="灯片编号占位符 3"/>
          <p:cNvSpPr>
            <a:spLocks noGrp="1"/>
          </p:cNvSpPr>
          <p:nvPr>
            <p:ph type="sldNum" sz="quarter" idx="10"/>
          </p:nvPr>
        </p:nvSpPr>
        <p:spPr/>
        <p:txBody>
          <a:bodyPr/>
          <a:lstStyle/>
          <a:p>
            <a:fld id="{DB675A00-DD74-417A-8A68-FBDE2678BB77}"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E88FF-5112-4354-9807-3BB9F6037616}" type="slidenum">
              <a:rPr lang="en-US" altLang="zh-CN"/>
              <a:pPr/>
              <a:t>11</a:t>
            </a:fld>
            <a:endParaRPr lang="en-US" altLang="zh-CN"/>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zh-CN"/>
              <a:t>50</a:t>
            </a:r>
            <a:r>
              <a:rPr lang="zh-CN" altLang="en-US"/>
              <a:t>的机建 </a:t>
            </a:r>
            <a:r>
              <a:rPr lang="en-US" altLang="zh-CN"/>
              <a:t>140</a:t>
            </a:r>
            <a:r>
              <a:rPr lang="zh-CN" altLang="en-US"/>
              <a:t>的燃油了重庆到黔江 飞机全价</a:t>
            </a:r>
            <a:r>
              <a:rPr lang="en-US" altLang="zh-CN"/>
              <a:t>500</a:t>
            </a:r>
            <a:r>
              <a:rPr lang="zh-CN" altLang="en-US"/>
              <a:t>，一般</a:t>
            </a:r>
            <a:r>
              <a:rPr lang="en-US" altLang="zh-CN"/>
              <a:t>3</a:t>
            </a:r>
            <a:r>
              <a:rPr lang="zh-CN" altLang="en-US"/>
              <a:t>折、四折 </a:t>
            </a:r>
            <a:r>
              <a:rPr lang="en-US" altLang="zh-CN"/>
              <a:t>200</a:t>
            </a:r>
            <a:r>
              <a:rPr lang="zh-CN" altLang="en-US"/>
              <a:t>左右</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4470401"/>
            <a:ext cx="6858000" cy="1176421"/>
          </a:xfrm>
        </p:spPr>
        <p:txBody>
          <a:bodyPr anchor="b">
            <a:normAutofit/>
          </a:bodyPr>
          <a:lstStyle>
            <a:lvl1pPr algn="ctr">
              <a:defRPr sz="5400">
                <a:solidFill>
                  <a:schemeClr val="accent1">
                    <a:lumMod val="50000"/>
                  </a:schemeClr>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3000" y="5669006"/>
            <a:ext cx="6858000" cy="687344"/>
          </a:xfrm>
        </p:spPr>
        <p:txBody>
          <a:bodyPr>
            <a:normAutofit/>
          </a:bodyPr>
          <a:lstStyle>
            <a:lvl1pPr marL="0" indent="0" algn="ctr">
              <a:buNone/>
              <a:defRPr sz="32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solidFill>
              </a:rPr>
              <a:pPr/>
              <a:t>2017/9/9 Saturday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
        <p:nvSpPr>
          <p:cNvPr id="7" name="内容占位符 6"/>
          <p:cNvSpPr>
            <a:spLocks noGrp="1"/>
          </p:cNvSpPr>
          <p:nvPr>
            <p:ph sz="quarter" idx="13"/>
          </p:nvPr>
        </p:nvSpPr>
        <p:spPr>
          <a:xfrm>
            <a:off x="1094874" y="673769"/>
            <a:ext cx="7420476" cy="543039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71562" y="1588169"/>
            <a:ext cx="7443788" cy="335299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7" name="矩形 6"/>
          <p:cNvSpPr/>
          <p:nvPr/>
        </p:nvSpPr>
        <p:spPr bwMode="auto">
          <a:xfrm>
            <a:off x="1924672" y="3162999"/>
            <a:ext cx="5339900" cy="925409"/>
          </a:xfrm>
          <a:prstGeom prst="rect">
            <a:avLst/>
          </a:pr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8" name="矩形 7"/>
          <p:cNvSpPr/>
          <p:nvPr/>
        </p:nvSpPr>
        <p:spPr bwMode="auto">
          <a:xfrm>
            <a:off x="1950700" y="3203486"/>
            <a:ext cx="5290015" cy="850219"/>
          </a:xfrm>
          <a:prstGeom prst="rect">
            <a:avLst/>
          </a:prstGeom>
          <a:gradFill flip="none" rotWithShape="1">
            <a:gsLst>
              <a:gs pos="100000">
                <a:schemeClr val="accent1"/>
              </a:gs>
              <a:gs pos="74000">
                <a:schemeClr val="accent1">
                  <a:lumMod val="75000"/>
                </a:schemeClr>
              </a:gs>
              <a:gs pos="0">
                <a:schemeClr val="accent1">
                  <a:lumMod val="60000"/>
                  <a:lumOff val="40000"/>
                </a:schemeClr>
              </a:gs>
              <a:gs pos="31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3600" b="1" dirty="0">
              <a:solidFill>
                <a:srgbClr val="D3A815"/>
              </a:solidFill>
            </a:endParaRPr>
          </a:p>
        </p:txBody>
      </p:sp>
      <p:sp>
        <p:nvSpPr>
          <p:cNvPr id="9" name="任意多边形 8"/>
          <p:cNvSpPr/>
          <p:nvPr/>
        </p:nvSpPr>
        <p:spPr bwMode="auto">
          <a:xfrm>
            <a:off x="1968051" y="3220837"/>
            <a:ext cx="321002" cy="428002"/>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a:gsLst>
              <a:gs pos="53000">
                <a:schemeClr val="accent2"/>
              </a:gs>
              <a:gs pos="100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0" name="任意多边形 9"/>
          <p:cNvSpPr/>
          <p:nvPr/>
        </p:nvSpPr>
        <p:spPr bwMode="auto">
          <a:xfrm rot="10800000">
            <a:off x="6887179" y="3573651"/>
            <a:ext cx="336185" cy="445353"/>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1" name="椭圆 10"/>
          <p:cNvSpPr/>
          <p:nvPr/>
        </p:nvSpPr>
        <p:spPr bwMode="auto">
          <a:xfrm>
            <a:off x="3608031" y="3024189"/>
            <a:ext cx="2095529" cy="162107"/>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000">
              <a:solidFill>
                <a:prstClr val="white"/>
              </a:solidFill>
            </a:endParaRPr>
          </a:p>
        </p:txBody>
      </p:sp>
      <p:sp>
        <p:nvSpPr>
          <p:cNvPr id="12" name="椭圆 11"/>
          <p:cNvSpPr/>
          <p:nvPr/>
        </p:nvSpPr>
        <p:spPr bwMode="auto">
          <a:xfrm>
            <a:off x="2542527" y="4009568"/>
            <a:ext cx="3780509" cy="295732"/>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sz="2000">
              <a:solidFill>
                <a:prstClr val="white"/>
              </a:solidFill>
            </a:endParaRPr>
          </a:p>
        </p:txBody>
      </p:sp>
      <p:sp>
        <p:nvSpPr>
          <p:cNvPr id="2" name="标题 1"/>
          <p:cNvSpPr>
            <a:spLocks noGrp="1"/>
          </p:cNvSpPr>
          <p:nvPr>
            <p:ph type="title"/>
          </p:nvPr>
        </p:nvSpPr>
        <p:spPr>
          <a:xfrm>
            <a:off x="1924672" y="3186295"/>
            <a:ext cx="5339900" cy="867410"/>
          </a:xfrm>
        </p:spPr>
        <p:txBody>
          <a:bodyPr anchor="ctr" anchorCtr="0">
            <a:normAutofit/>
          </a:bodyPr>
          <a:lstStyle>
            <a:lvl1pPr algn="ctr">
              <a:defRPr sz="3600">
                <a:solidFill>
                  <a:schemeClr val="accent2"/>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924672" y="4105600"/>
            <a:ext cx="5339900" cy="754188"/>
          </a:xfrm>
        </p:spPr>
        <p:txBody>
          <a:bodyPr>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681163"/>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51660" y="4430044"/>
            <a:ext cx="6640680" cy="1329072"/>
          </a:xfrm>
        </p:spPr>
        <p:txBody>
          <a:bodyPr anchor="b" anchorCtr="0">
            <a:normAutofit/>
          </a:bodyPr>
          <a:lstStyle>
            <a:lvl1pPr algn="ctr">
              <a:defRPr sz="5400"/>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18937" y="709362"/>
            <a:ext cx="3123900" cy="1518902"/>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4378287" y="709362"/>
            <a:ext cx="4137063" cy="48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120127" y="2232108"/>
            <a:ext cx="3123900" cy="331603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solidFill>
              </a:rPr>
              <a:pPr/>
              <a:t>2017/9/9 Saturday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2842" y="657726"/>
            <a:ext cx="1308434" cy="55192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59718" y="657726"/>
            <a:ext cx="5955632" cy="55192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2017/9/9 Saturday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071562" y="451603"/>
            <a:ext cx="7443788" cy="92801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1071562" y="1588169"/>
            <a:ext cx="7443788" cy="45887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solidFill>
              </a:defRPr>
            </a:lvl1pPr>
          </a:lstStyle>
          <a:p>
            <a:fld id="{15BB4C91-A4CA-4EBE-8AF8-1DBB3ECEA669}" type="datetimeFigureOut">
              <a:rPr lang="zh-CN" altLang="en-US" smtClean="0">
                <a:solidFill>
                  <a:prstClr val="black"/>
                </a:solidFill>
              </a:rPr>
              <a:pPr/>
              <a:t>2017/9/9 Saturday</a:t>
            </a:fld>
            <a:endParaRPr lang="zh-CN" altLang="en-US" dirty="0">
              <a:solidFill>
                <a:prstClr val="black"/>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2654D154-DEB9-4DCD-801B-B3341D74A27F}" type="slidenum">
              <a:rPr lang="zh-CN" altLang="en-US" smtClean="0">
                <a:solidFill>
                  <a:prstClr val="black"/>
                </a:solidFill>
              </a:rPr>
              <a:pPr/>
              <a:t>‹#›</a:t>
            </a:fld>
            <a:endParaRPr lang="zh-CN" altLang="en-US">
              <a:solidFill>
                <a:prstClr val="black"/>
              </a:solidFill>
            </a:endParaRPr>
          </a:p>
        </p:txBody>
      </p:sp>
      <p:grpSp>
        <p:nvGrpSpPr>
          <p:cNvPr id="7" name="组合 6"/>
          <p:cNvGrpSpPr/>
          <p:nvPr userDrawn="1"/>
        </p:nvGrpSpPr>
        <p:grpSpPr>
          <a:xfrm>
            <a:off x="0" y="5517232"/>
            <a:ext cx="8780774" cy="913042"/>
            <a:chOff x="-10751" y="5900568"/>
            <a:chExt cx="8780774" cy="913042"/>
          </a:xfrm>
        </p:grpSpPr>
        <p:pic>
          <p:nvPicPr>
            <p:cNvPr id="8" name="图片 7" descr="广告标准字"/>
            <p:cNvPicPr>
              <a:picLocks noChangeAspect="1"/>
            </p:cNvPicPr>
            <p:nvPr userDrawn="1"/>
          </p:nvPicPr>
          <p:blipFill>
            <a:blip r:embed="rId15" cstate="print"/>
            <a:stretch>
              <a:fillRect/>
            </a:stretch>
          </p:blipFill>
          <p:spPr>
            <a:xfrm>
              <a:off x="379736" y="6412067"/>
              <a:ext cx="3040961" cy="401543"/>
            </a:xfrm>
            <a:prstGeom prst="rect">
              <a:avLst/>
            </a:prstGeom>
          </p:spPr>
        </p:pic>
        <p:sp>
          <p:nvSpPr>
            <p:cNvPr id="9" name="矩形 8"/>
            <p:cNvSpPr/>
            <p:nvPr userDrawn="1"/>
          </p:nvSpPr>
          <p:spPr>
            <a:xfrm>
              <a:off x="-10751" y="6227547"/>
              <a:ext cx="7924357" cy="13854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56675" tIns="28337" rIns="56675" bIns="28337" rtlCol="0" anchor="ctr"/>
            <a:lstStyle/>
            <a:p>
              <a:pPr algn="ctr" defTabSz="914270"/>
              <a:endParaRPr lang="zh-CN" altLang="en-US">
                <a:solidFill>
                  <a:prstClr val="white"/>
                </a:solidFill>
              </a:endParaRPr>
            </a:p>
          </p:txBody>
        </p:sp>
        <p:pic>
          <p:nvPicPr>
            <p:cNvPr id="10" name="图片 9" descr="旅游服务礼仪"/>
            <p:cNvPicPr>
              <a:picLocks noChangeAspect="1"/>
            </p:cNvPicPr>
            <p:nvPr userDrawn="1"/>
          </p:nvPicPr>
          <p:blipFill>
            <a:blip r:embed="rId16" cstate="print"/>
            <a:stretch>
              <a:fillRect/>
            </a:stretch>
          </p:blipFill>
          <p:spPr>
            <a:xfrm>
              <a:off x="8022837" y="5900568"/>
              <a:ext cx="747186" cy="792498"/>
            </a:xfrm>
            <a:prstGeom prst="rect">
              <a:avLst/>
            </a:prstGeom>
          </p:spPr>
        </p:pic>
        <p:sp>
          <p:nvSpPr>
            <p:cNvPr id="11" name="文本框 7"/>
            <p:cNvSpPr txBox="1"/>
            <p:nvPr userDrawn="1"/>
          </p:nvSpPr>
          <p:spPr>
            <a:xfrm>
              <a:off x="3790450" y="6466231"/>
              <a:ext cx="4123343" cy="293216"/>
            </a:xfrm>
            <a:prstGeom prst="rect">
              <a:avLst/>
            </a:prstGeom>
            <a:noFill/>
          </p:spPr>
          <p:txBody>
            <a:bodyPr wrap="square" lIns="56675" tIns="28337" rIns="56675" bIns="28337" rtlCol="0">
              <a:spAutoFit/>
            </a:bodyPr>
            <a:lstStyle/>
            <a:p>
              <a:pPr defTabSz="914270"/>
              <a:r>
                <a:rPr lang="zh-CN" altLang="en-US" sz="1500" dirty="0">
                  <a:solidFill>
                    <a:prstClr val="black"/>
                  </a:solidFill>
                  <a:latin typeface="华文行楷" panose="02010800040101010101" charset="-122"/>
                  <a:ea typeface="华文行楷" panose="02010800040101010101" charset="-122"/>
                </a:rPr>
                <a:t>全国高等职业教育旅游大类“十三五”规划教材</a:t>
              </a: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lnSpc>
          <a:spcPct val="90000"/>
        </a:lnSpc>
        <a:spcBef>
          <a:spcPct val="0"/>
        </a:spcBef>
        <a:buNone/>
        <a:defRPr sz="3200" b="1" kern="1200">
          <a:solidFill>
            <a:schemeClr val="accent1">
              <a:lumMod val="50000"/>
            </a:schemeClr>
          </a:solidFill>
          <a:latin typeface="宋体" pitchFamily="2" charset="-122"/>
          <a:ea typeface="宋体" pitchFamily="2" charset="-122"/>
          <a:cs typeface="+mj-cs"/>
        </a:defRPr>
      </a:lvl1pPr>
    </p:titleStyle>
    <p:bodyStyle>
      <a:lvl1pPr marL="228600" indent="-228600" algn="just" defTabSz="914400" rtl="0" eaLnBrk="1" latinLnBrk="0" hangingPunct="1">
        <a:lnSpc>
          <a:spcPct val="130000"/>
        </a:lnSpc>
        <a:spcBef>
          <a:spcPts val="1000"/>
        </a:spcBef>
        <a:buFont typeface="Arial" pitchFamily="34" charset="0"/>
        <a:buChar char="•"/>
        <a:defRPr sz="2400" b="0" kern="1200">
          <a:solidFill>
            <a:schemeClr val="tx1"/>
          </a:solidFill>
          <a:latin typeface="宋体" pitchFamily="2" charset="-122"/>
          <a:ea typeface="宋体" pitchFamily="2" charset="-122"/>
          <a:cs typeface="+mn-cs"/>
        </a:defRPr>
      </a:lvl1pPr>
      <a:lvl2pPr marL="6858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2pPr>
      <a:lvl3pPr marL="11430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3pPr>
      <a:lvl4pPr marL="16002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4pPr>
      <a:lvl5pPr marL="20574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19200" y="1412776"/>
            <a:ext cx="7924800" cy="144016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000" b="1" i="0" u="none" strike="noStrike" kern="120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rPr>
              <a:t>模块二 </a:t>
            </a:r>
            <a:br>
              <a:rPr kumimoji="0" lang="zh-CN" altLang="en-US" sz="4000" b="1" i="0" u="none" strike="noStrike" kern="120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rPr>
            </a:br>
            <a:r>
              <a:rPr kumimoji="0" lang="zh-CN" altLang="en-US" sz="4000" b="1" i="0" u="none" strike="noStrike" kern="1200" cap="none" spc="0" normalizeH="0" baseline="0" noProof="0" dirty="0" smtClean="0">
                <a:ln>
                  <a:noFill/>
                </a:ln>
                <a:solidFill>
                  <a:schemeClr val="accent1">
                    <a:lumMod val="50000"/>
                  </a:schemeClr>
                </a:solidFill>
                <a:effectLst/>
                <a:uLnTx/>
                <a:uFillTx/>
                <a:latin typeface="楷体_GB2312" pitchFamily="49" charset="-122"/>
                <a:ea typeface="楷体_GB2312" pitchFamily="49" charset="-122"/>
                <a:cs typeface="+mj-cs"/>
              </a:rPr>
              <a:t> 中国旅游交通与线路设计</a:t>
            </a:r>
            <a:r>
              <a:rPr kumimoji="0" lang="zh-CN" altLang="en-US" sz="5400" b="1" i="0" u="none" strike="noStrike" kern="1200" cap="none" spc="0" normalizeH="0" baseline="0" noProof="0" dirty="0" smtClean="0">
                <a:ln>
                  <a:noFill/>
                </a:ln>
                <a:solidFill>
                  <a:schemeClr val="tx1"/>
                </a:solidFill>
                <a:effectLst/>
                <a:uLnTx/>
                <a:uFillTx/>
                <a:latin typeface="宋体" charset="-122"/>
                <a:ea typeface="宋体" pitchFamily="2" charset="-122"/>
                <a:cs typeface="+mj-cs"/>
              </a:rPr>
              <a:t> </a:t>
            </a:r>
            <a:endParaRPr kumimoji="0" lang="zh-CN" altLang="en-US" sz="5400" b="1" i="0" u="none" strike="noStrike" kern="1200" cap="none" spc="0" normalizeH="0" baseline="0" noProof="0" dirty="0">
              <a:ln>
                <a:noFill/>
              </a:ln>
              <a:solidFill>
                <a:schemeClr val="tx1"/>
              </a:solidFill>
              <a:effectLst/>
              <a:uLnTx/>
              <a:uFillTx/>
              <a:latin typeface="宋体" charset="-122"/>
              <a:ea typeface="宋体" pitchFamily="2" charset="-122"/>
              <a:cs typeface="+mj-cs"/>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971600" y="836712"/>
            <a:ext cx="41440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9250"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三、中国水路旅游交通</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矩形 2"/>
          <p:cNvSpPr/>
          <p:nvPr/>
        </p:nvSpPr>
        <p:spPr>
          <a:xfrm>
            <a:off x="539552" y="1772816"/>
            <a:ext cx="8136904" cy="3970318"/>
          </a:xfrm>
          <a:prstGeom prst="rect">
            <a:avLst/>
          </a:prstGeom>
        </p:spPr>
        <p:txBody>
          <a:bodyPr wrap="square">
            <a:spAutoFit/>
          </a:bodyPr>
          <a:lstStyle/>
          <a:p>
            <a:pPr>
              <a:lnSpc>
                <a:spcPct val="150000"/>
              </a:lnSpc>
            </a:pPr>
            <a:r>
              <a:rPr lang="en-US" altLang="zh-CN" sz="2400" dirty="0" smtClean="0">
                <a:latin typeface="宋体" pitchFamily="2" charset="-122"/>
                <a:ea typeface="宋体" pitchFamily="2" charset="-122"/>
              </a:rPr>
              <a:t>    </a:t>
            </a:r>
            <a:r>
              <a:rPr lang="zh-CN" altLang="zh-CN" sz="2400" dirty="0" smtClean="0">
                <a:latin typeface="宋体" pitchFamily="2" charset="-122"/>
                <a:ea typeface="宋体" pitchFamily="2" charset="-122"/>
              </a:rPr>
              <a:t>水路旅游交通是利用自然和人工水域作为航线，以船舶作为主要交通工具载客的一种运输方式。根据航线的不同，水路旅游交通分为远洋航运、沿海航运和内河航运。</a:t>
            </a:r>
            <a:endParaRPr lang="en-US" altLang="zh-CN" sz="2400" dirty="0" smtClean="0">
              <a:latin typeface="宋体" pitchFamily="2" charset="-122"/>
              <a:ea typeface="宋体" pitchFamily="2" charset="-122"/>
            </a:endParaRPr>
          </a:p>
          <a:p>
            <a:pPr>
              <a:lnSpc>
                <a:spcPct val="150000"/>
              </a:lnSpc>
            </a:pPr>
            <a:r>
              <a:rPr lang="zh-CN" altLang="en-US" sz="2400" dirty="0" smtClean="0">
                <a:latin typeface="宋体" pitchFamily="2" charset="-122"/>
                <a:ea typeface="宋体" pitchFamily="2" charset="-122"/>
              </a:rPr>
              <a:t>    我国水路旅游的热点地区主要集中在陆岛、海峡之间，比如渤海湾、琼州海峡、桂林漓江以及长江三峡等地区。</a:t>
            </a:r>
          </a:p>
          <a:p>
            <a:endParaRPr lang="en-US" altLang="zh-CN" sz="2400" dirty="0" smtClean="0">
              <a:latin typeface="宋体" pitchFamily="2" charset="-122"/>
              <a:ea typeface="宋体" pitchFamily="2" charset="-122"/>
            </a:endParaRPr>
          </a:p>
          <a:p>
            <a:endParaRPr lang="en-US" altLang="zh-CN" sz="2400" dirty="0" smtClean="0">
              <a:latin typeface="宋体" pitchFamily="2" charset="-122"/>
              <a:ea typeface="宋体" pitchFamily="2" charset="-122"/>
            </a:endParaRPr>
          </a:p>
          <a:p>
            <a:endParaRPr lang="zh-CN" altLang="en-US" sz="2400" dirty="0">
              <a:latin typeface="宋体" pitchFamily="2" charset="-122"/>
              <a:ea typeface="宋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609600"/>
            <a:ext cx="4448175" cy="839788"/>
          </a:xfrm>
        </p:spPr>
        <p:txBody>
          <a:bodyPr/>
          <a:lstStyle/>
          <a:p>
            <a:r>
              <a:rPr lang="zh-CN" altLang="en-US" sz="2800" dirty="0" smtClean="0">
                <a:latin typeface="宋体" pitchFamily="2" charset="-122"/>
                <a:ea typeface="宋体" pitchFamily="2" charset="-122"/>
              </a:rPr>
              <a:t>四、中国航空旅游交通</a:t>
            </a:r>
          </a:p>
        </p:txBody>
      </p:sp>
      <p:sp>
        <p:nvSpPr>
          <p:cNvPr id="58371" name="Rectangle 3"/>
          <p:cNvSpPr>
            <a:spLocks noGrp="1" noChangeArrowheads="1"/>
          </p:cNvSpPr>
          <p:nvPr>
            <p:ph type="body" idx="1"/>
          </p:nvPr>
        </p:nvSpPr>
        <p:spPr>
          <a:xfrm>
            <a:off x="457200" y="1524000"/>
            <a:ext cx="8064500" cy="4641304"/>
          </a:xfrm>
        </p:spPr>
        <p:txBody>
          <a:bodyPr>
            <a:normAutofit/>
          </a:bodyPr>
          <a:lstStyle/>
          <a:p>
            <a:r>
              <a:rPr lang="en-US" altLang="zh-CN" sz="2600" dirty="0" smtClean="0">
                <a:latin typeface="宋体" pitchFamily="2" charset="-122"/>
                <a:ea typeface="宋体" pitchFamily="2" charset="-122"/>
              </a:rPr>
              <a:t>  </a:t>
            </a:r>
            <a:r>
              <a:rPr lang="zh-CN" altLang="zh-CN" sz="2600" dirty="0" smtClean="0">
                <a:latin typeface="宋体" pitchFamily="2" charset="-122"/>
                <a:ea typeface="宋体" pitchFamily="2" charset="-122"/>
              </a:rPr>
              <a:t>航空交通在各种交通运输方式中历史最短、发展最快。是各种类型旅游交通中速度最快，交通线路最短，可以跨越地面上的各种自然障碍的交通工具。它可以按旅行社的要求定时间、定航线，乘坐时舒适、安全、省时，因而深受旅游者的欢迎。</a:t>
            </a:r>
            <a:endParaRPr lang="zh-CN" altLang="en-US" sz="2600" dirty="0">
              <a:solidFill>
                <a:srgbClr val="000000"/>
              </a:solidFill>
              <a:latin typeface="宋体" pitchFamily="2" charset="-122"/>
              <a:ea typeface="宋体" pitchFamily="2" charset="-122"/>
            </a:endParaRPr>
          </a:p>
          <a:p>
            <a:r>
              <a:rPr lang="zh-CN" altLang="en-US" sz="2600" dirty="0" smtClean="0">
                <a:solidFill>
                  <a:srgbClr val="000000"/>
                </a:solidFill>
                <a:latin typeface="宋体" pitchFamily="2" charset="-122"/>
                <a:ea typeface="宋体" pitchFamily="2" charset="-122"/>
              </a:rPr>
              <a:t>  北</a:t>
            </a:r>
            <a:r>
              <a:rPr lang="zh-CN" altLang="en-US" sz="2600" dirty="0">
                <a:solidFill>
                  <a:srgbClr val="000000"/>
                </a:solidFill>
                <a:latin typeface="宋体" pitchFamily="2" charset="-122"/>
                <a:ea typeface="宋体" pitchFamily="2" charset="-122"/>
              </a:rPr>
              <a:t>京首都机场，广州白云机场，上海虹桥和浦东机场，成都双流机场、香港国际机场五大航空枢纽中心。</a:t>
            </a:r>
          </a:p>
          <a:p>
            <a:endParaRPr lang="en-US" altLang="zh-CN"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randombar(horizontal)">
                                      <p:cBhvr>
                                        <p:cTn id="7" dur="600">
                                          <p:stCondLst>
                                            <p:cond delay="0"/>
                                          </p:stCondLst>
                                        </p:cTn>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randombar(horizontal)">
                                      <p:cBhvr>
                                        <p:cTn id="12"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620688"/>
            <a:ext cx="4464496" cy="928019"/>
          </a:xfrm>
        </p:spPr>
        <p:txBody>
          <a:bodyPr>
            <a:normAutofit/>
          </a:bodyPr>
          <a:lstStyle/>
          <a:p>
            <a:r>
              <a:rPr lang="zh-CN" altLang="zh-CN" sz="2800" dirty="0" smtClean="0">
                <a:latin typeface="宋体" pitchFamily="2" charset="-122"/>
                <a:ea typeface="宋体" pitchFamily="2" charset="-122"/>
              </a:rPr>
              <a:t>五、中国特种旅游交通</a:t>
            </a:r>
            <a:endParaRPr lang="zh-CN" altLang="en-US" sz="2800" dirty="0"/>
          </a:p>
        </p:txBody>
      </p:sp>
      <p:sp>
        <p:nvSpPr>
          <p:cNvPr id="3" name="内容占位符 2"/>
          <p:cNvSpPr>
            <a:spLocks noGrp="1"/>
          </p:cNvSpPr>
          <p:nvPr>
            <p:ph idx="1"/>
          </p:nvPr>
        </p:nvSpPr>
        <p:spPr>
          <a:xfrm>
            <a:off x="683568" y="1844824"/>
            <a:ext cx="7488832" cy="4588795"/>
          </a:xfrm>
        </p:spPr>
        <p:txBody>
          <a:bodyPr/>
          <a:lstStyle/>
          <a:p>
            <a:pPr>
              <a:lnSpc>
                <a:spcPct val="150000"/>
              </a:lnSpc>
            </a:pPr>
            <a:r>
              <a:rPr lang="zh-CN" altLang="zh-CN" dirty="0" smtClean="0">
                <a:latin typeface="宋体" pitchFamily="2" charset="-122"/>
                <a:ea typeface="宋体" pitchFamily="2" charset="-122"/>
              </a:rPr>
              <a:t>特种旅游交通主要是指为满足旅游者某种特殊需求而产生的旅游交通方式。除了为旅游者提供空间转移服务之外，还可以满足游客的娱乐需求。</a:t>
            </a:r>
            <a:endParaRPr lang="zh-CN" altLang="en-US" dirty="0">
              <a:latin typeface="宋体" pitchFamily="2" charset="-122"/>
              <a:ea typeface="宋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zh-CN" altLang="zh-CN"/>
          </a:p>
        </p:txBody>
      </p:sp>
      <p:pic>
        <p:nvPicPr>
          <p:cNvPr id="69635" name="Picture 3" descr="100951501"/>
          <p:cNvPicPr>
            <a:picLocks noGrp="1" noChangeAspect="1" noChangeArrowheads="1"/>
          </p:cNvPicPr>
          <p:nvPr>
            <p:ph type="body" idx="1"/>
          </p:nvPr>
        </p:nvPicPr>
        <p:blipFill>
          <a:blip r:embed="rId2" cstate="print"/>
          <a:srcRect/>
          <a:stretch>
            <a:fillRect/>
          </a:stretch>
        </p:blipFill>
        <p:spPr>
          <a:xfrm>
            <a:off x="4787900" y="3573463"/>
            <a:ext cx="4356100" cy="3271837"/>
          </a:xfrm>
          <a:noFill/>
          <a:ln/>
        </p:spPr>
      </p:pic>
      <p:pic>
        <p:nvPicPr>
          <p:cNvPr id="69636" name="Picture 4" descr="18049623"/>
          <p:cNvPicPr>
            <a:picLocks noChangeAspect="1" noChangeArrowheads="1"/>
          </p:cNvPicPr>
          <p:nvPr/>
        </p:nvPicPr>
        <p:blipFill>
          <a:blip r:embed="rId3" cstate="print"/>
          <a:srcRect/>
          <a:stretch>
            <a:fillRect/>
          </a:stretch>
        </p:blipFill>
        <p:spPr bwMode="auto">
          <a:xfrm>
            <a:off x="4953000" y="0"/>
            <a:ext cx="3887788" cy="3552825"/>
          </a:xfrm>
          <a:prstGeom prst="rect">
            <a:avLst/>
          </a:prstGeom>
          <a:noFill/>
        </p:spPr>
      </p:pic>
      <p:pic>
        <p:nvPicPr>
          <p:cNvPr id="69637" name="Picture 5" descr="WEDA60D"/>
          <p:cNvPicPr>
            <a:picLocks noChangeAspect="1" noChangeArrowheads="1"/>
          </p:cNvPicPr>
          <p:nvPr/>
        </p:nvPicPr>
        <p:blipFill>
          <a:blip r:embed="rId4" cstate="print"/>
          <a:srcRect/>
          <a:stretch>
            <a:fillRect/>
          </a:stretch>
        </p:blipFill>
        <p:spPr bwMode="auto">
          <a:xfrm>
            <a:off x="152400" y="0"/>
            <a:ext cx="4621213" cy="3538538"/>
          </a:xfrm>
          <a:prstGeom prst="rect">
            <a:avLst/>
          </a:prstGeom>
          <a:noFill/>
        </p:spPr>
      </p:pic>
      <p:pic>
        <p:nvPicPr>
          <p:cNvPr id="69638" name="Picture 6" descr="42864_2-3"/>
          <p:cNvPicPr>
            <a:picLocks noChangeAspect="1" noChangeArrowheads="1"/>
          </p:cNvPicPr>
          <p:nvPr/>
        </p:nvPicPr>
        <p:blipFill>
          <a:blip r:embed="rId5" cstate="print"/>
          <a:srcRect/>
          <a:stretch>
            <a:fillRect/>
          </a:stretch>
        </p:blipFill>
        <p:spPr bwMode="auto">
          <a:xfrm>
            <a:off x="0" y="3482975"/>
            <a:ext cx="4824413" cy="3375025"/>
          </a:xfrm>
          <a:prstGeom prst="rect">
            <a:avLst/>
          </a:prstGeom>
          <a:noFill/>
        </p:spPr>
      </p:pic>
      <p:pic>
        <p:nvPicPr>
          <p:cNvPr id="69640" name="Picture 8" descr="t0191a36d43d7ca2d9a"/>
          <p:cNvPicPr>
            <a:picLocks noChangeAspect="1" noChangeArrowheads="1"/>
          </p:cNvPicPr>
          <p:nvPr/>
        </p:nvPicPr>
        <p:blipFill>
          <a:blip r:embed="rId6" cstate="print"/>
          <a:srcRect/>
          <a:stretch>
            <a:fillRect/>
          </a:stretch>
        </p:blipFill>
        <p:spPr bwMode="auto">
          <a:xfrm>
            <a:off x="4876800" y="3657600"/>
            <a:ext cx="4267200" cy="32004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552" y="1196752"/>
            <a:ext cx="7910513" cy="3672408"/>
          </a:xfrm>
          <a:prstGeom prst="rect">
            <a:avLst/>
          </a:prstGeom>
          <a:effectLst>
            <a:outerShdw dist="28398" dir="1593903" algn="ctr" rotWithShape="0">
              <a:schemeClr val="bg1">
                <a:alpha val="50000"/>
              </a:schemeClr>
            </a:outerShdw>
          </a:effectLst>
        </p:spPr>
        <p:txBody>
          <a:bodyPr vert="horz" lIns="91440" tIns="45720" rIns="91440" bIns="45720" rtlCol="0" anchor="ctr">
            <a:normAutofit/>
          </a:bodyPr>
          <a:lstStyle/>
          <a:p>
            <a:pPr lvl="0" algn="ctr">
              <a:lnSpc>
                <a:spcPct val="90000"/>
              </a:lnSpc>
              <a:spcBef>
                <a:spcPct val="0"/>
              </a:spcBef>
              <a:defRPr/>
            </a:pPr>
            <a:r>
              <a:rPr kumimoji="0" lang="zh-CN" altLang="en-US" sz="4000" b="1" i="0" u="none" strike="noStrike" kern="1200" cap="none" spc="0" normalizeH="0" baseline="0" noProof="0" dirty="0" smtClean="0">
                <a:ln>
                  <a:noFill/>
                </a:ln>
                <a:effectLst/>
                <a:uLnTx/>
                <a:uFillTx/>
                <a:latin typeface="宋体" pitchFamily="2" charset="-122"/>
                <a:ea typeface="宋体" pitchFamily="2" charset="-122"/>
                <a:cs typeface="+mj-cs"/>
              </a:rPr>
              <a:t>模块</a:t>
            </a:r>
            <a:r>
              <a:rPr lang="zh-CN" altLang="en-US" sz="4000" b="1" dirty="0" smtClean="0">
                <a:latin typeface="宋体" pitchFamily="2" charset="-122"/>
                <a:ea typeface="宋体" pitchFamily="2" charset="-122"/>
                <a:cs typeface="+mj-cs"/>
              </a:rPr>
              <a:t>二 </a:t>
            </a:r>
            <a:r>
              <a:rPr lang="zh-CN" altLang="en-US" sz="4000" b="1" dirty="0" smtClean="0">
                <a:latin typeface="宋体" pitchFamily="2" charset="-122"/>
                <a:ea typeface="宋体" pitchFamily="2" charset="-122"/>
              </a:rPr>
              <a:t>中国旅游交通与线路设计</a:t>
            </a:r>
            <a:r>
              <a:rPr kumimoji="0" lang="zh-CN" altLang="en-US" sz="40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t/>
            </a:r>
            <a:br>
              <a:rPr kumimoji="0" lang="zh-CN" altLang="en-US" sz="40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br>
            <a:r>
              <a:rPr kumimoji="0" lang="zh-CN" altLang="en-US" sz="9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t/>
            </a:r>
            <a:br>
              <a:rPr kumimoji="0" lang="zh-CN" altLang="en-US" sz="9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br>
            <a:r>
              <a:rPr kumimoji="0" lang="zh-CN" altLang="en-US" sz="9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t>     </a:t>
            </a:r>
            <a:endParaRPr lang="en-US" altLang="zh-CN" sz="900" b="1" dirty="0" smtClean="0">
              <a:latin typeface="宋体" pitchFamily="2" charset="-122"/>
              <a:ea typeface="宋体" pitchFamily="2" charset="-122"/>
              <a:cs typeface="+mj-cs"/>
            </a:endParaRPr>
          </a:p>
          <a:p>
            <a:pPr lvl="0" algn="ctr">
              <a:lnSpc>
                <a:spcPct val="90000"/>
              </a:lnSpc>
              <a:spcBef>
                <a:spcPct val="0"/>
              </a:spcBef>
              <a:defRPr/>
            </a:pPr>
            <a:endParaRPr kumimoji="0" lang="en-US" altLang="zh-CN" sz="9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endParaRPr>
          </a:p>
          <a:p>
            <a:pPr lvl="0" algn="ctr">
              <a:lnSpc>
                <a:spcPct val="90000"/>
              </a:lnSpc>
              <a:spcBef>
                <a:spcPct val="0"/>
              </a:spcBef>
              <a:defRPr/>
            </a:pPr>
            <a:endParaRPr lang="en-US" altLang="zh-CN" sz="2800" b="1" dirty="0" smtClean="0">
              <a:latin typeface="宋体" pitchFamily="2" charset="-122"/>
              <a:ea typeface="宋体" pitchFamily="2" charset="-122"/>
              <a:cs typeface="+mj-cs"/>
            </a:endParaRPr>
          </a:p>
          <a:p>
            <a:pPr lvl="0" algn="ctr">
              <a:lnSpc>
                <a:spcPct val="90000"/>
              </a:lnSpc>
              <a:spcBef>
                <a:spcPct val="0"/>
              </a:spcBef>
              <a:defRPr/>
            </a:pPr>
            <a:r>
              <a:rPr kumimoji="0" lang="zh-CN" altLang="en-US" sz="32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t>项目一   中国旅游交通</a:t>
            </a:r>
            <a:br>
              <a:rPr kumimoji="0" lang="zh-CN" altLang="en-US" sz="32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br>
            <a:endParaRPr lang="en-US" altLang="zh-CN" sz="3200" b="1" dirty="0" smtClean="0">
              <a:latin typeface="宋体" pitchFamily="2" charset="-122"/>
              <a:ea typeface="宋体" pitchFamily="2" charset="-122"/>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chemeClr val="tx1"/>
                </a:solidFill>
                <a:effectLst/>
                <a:uLnTx/>
                <a:uFillTx/>
                <a:latin typeface="宋体" pitchFamily="2" charset="-122"/>
                <a:ea typeface="宋体" pitchFamily="2" charset="-122"/>
                <a:cs typeface="+mj-cs"/>
              </a:rPr>
              <a:t>    项目二   中国旅游线路设计</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169085"/>
          </a:xfrm>
        </p:spPr>
        <p:txBody>
          <a:bodyPr>
            <a:normAutofit fontScale="90000"/>
          </a:bodyPr>
          <a:lstStyle/>
          <a:p>
            <a:endParaRPr lang="zh-CN" altLang="en-US" dirty="0"/>
          </a:p>
        </p:txBody>
      </p:sp>
      <p:sp>
        <p:nvSpPr>
          <p:cNvPr id="3" name="内容占位符 2"/>
          <p:cNvSpPr>
            <a:spLocks noGrp="1"/>
          </p:cNvSpPr>
          <p:nvPr>
            <p:ph idx="1"/>
          </p:nvPr>
        </p:nvSpPr>
        <p:spPr>
          <a:xfrm>
            <a:off x="1071562" y="836713"/>
            <a:ext cx="7443788" cy="5040560"/>
          </a:xfrm>
        </p:spPr>
        <p:txBody>
          <a:bodyPr>
            <a:normAutofit fontScale="92500"/>
          </a:bodyPr>
          <a:lstStyle/>
          <a:p>
            <a:r>
              <a:rPr lang="zh-CN" altLang="zh-CN" b="1" dirty="0" smtClean="0"/>
              <a:t>职业知识目标：</a:t>
            </a:r>
            <a:endParaRPr lang="zh-CN" altLang="zh-CN" dirty="0" smtClean="0"/>
          </a:p>
          <a:p>
            <a:r>
              <a:rPr lang="en-US" altLang="zh-CN" dirty="0" smtClean="0"/>
              <a:t>1.</a:t>
            </a:r>
            <a:r>
              <a:rPr lang="zh-CN" altLang="zh-CN" dirty="0" smtClean="0"/>
              <a:t>了解旅游交通的特点；</a:t>
            </a:r>
          </a:p>
          <a:p>
            <a:r>
              <a:rPr lang="en-US" altLang="zh-CN" dirty="0" smtClean="0"/>
              <a:t>2.</a:t>
            </a:r>
            <a:r>
              <a:rPr lang="zh-CN" altLang="zh-CN" dirty="0" smtClean="0"/>
              <a:t>了解旅游交通和旅游的关系；</a:t>
            </a:r>
          </a:p>
          <a:p>
            <a:r>
              <a:rPr lang="en-US" altLang="zh-CN" dirty="0" smtClean="0"/>
              <a:t>3.</a:t>
            </a:r>
            <a:r>
              <a:rPr lang="zh-CN" altLang="zh-CN" dirty="0" smtClean="0"/>
              <a:t>熟悉各类型旅游交通的优点、缺点。</a:t>
            </a:r>
          </a:p>
          <a:p>
            <a:r>
              <a:rPr lang="zh-CN" altLang="zh-CN" b="1" dirty="0" smtClean="0"/>
              <a:t>职业能力目标：</a:t>
            </a:r>
            <a:endParaRPr lang="zh-CN" altLang="zh-CN" dirty="0" smtClean="0"/>
          </a:p>
          <a:p>
            <a:r>
              <a:rPr lang="en-US" altLang="zh-CN" dirty="0" smtClean="0"/>
              <a:t>1.</a:t>
            </a:r>
            <a:r>
              <a:rPr lang="zh-CN" altLang="zh-CN" dirty="0" smtClean="0"/>
              <a:t>熟悉中国旅游交通，为自助出行选择合理的交通方式。</a:t>
            </a:r>
          </a:p>
          <a:p>
            <a:r>
              <a:rPr lang="en-US" altLang="zh-CN" dirty="0" smtClean="0"/>
              <a:t>2.</a:t>
            </a:r>
            <a:r>
              <a:rPr lang="zh-CN" altLang="zh-CN" dirty="0" smtClean="0"/>
              <a:t>能运用旅游交通与线路设计的相关知识，设计旅游线路。</a:t>
            </a:r>
          </a:p>
          <a:p>
            <a:r>
              <a:rPr lang="zh-CN" altLang="zh-CN" b="1" dirty="0" smtClean="0"/>
              <a:t>职业素质目标：</a:t>
            </a:r>
            <a:endParaRPr lang="zh-CN" altLang="zh-CN" dirty="0" smtClean="0"/>
          </a:p>
          <a:p>
            <a:r>
              <a:rPr lang="zh-CN" altLang="zh-CN" dirty="0" smtClean="0"/>
              <a:t>通过查找旅游交通地图，培养学生读图、识图能力。</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123728" y="764704"/>
            <a:ext cx="5029200" cy="646331"/>
          </a:xfrm>
          <a:prstGeom prst="rect">
            <a:avLst/>
          </a:prstGeom>
          <a:noFill/>
          <a:ln w="9525">
            <a:noFill/>
            <a:miter lim="800000"/>
            <a:headEnd/>
            <a:tailEnd/>
          </a:ln>
          <a:effectLst/>
        </p:spPr>
        <p:txBody>
          <a:bodyPr>
            <a:spAutoFit/>
          </a:bodyPr>
          <a:lstStyle/>
          <a:p>
            <a:r>
              <a:rPr lang="zh-CN" altLang="en-US" sz="3600" b="1" dirty="0" smtClean="0">
                <a:solidFill>
                  <a:srgbClr val="000000"/>
                </a:solidFill>
                <a:latin typeface="宋体" pitchFamily="2" charset="-122"/>
                <a:ea typeface="宋体" pitchFamily="2" charset="-122"/>
              </a:rPr>
              <a:t>项目三  </a:t>
            </a:r>
            <a:r>
              <a:rPr lang="zh-CN" altLang="en-US" sz="3600" b="1" dirty="0">
                <a:solidFill>
                  <a:srgbClr val="000000"/>
                </a:solidFill>
                <a:latin typeface="宋体" pitchFamily="2" charset="-122"/>
                <a:ea typeface="宋体" pitchFamily="2" charset="-122"/>
              </a:rPr>
              <a:t>中国旅游交通</a:t>
            </a:r>
          </a:p>
        </p:txBody>
      </p:sp>
      <p:sp>
        <p:nvSpPr>
          <p:cNvPr id="10245" name="Rectangle 5"/>
          <p:cNvSpPr>
            <a:spLocks noChangeArrowheads="1"/>
          </p:cNvSpPr>
          <p:nvPr/>
        </p:nvSpPr>
        <p:spPr bwMode="auto">
          <a:xfrm>
            <a:off x="2123728" y="2276872"/>
            <a:ext cx="4894312" cy="1914370"/>
          </a:xfrm>
          <a:prstGeom prst="rect">
            <a:avLst/>
          </a:prstGeom>
          <a:noFill/>
          <a:ln w="9525">
            <a:noFill/>
            <a:miter lim="800000"/>
            <a:headEnd/>
            <a:tailEnd/>
          </a:ln>
          <a:effectLst/>
        </p:spPr>
        <p:txBody>
          <a:bodyPr wrap="square">
            <a:spAutoFit/>
          </a:bodyPr>
          <a:lstStyle/>
          <a:p>
            <a:pPr>
              <a:lnSpc>
                <a:spcPct val="160000"/>
              </a:lnSpc>
            </a:pPr>
            <a:r>
              <a:rPr lang="zh-CN" altLang="en-US" sz="3200" b="1" dirty="0" smtClean="0">
                <a:solidFill>
                  <a:srgbClr val="000000"/>
                </a:solidFill>
                <a:latin typeface="宋体" pitchFamily="2" charset="-122"/>
                <a:ea typeface="宋体" pitchFamily="2" charset="-122"/>
              </a:rPr>
              <a:t>任务一  旅游交通与旅游</a:t>
            </a:r>
            <a:endParaRPr lang="en-US" altLang="zh-CN" sz="3200" b="1" dirty="0" smtClean="0">
              <a:solidFill>
                <a:srgbClr val="000000"/>
              </a:solidFill>
              <a:latin typeface="宋体" pitchFamily="2" charset="-122"/>
              <a:ea typeface="宋体" pitchFamily="2" charset="-122"/>
            </a:endParaRPr>
          </a:p>
          <a:p>
            <a:pPr>
              <a:lnSpc>
                <a:spcPct val="160000"/>
              </a:lnSpc>
            </a:pPr>
            <a:endParaRPr lang="zh-CN" altLang="en-US" sz="1000" b="1" dirty="0" smtClean="0">
              <a:solidFill>
                <a:srgbClr val="000000"/>
              </a:solidFill>
              <a:latin typeface="宋体" pitchFamily="2" charset="-122"/>
              <a:ea typeface="宋体" pitchFamily="2" charset="-122"/>
            </a:endParaRPr>
          </a:p>
          <a:p>
            <a:pPr>
              <a:lnSpc>
                <a:spcPct val="160000"/>
              </a:lnSpc>
            </a:pPr>
            <a:r>
              <a:rPr lang="zh-CN" altLang="en-US" sz="3200" b="1" dirty="0" smtClean="0">
                <a:solidFill>
                  <a:srgbClr val="000000"/>
                </a:solidFill>
                <a:latin typeface="宋体" pitchFamily="2" charset="-122"/>
                <a:ea typeface="宋体" pitchFamily="2" charset="-122"/>
              </a:rPr>
              <a:t>任务二  中国旅游交通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755576" y="1772816"/>
            <a:ext cx="3528392" cy="779462"/>
          </a:xfrm>
        </p:spPr>
        <p:txBody>
          <a:bodyPr>
            <a:noAutofit/>
          </a:bodyPr>
          <a:lstStyle/>
          <a:p>
            <a:r>
              <a:rPr lang="zh-CN" altLang="en-US" sz="2800" dirty="0">
                <a:solidFill>
                  <a:schemeClr val="tx1"/>
                </a:solidFill>
                <a:latin typeface="宋体" pitchFamily="2" charset="-122"/>
                <a:ea typeface="宋体" pitchFamily="2" charset="-122"/>
              </a:rPr>
              <a:t>一、旅游交通概述</a:t>
            </a:r>
          </a:p>
        </p:txBody>
      </p:sp>
      <p:sp>
        <p:nvSpPr>
          <p:cNvPr id="55299" name="Rectangle 3"/>
          <p:cNvSpPr>
            <a:spLocks noGrp="1" noChangeArrowheads="1"/>
          </p:cNvSpPr>
          <p:nvPr>
            <p:ph type="body" idx="4294967295"/>
          </p:nvPr>
        </p:nvSpPr>
        <p:spPr>
          <a:xfrm>
            <a:off x="0" y="2209800"/>
            <a:ext cx="8382000" cy="4648200"/>
          </a:xfrm>
        </p:spPr>
        <p:txBody>
          <a:bodyPr/>
          <a:lstStyle/>
          <a:p>
            <a:pPr>
              <a:buFont typeface="Wingdings" pitchFamily="2" charset="2"/>
              <a:buNone/>
            </a:pPr>
            <a:endParaRPr lang="en-US" altLang="zh-CN" dirty="0">
              <a:solidFill>
                <a:srgbClr val="0000FF"/>
              </a:solidFill>
            </a:endParaRPr>
          </a:p>
          <a:p>
            <a:pPr>
              <a:buFont typeface="Wingdings" pitchFamily="2" charset="2"/>
              <a:buNone/>
            </a:pPr>
            <a:r>
              <a:rPr lang="zh-CN" altLang="en-US" dirty="0" smtClean="0">
                <a:solidFill>
                  <a:srgbClr val="000000"/>
                </a:solidFill>
                <a:latin typeface="宋体" pitchFamily="2" charset="-122"/>
                <a:ea typeface="宋体" pitchFamily="2" charset="-122"/>
              </a:rPr>
              <a:t>     旅游交通是指旅游者利用某种手段和途径，实现从一个地点到达另外一个地点的空间转移过程。它既是旅游者抵达目的地的手段，同时也是在目的地内活动往来的手段。</a:t>
            </a:r>
          </a:p>
          <a:p>
            <a:pPr>
              <a:buFont typeface="Wingdings" pitchFamily="2" charset="2"/>
              <a:buNone/>
            </a:pPr>
            <a:endParaRPr lang="zh-CN" altLang="en-US" sz="1600" dirty="0">
              <a:solidFill>
                <a:srgbClr val="000000"/>
              </a:solidFill>
              <a:latin typeface="宋体" charset="-122"/>
            </a:endParaRPr>
          </a:p>
          <a:p>
            <a:pPr>
              <a:buFont typeface="Wingdings" pitchFamily="2" charset="2"/>
              <a:buNone/>
            </a:pPr>
            <a:endParaRPr lang="en-US" altLang="zh-CN" dirty="0">
              <a:solidFill>
                <a:srgbClr val="000000"/>
              </a:solidFill>
              <a:latin typeface="宋体" charset="-122"/>
            </a:endParaRPr>
          </a:p>
        </p:txBody>
      </p:sp>
      <p:sp>
        <p:nvSpPr>
          <p:cNvPr id="4" name="矩形 3"/>
          <p:cNvSpPr/>
          <p:nvPr/>
        </p:nvSpPr>
        <p:spPr>
          <a:xfrm>
            <a:off x="2195736" y="620688"/>
            <a:ext cx="4717958" cy="752514"/>
          </a:xfrm>
          <a:prstGeom prst="rect">
            <a:avLst/>
          </a:prstGeom>
        </p:spPr>
        <p:txBody>
          <a:bodyPr wrap="none">
            <a:spAutoFit/>
          </a:bodyPr>
          <a:lstStyle/>
          <a:p>
            <a:pPr>
              <a:lnSpc>
                <a:spcPct val="160000"/>
              </a:lnSpc>
            </a:pPr>
            <a:r>
              <a:rPr lang="zh-CN" altLang="en-US" sz="3200" b="1" dirty="0" smtClean="0">
                <a:solidFill>
                  <a:srgbClr val="000000"/>
                </a:solidFill>
                <a:latin typeface="宋体" pitchFamily="2" charset="-122"/>
                <a:ea typeface="宋体" pitchFamily="2" charset="-122"/>
              </a:rPr>
              <a:t>任务一  旅游交通与旅游</a:t>
            </a:r>
            <a:endParaRPr lang="en-US" altLang="zh-CN" sz="3200" b="1" dirty="0" smtClean="0">
              <a:solidFill>
                <a:srgbClr val="000000"/>
              </a:solidFill>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71600" y="620688"/>
            <a:ext cx="4536504" cy="762000"/>
          </a:xfrm>
        </p:spPr>
        <p:txBody>
          <a:bodyPr>
            <a:normAutofit/>
          </a:bodyPr>
          <a:lstStyle/>
          <a:p>
            <a:r>
              <a:rPr lang="zh-CN" altLang="en-US" sz="2800" dirty="0">
                <a:solidFill>
                  <a:schemeClr val="tx1"/>
                </a:solidFill>
                <a:latin typeface="宋体" pitchFamily="2" charset="-122"/>
                <a:ea typeface="宋体" pitchFamily="2" charset="-122"/>
              </a:rPr>
              <a:t>二、旅游交通的特</a:t>
            </a:r>
            <a:r>
              <a:rPr lang="zh-CN" altLang="en-US" sz="2800" dirty="0" smtClean="0">
                <a:solidFill>
                  <a:schemeClr val="tx1"/>
                </a:solidFill>
                <a:latin typeface="宋体" pitchFamily="2" charset="-122"/>
                <a:ea typeface="宋体" pitchFamily="2" charset="-122"/>
              </a:rPr>
              <a:t>点</a:t>
            </a:r>
            <a:endParaRPr lang="zh-CN" altLang="en-US" sz="2800" dirty="0">
              <a:solidFill>
                <a:srgbClr val="0000FF"/>
              </a:solidFill>
            </a:endParaRPr>
          </a:p>
        </p:txBody>
      </p:sp>
      <p:sp>
        <p:nvSpPr>
          <p:cNvPr id="56323" name="Rectangle 3"/>
          <p:cNvSpPr>
            <a:spLocks noGrp="1" noChangeArrowheads="1"/>
          </p:cNvSpPr>
          <p:nvPr>
            <p:ph type="body" idx="1"/>
          </p:nvPr>
        </p:nvSpPr>
        <p:spPr>
          <a:xfrm>
            <a:off x="685800" y="1371600"/>
            <a:ext cx="7315200" cy="3810000"/>
          </a:xfrm>
        </p:spPr>
        <p:txBody>
          <a:bodyPr>
            <a:normAutofit/>
          </a:bodyPr>
          <a:lstStyle/>
          <a:p>
            <a:pPr>
              <a:buFont typeface="Wingdings" pitchFamily="2" charset="2"/>
              <a:buNone/>
            </a:pPr>
            <a:endParaRPr lang="en-US" altLang="zh-CN" sz="1800" dirty="0">
              <a:solidFill>
                <a:srgbClr val="000000"/>
              </a:solidFill>
            </a:endParaRPr>
          </a:p>
          <a:p>
            <a:pPr>
              <a:buNone/>
            </a:pPr>
            <a:r>
              <a:rPr lang="en-US" altLang="zh-CN" dirty="0">
                <a:solidFill>
                  <a:srgbClr val="000000"/>
                </a:solidFill>
              </a:rPr>
              <a:t> </a:t>
            </a:r>
            <a:r>
              <a:rPr lang="en-US" altLang="zh-CN" sz="2800" dirty="0">
                <a:solidFill>
                  <a:srgbClr val="000000"/>
                </a:solidFill>
                <a:latin typeface="宋体" pitchFamily="2" charset="-122"/>
                <a:ea typeface="宋体" pitchFamily="2" charset="-122"/>
              </a:rPr>
              <a:t> </a:t>
            </a:r>
            <a:r>
              <a:rPr lang="en-US" altLang="zh-CN" sz="2800" dirty="0" smtClean="0">
                <a:solidFill>
                  <a:srgbClr val="000000"/>
                </a:solidFill>
                <a:latin typeface="宋体" pitchFamily="2" charset="-122"/>
                <a:ea typeface="宋体" pitchFamily="2" charset="-122"/>
              </a:rPr>
              <a:t> </a:t>
            </a:r>
            <a:r>
              <a:rPr lang="zh-CN" altLang="zh-CN" sz="2800" dirty="0" smtClean="0">
                <a:latin typeface="宋体" pitchFamily="2" charset="-122"/>
                <a:ea typeface="宋体" pitchFamily="2" charset="-122"/>
              </a:rPr>
              <a:t>（一）游览性</a:t>
            </a:r>
            <a:endParaRPr lang="zh-CN" altLang="en-US" sz="2800" dirty="0">
              <a:solidFill>
                <a:srgbClr val="000000"/>
              </a:solidFill>
              <a:latin typeface="宋体" pitchFamily="2" charset="-122"/>
              <a:ea typeface="宋体" pitchFamily="2" charset="-122"/>
            </a:endParaRPr>
          </a:p>
          <a:p>
            <a:pPr>
              <a:buNone/>
            </a:pPr>
            <a:r>
              <a:rPr lang="zh-CN" altLang="en-US" sz="2800" dirty="0">
                <a:solidFill>
                  <a:srgbClr val="000000"/>
                </a:solidFill>
                <a:latin typeface="宋体" pitchFamily="2" charset="-122"/>
                <a:ea typeface="宋体" pitchFamily="2" charset="-122"/>
              </a:rPr>
              <a:t> </a:t>
            </a:r>
            <a:r>
              <a:rPr lang="zh-CN" altLang="en-US" sz="2800" dirty="0" smtClean="0">
                <a:solidFill>
                  <a:srgbClr val="000000"/>
                </a:solidFill>
                <a:latin typeface="宋体" pitchFamily="2" charset="-122"/>
                <a:ea typeface="宋体" pitchFamily="2" charset="-122"/>
              </a:rPr>
              <a:t> </a:t>
            </a:r>
            <a:r>
              <a:rPr lang="zh-CN" altLang="zh-CN" sz="2800" dirty="0" smtClean="0">
                <a:latin typeface="宋体" pitchFamily="2" charset="-122"/>
                <a:ea typeface="宋体" pitchFamily="2" charset="-122"/>
              </a:rPr>
              <a:t>（二）季节性</a:t>
            </a:r>
          </a:p>
          <a:p>
            <a:pPr>
              <a:buNone/>
            </a:pPr>
            <a:r>
              <a:rPr lang="en-US" altLang="zh-CN" sz="2800" dirty="0" smtClean="0">
                <a:latin typeface="宋体" pitchFamily="2" charset="-122"/>
                <a:ea typeface="宋体" pitchFamily="2" charset="-122"/>
              </a:rPr>
              <a:t>  </a:t>
            </a:r>
            <a:r>
              <a:rPr lang="zh-CN" altLang="zh-CN" sz="2800" dirty="0" smtClean="0">
                <a:latin typeface="宋体" pitchFamily="2" charset="-122"/>
                <a:ea typeface="宋体" pitchFamily="2" charset="-122"/>
              </a:rPr>
              <a:t>（三）舒适性</a:t>
            </a:r>
          </a:p>
          <a:p>
            <a:pPr>
              <a:buNone/>
            </a:pPr>
            <a:r>
              <a:rPr lang="en-US" altLang="zh-CN" sz="2800" dirty="0" smtClean="0">
                <a:latin typeface="宋体" pitchFamily="2" charset="-122"/>
                <a:ea typeface="宋体" pitchFamily="2" charset="-122"/>
              </a:rPr>
              <a:t>  </a:t>
            </a:r>
            <a:r>
              <a:rPr lang="zh-CN" altLang="zh-CN" sz="2800" dirty="0" smtClean="0">
                <a:latin typeface="宋体" pitchFamily="2" charset="-122"/>
                <a:ea typeface="宋体" pitchFamily="2" charset="-122"/>
              </a:rPr>
              <a:t>（四）区域性</a:t>
            </a:r>
          </a:p>
        </p:txBody>
      </p:sp>
      <p:pic>
        <p:nvPicPr>
          <p:cNvPr id="56324" name="Picture 4" descr="zj_nh7"/>
          <p:cNvPicPr>
            <a:picLocks noChangeAspect="1" noChangeArrowheads="1"/>
          </p:cNvPicPr>
          <p:nvPr/>
        </p:nvPicPr>
        <p:blipFill>
          <a:blip r:embed="rId2" cstate="print"/>
          <a:srcRect/>
          <a:stretch>
            <a:fillRect/>
          </a:stretch>
        </p:blipFill>
        <p:spPr bwMode="auto">
          <a:xfrm>
            <a:off x="4572000" y="3105150"/>
            <a:ext cx="4572000" cy="33004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ppt_x</p:attrName>
                                        </p:attrNameLst>
                                      </p:cBhvr>
                                      <p:tavLst>
                                        <p:tav tm="0">
                                          <p:val>
                                            <p:strVal val="#ppt_x-.2"/>
                                          </p:val>
                                        </p:tav>
                                        <p:tav tm="100000">
                                          <p:val>
                                            <p:strVal val="#ppt_x"/>
                                          </p:val>
                                        </p:tav>
                                      </p:tavLst>
                                    </p:anim>
                                    <p:anim calcmode="lin" valueType="num">
                                      <p:cBhvr>
                                        <p:cTn id="8"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115616" y="764704"/>
            <a:ext cx="6324600" cy="523220"/>
          </a:xfrm>
          <a:prstGeom prst="rect">
            <a:avLst/>
          </a:prstGeom>
          <a:noFill/>
          <a:ln w="9525">
            <a:noFill/>
            <a:miter lim="800000"/>
            <a:headEnd/>
            <a:tailEnd/>
          </a:ln>
          <a:effectLst/>
        </p:spPr>
        <p:txBody>
          <a:bodyPr>
            <a:spAutoFit/>
          </a:bodyPr>
          <a:lstStyle/>
          <a:p>
            <a:r>
              <a:rPr kumimoji="1" lang="zh-CN" altLang="en-US" sz="2800" b="1" dirty="0">
                <a:solidFill>
                  <a:srgbClr val="000000"/>
                </a:solidFill>
                <a:latin typeface="宋体" pitchFamily="2" charset="-122"/>
                <a:ea typeface="宋体" pitchFamily="2" charset="-122"/>
              </a:rPr>
              <a:t>三、交通与旅游的关系</a:t>
            </a:r>
          </a:p>
        </p:txBody>
      </p:sp>
      <p:sp>
        <p:nvSpPr>
          <p:cNvPr id="19" name="矩形 18"/>
          <p:cNvSpPr/>
          <p:nvPr/>
        </p:nvSpPr>
        <p:spPr>
          <a:xfrm>
            <a:off x="899592" y="2060848"/>
            <a:ext cx="7920880" cy="2221762"/>
          </a:xfrm>
          <a:prstGeom prst="rect">
            <a:avLst/>
          </a:prstGeom>
        </p:spPr>
        <p:txBody>
          <a:bodyPr wrap="square">
            <a:spAutoFit/>
          </a:bodyPr>
          <a:lstStyle/>
          <a:p>
            <a:pPr>
              <a:lnSpc>
                <a:spcPct val="150000"/>
              </a:lnSpc>
            </a:pPr>
            <a:r>
              <a:rPr lang="zh-CN" altLang="en-US" sz="2400" dirty="0" smtClean="0">
                <a:latin typeface="宋体" pitchFamily="2" charset="-122"/>
                <a:ea typeface="宋体" pitchFamily="2" charset="-122"/>
              </a:rPr>
              <a:t>（一）旅游交通是实现旅游活动的前提条件</a:t>
            </a:r>
          </a:p>
          <a:p>
            <a:pPr>
              <a:lnSpc>
                <a:spcPct val="150000"/>
              </a:lnSpc>
            </a:pPr>
            <a:r>
              <a:rPr lang="zh-CN" altLang="en-US" sz="2400" dirty="0" smtClean="0">
                <a:latin typeface="宋体" pitchFamily="2" charset="-122"/>
                <a:ea typeface="宋体" pitchFamily="2" charset="-122"/>
              </a:rPr>
              <a:t>（二）旅游交通是旅游目的地发展的重要保障　</a:t>
            </a:r>
          </a:p>
          <a:p>
            <a:pPr>
              <a:lnSpc>
                <a:spcPct val="150000"/>
              </a:lnSpc>
            </a:pPr>
            <a:r>
              <a:rPr lang="zh-CN" altLang="en-US" sz="2400" dirty="0" smtClean="0">
                <a:latin typeface="宋体" pitchFamily="2" charset="-122"/>
                <a:ea typeface="宋体" pitchFamily="2" charset="-122"/>
              </a:rPr>
              <a:t>（三）旅游交通是旅游收入的重要来源　</a:t>
            </a:r>
            <a:endParaRPr lang="en-US" altLang="zh-CN" sz="2400" dirty="0" smtClean="0">
              <a:latin typeface="宋体" pitchFamily="2" charset="-122"/>
              <a:ea typeface="宋体" pitchFamily="2" charset="-122"/>
            </a:endParaRPr>
          </a:p>
          <a:p>
            <a:pPr>
              <a:lnSpc>
                <a:spcPct val="150000"/>
              </a:lnSpc>
            </a:pPr>
            <a:r>
              <a:rPr lang="zh-CN" altLang="en-US" sz="2400" dirty="0" smtClean="0">
                <a:latin typeface="宋体" pitchFamily="2" charset="-122"/>
                <a:ea typeface="宋体" pitchFamily="2" charset="-122"/>
              </a:rPr>
              <a:t>（四）旅游交通丰富了旅游活动的内容</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083272" y="589911"/>
            <a:ext cx="53690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7338" algn="ctr" defTabSz="914400" rtl="0" eaLnBrk="1" fontAlgn="base" latinLnBrk="0" hangingPunct="1">
              <a:lnSpc>
                <a:spcPct val="100000"/>
              </a:lnSpc>
              <a:spcBef>
                <a:spcPct val="0"/>
              </a:spcBef>
              <a:spcAft>
                <a:spcPct val="0"/>
              </a:spcAft>
              <a:buClrTx/>
              <a:buSzTx/>
              <a:buFontTx/>
              <a:buNone/>
              <a:tabLst/>
            </a:pPr>
            <a:r>
              <a:rPr kumimoji="0" lang="zh-CN" sz="3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任务二</a:t>
            </a:r>
            <a:r>
              <a:rPr kumimoji="0" lang="zh-CN" altLang="en-US" sz="3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中国旅游交通</a:t>
            </a:r>
            <a:endParaRPr kumimoji="0" lang="zh-CN" altLang="en-US" sz="32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
        <p:nvSpPr>
          <p:cNvPr id="22530" name="Rectangle 2"/>
          <p:cNvSpPr>
            <a:spLocks noChangeArrowheads="1"/>
          </p:cNvSpPr>
          <p:nvPr/>
        </p:nvSpPr>
        <p:spPr bwMode="auto">
          <a:xfrm>
            <a:off x="539552" y="1628800"/>
            <a:ext cx="7992888"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9250" fontAlgn="base">
              <a:spcBef>
                <a:spcPct val="0"/>
              </a:spcBef>
              <a:spcAft>
                <a:spcPct val="0"/>
              </a:spcAft>
            </a:pPr>
            <a:r>
              <a:rPr kumimoji="0" lang="zh-CN" sz="28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一、中国公路旅游交通</a:t>
            </a:r>
            <a:endParaRPr kumimoji="0" lang="en-US" altLang="zh-CN" sz="28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indent="349250" fontAlgn="base">
              <a:spcBef>
                <a:spcPct val="0"/>
              </a:spcBef>
              <a:spcAft>
                <a:spcPct val="0"/>
              </a:spcAft>
            </a:pPr>
            <a:endParaRPr kumimoji="0" lang="en-US" altLang="zh-CN" sz="24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indent="349250" fontAlgn="base">
              <a:lnSpc>
                <a:spcPct val="150000"/>
              </a:lnSpc>
              <a:spcBef>
                <a:spcPct val="0"/>
              </a:spcBef>
              <a:spcAft>
                <a:spcPct val="0"/>
              </a:spcAft>
            </a:pPr>
            <a:r>
              <a:rPr lang="zh-CN" altLang="en-US" sz="2400" dirty="0" smtClean="0">
                <a:latin typeface="宋体" pitchFamily="2" charset="-122"/>
                <a:ea typeface="宋体" pitchFamily="2" charset="-122"/>
              </a:rPr>
              <a:t> 公路旅游交通是世界上最受欢迎的短途运输方式。公路交通的主要运输工具是汽车，汽车旅游是世界旅游交通发展的大趋势之一。国道主干线工程是我国规划建设的以高速公路为主的公路网主骨架，</a:t>
            </a:r>
            <a:r>
              <a:rPr lang="zh-CN" altLang="zh-CN" sz="2400" dirty="0" smtClean="0">
                <a:latin typeface="宋体" pitchFamily="2" charset="-122"/>
                <a:ea typeface="宋体" pitchFamily="2" charset="-122"/>
              </a:rPr>
              <a:t>纵贯东西和横穿国境南北的“五纵七横”</a:t>
            </a:r>
            <a:r>
              <a:rPr lang="en-US" altLang="zh-CN" sz="2400" dirty="0" smtClean="0">
                <a:latin typeface="宋体" pitchFamily="2" charset="-122"/>
                <a:ea typeface="宋体" pitchFamily="2" charset="-122"/>
              </a:rPr>
              <a:t>12</a:t>
            </a:r>
            <a:r>
              <a:rPr lang="zh-CN" altLang="zh-CN" sz="2400" dirty="0" smtClean="0">
                <a:latin typeface="宋体" pitchFamily="2" charset="-122"/>
                <a:ea typeface="宋体" pitchFamily="2" charset="-122"/>
              </a:rPr>
              <a:t>条</a:t>
            </a:r>
            <a:r>
              <a:rPr lang="zh-CN" altLang="en-US" sz="2400" dirty="0" smtClean="0">
                <a:latin typeface="宋体" pitchFamily="2" charset="-122"/>
                <a:ea typeface="宋体" pitchFamily="2" charset="-122"/>
              </a:rPr>
              <a:t>。</a:t>
            </a:r>
            <a:endParaRPr lang="zh-CN" altLang="zh-CN" sz="2400" dirty="0" smtClean="0">
              <a:latin typeface="宋体" pitchFamily="2" charset="-122"/>
              <a:ea typeface="宋体" pitchFamily="2" charset="-122"/>
            </a:endParaRPr>
          </a:p>
          <a:p>
            <a:pPr marL="0" marR="0" lvl="0" indent="349250" algn="l"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349250" algn="l"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p>
            <a:pPr marL="0" marR="0" lvl="0" indent="34925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827584" y="764704"/>
            <a:ext cx="415241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57188"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二、中国铁路旅游交通</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3970" name="Rectangle 2"/>
          <p:cNvSpPr>
            <a:spLocks noChangeArrowheads="1"/>
          </p:cNvSpPr>
          <p:nvPr/>
        </p:nvSpPr>
        <p:spPr bwMode="auto">
          <a:xfrm>
            <a:off x="611560" y="1700808"/>
            <a:ext cx="820891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8763" algn="l" defTabSz="914400" rtl="0" eaLnBrk="1" fontAlgn="base" latinLnBrk="0" hangingPunct="1">
              <a:lnSpc>
                <a:spcPct val="15000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目前中国铁路网已基本形成，铁路干线纵贯南北，横穿东西。其中我国纵贯南北的铁路主要有：</a:t>
            </a: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endPar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a:p>
            <a:pPr marL="0" marR="0" lvl="0" indent="258763" algn="l" defTabSz="914400" rtl="0" eaLnBrk="0" fontAlgn="base" latinLnBrk="0" hangingPunct="0">
              <a:lnSpc>
                <a:spcPct val="150000"/>
              </a:lnSpc>
              <a:spcBef>
                <a:spcPct val="0"/>
              </a:spcBef>
              <a:spcAft>
                <a:spcPct val="0"/>
              </a:spcAft>
              <a:buClrTx/>
              <a:buSzTx/>
              <a:buFontTx/>
              <a:buAutoNum type="arabicPeriod"/>
              <a:tabLst/>
            </a:pP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京哈</a:t>
            </a: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京广线</a:t>
            </a:r>
            <a:endPar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lvl="0" indent="258763" eaLnBrk="0" fontAlgn="base" hangingPunct="0">
              <a:lnSpc>
                <a:spcPct val="150000"/>
              </a:lnSpc>
              <a:spcBef>
                <a:spcPct val="0"/>
              </a:spcBef>
              <a:spcAft>
                <a:spcPct val="0"/>
              </a:spcAft>
              <a:buFontTx/>
              <a:buAutoNum type="arabicPeriod"/>
            </a:pPr>
            <a:r>
              <a:rPr lang="zh-CN" altLang="en-US" sz="2400" dirty="0" smtClean="0">
                <a:latin typeface="宋体" pitchFamily="2" charset="-122"/>
                <a:ea typeface="宋体" pitchFamily="2" charset="-122"/>
                <a:cs typeface="Times New Roman" pitchFamily="18" charset="0"/>
              </a:rPr>
              <a:t>京九线</a:t>
            </a:r>
          </a:p>
          <a:p>
            <a:pPr lvl="0" indent="258763" eaLnBrk="0" fontAlgn="base" hangingPunct="0">
              <a:lnSpc>
                <a:spcPct val="150000"/>
              </a:lnSpc>
              <a:spcBef>
                <a:spcPct val="0"/>
              </a:spcBef>
              <a:spcAft>
                <a:spcPct val="0"/>
              </a:spcAft>
              <a:buFontTx/>
              <a:buAutoNum type="arabicPeriod"/>
            </a:pPr>
            <a:r>
              <a:rPr lang="zh-CN" altLang="en-US" sz="2400" dirty="0" smtClean="0">
                <a:latin typeface="宋体" pitchFamily="2" charset="-122"/>
                <a:ea typeface="宋体" pitchFamily="2" charset="-122"/>
                <a:cs typeface="Times New Roman" pitchFamily="18" charset="0"/>
              </a:rPr>
              <a:t>京沪线</a:t>
            </a:r>
          </a:p>
          <a:p>
            <a:pPr lvl="0" indent="258763" eaLnBrk="0" fontAlgn="base" hangingPunct="0">
              <a:lnSpc>
                <a:spcPct val="150000"/>
              </a:lnSpc>
              <a:spcBef>
                <a:spcPct val="0"/>
              </a:spcBef>
              <a:spcAft>
                <a:spcPct val="0"/>
              </a:spcAft>
              <a:buFontTx/>
              <a:buAutoNum type="arabicPeriod"/>
            </a:pPr>
            <a:r>
              <a:rPr lang="zh-CN" altLang="en-US" sz="2400" dirty="0" smtClean="0">
                <a:latin typeface="宋体" pitchFamily="2" charset="-122"/>
                <a:ea typeface="宋体" pitchFamily="2" charset="-122"/>
                <a:cs typeface="Times New Roman" pitchFamily="18" charset="0"/>
              </a:rPr>
              <a:t>宝成线</a:t>
            </a: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成昆线</a:t>
            </a:r>
          </a:p>
          <a:p>
            <a:pPr lvl="0" indent="258763" eaLnBrk="0" fontAlgn="base" hangingPunct="0">
              <a:lnSpc>
                <a:spcPct val="150000"/>
              </a:lnSpc>
              <a:spcBef>
                <a:spcPct val="0"/>
              </a:spcBef>
              <a:spcAft>
                <a:spcPct val="0"/>
              </a:spcAft>
              <a:buFontTx/>
              <a:buAutoNum type="arabicPeriod"/>
            </a:pPr>
            <a:r>
              <a:rPr lang="zh-CN" altLang="en-US" sz="2400" dirty="0" smtClean="0">
                <a:latin typeface="宋体" pitchFamily="2" charset="-122"/>
                <a:ea typeface="宋体" pitchFamily="2" charset="-122"/>
                <a:cs typeface="Times New Roman" pitchFamily="18" charset="0"/>
              </a:rPr>
              <a:t>太焦</a:t>
            </a: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焦枝</a:t>
            </a: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枝柳线</a:t>
            </a:r>
            <a:endParaRPr lang="en-US" altLang="zh-CN" sz="2400" dirty="0" smtClean="0">
              <a:latin typeface="宋体" pitchFamily="2" charset="-122"/>
              <a:ea typeface="宋体" pitchFamily="2" charset="-122"/>
              <a:cs typeface="Times New Roman" pitchFamily="18" charset="0"/>
            </a:endParaRPr>
          </a:p>
          <a:p>
            <a:pPr marL="0" marR="0" lvl="0" indent="258763" algn="l" defTabSz="914400" rtl="0" eaLnBrk="0" fontAlgn="base" latinLnBrk="0" hangingPunct="0">
              <a:lnSpc>
                <a:spcPct val="100000"/>
              </a:lnSpc>
              <a:spcBef>
                <a:spcPct val="0"/>
              </a:spcBef>
              <a:spcAft>
                <a:spcPct val="0"/>
              </a:spcAft>
              <a:buClrTx/>
              <a:buSzTx/>
              <a:buFontTx/>
              <a:buAutoNum type="arabicPeriod"/>
              <a:tabLst/>
            </a:pPr>
            <a:endPar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98"/>
  <p:tag name="KSO_WM_TAG_VERSION" val="1.0"/>
  <p:tag name="KSO_WM_SLIDE_ID" val="custom160498_1"/>
  <p:tag name="KSO_WM_SLIDE_INDEX" val="1"/>
  <p:tag name="KSO_WM_SLIDE_ITEM_CNT" val="2"/>
  <p:tag name="KSO_WM_SLIDE_LAYOUT" val="a_b"/>
  <p:tag name="KSO_WM_SLIDE_LAYOUT_CNT" val="1_1"/>
  <p:tag name="KSO_WM_SLIDE_TYPE" val="title"/>
  <p:tag name="KSO_WM_TEMPLATE_THUMBS_INDEX" val="1、11、12、16、24、26、27、28"/>
  <p:tag name="KSO_WM_BEAUTIFY_FLAG" val="#wm#"/>
</p:tagLst>
</file>

<file path=ppt/theme/theme1.xml><?xml version="1.0" encoding="utf-8"?>
<a:theme xmlns:a="http://schemas.openxmlformats.org/drawingml/2006/main" name="2_Office 主题">
  <a:themeElements>
    <a:clrScheme name="自定义 230">
      <a:dk1>
        <a:sysClr val="windowText" lastClr="000000"/>
      </a:dk1>
      <a:lt1>
        <a:sysClr val="window" lastClr="FFFFFF"/>
      </a:lt1>
      <a:dk2>
        <a:srgbClr val="44546A"/>
      </a:dk2>
      <a:lt2>
        <a:srgbClr val="E7E6E6"/>
      </a:lt2>
      <a:accent1>
        <a:srgbClr val="259088"/>
      </a:accent1>
      <a:accent2>
        <a:srgbClr val="D3A815"/>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970</Words>
  <Application>Microsoft Office PowerPoint</Application>
  <PresentationFormat>全屏显示(4:3)</PresentationFormat>
  <Paragraphs>63</Paragraphs>
  <Slides>13</Slides>
  <Notes>4</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2_Office 主题</vt:lpstr>
      <vt:lpstr>幻灯片 1</vt:lpstr>
      <vt:lpstr>幻灯片 2</vt:lpstr>
      <vt:lpstr>幻灯片 3</vt:lpstr>
      <vt:lpstr>幻灯片 4</vt:lpstr>
      <vt:lpstr>一、旅游交通概述</vt:lpstr>
      <vt:lpstr>二、旅游交通的特点</vt:lpstr>
      <vt:lpstr>幻灯片 7</vt:lpstr>
      <vt:lpstr>幻灯片 8</vt:lpstr>
      <vt:lpstr>幻灯片 9</vt:lpstr>
      <vt:lpstr>幻灯片 10</vt:lpstr>
      <vt:lpstr>四、中国航空旅游交通</vt:lpstr>
      <vt:lpstr>五、中国特种旅游交通</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模块二   中国旅游交通与线路设计 </dc:title>
  <cp:lastModifiedBy>Administrator</cp:lastModifiedBy>
  <cp:revision>24</cp:revision>
  <dcterms:modified xsi:type="dcterms:W3CDTF">2017-09-09T07:51:36Z</dcterms:modified>
</cp:coreProperties>
</file>