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38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8659AA-B776-4958-8F5F-4ED70E030457}" type="datetimeFigureOut">
              <a:rPr lang="zh-CN" altLang="en-US" smtClean="0"/>
              <a:t>2017/9/9 Saturday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978DE3-5D7A-4F9F-A1C5-FB4F75DA195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aike.so.com/doc/6272472.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baike.baidu.com/view/3055.htm" TargetMode="External"/><Relationship Id="rId3" Type="http://schemas.openxmlformats.org/officeDocument/2006/relationships/hyperlink" Target="http://baike.baidu.com/view/667584.htm" TargetMode="External"/><Relationship Id="rId7" Type="http://schemas.openxmlformats.org/officeDocument/2006/relationships/hyperlink" Target="http://baike.baidu.com/view/77258.ht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baike.baidu.com/view/2607.htm" TargetMode="External"/><Relationship Id="rId5" Type="http://schemas.openxmlformats.org/officeDocument/2006/relationships/hyperlink" Target="http://baike.baidu.com/view/6771.htm" TargetMode="External"/><Relationship Id="rId4" Type="http://schemas.openxmlformats.org/officeDocument/2006/relationships/hyperlink" Target="http://baike.baidu.com/view/6683.htm" TargetMode="External"/><Relationship Id="rId9" Type="http://schemas.openxmlformats.org/officeDocument/2006/relationships/hyperlink" Target="http://baike.baidu.com/view/231220.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aike.baidu.com/view/13889.htm"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baike.baidu.com/view/2197216.ht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baike.baidu.com/view/19333.htm" TargetMode="External"/><Relationship Id="rId3" Type="http://schemas.openxmlformats.org/officeDocument/2006/relationships/hyperlink" Target="http://baike.baidu.com/view/4588.htm" TargetMode="External"/><Relationship Id="rId7" Type="http://schemas.openxmlformats.org/officeDocument/2006/relationships/hyperlink" Target="http://baike.baidu.com/view/4214.htm" TargetMode="External"/><Relationship Id="rId12" Type="http://schemas.openxmlformats.org/officeDocument/2006/relationships/hyperlink" Target="http://baike.baidu.com/view/6574.ht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baike.baidu.com/view/6395.htm" TargetMode="External"/><Relationship Id="rId11" Type="http://schemas.openxmlformats.org/officeDocument/2006/relationships/hyperlink" Target="http://baike.baidu.com/view/1452121.htm" TargetMode="External"/><Relationship Id="rId5" Type="http://schemas.openxmlformats.org/officeDocument/2006/relationships/hyperlink" Target="http://baike.baidu.com/view/61891.htm" TargetMode="External"/><Relationship Id="rId10" Type="http://schemas.openxmlformats.org/officeDocument/2006/relationships/hyperlink" Target="http://baike.baidu.com/view/8777.htm" TargetMode="External"/><Relationship Id="rId4" Type="http://schemas.openxmlformats.org/officeDocument/2006/relationships/hyperlink" Target="http://baike.baidu.com/view/2659.htm" TargetMode="External"/><Relationship Id="rId9" Type="http://schemas.openxmlformats.org/officeDocument/2006/relationships/hyperlink" Target="http://baike.baidu.com/view/491453.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aike.baidu.com/view/54640.ht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baike.baidu.com/view/862668.ht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baike.baidu.com/albums/20508/5134485/0/0.html#0$d002b34bfbadddc883025c5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aike.baidu.com/view/14560.htm"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baike.baidu.com/view/4380.htm" TargetMode="External"/><Relationship Id="rId5" Type="http://schemas.openxmlformats.org/officeDocument/2006/relationships/hyperlink" Target="http://baike.baidu.com/view/4150.htm" TargetMode="External"/><Relationship Id="rId4" Type="http://schemas.openxmlformats.org/officeDocument/2006/relationships/hyperlink" Target="http://baike.baidu.com/view/4141.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8D54CC-C819-4C74-A30E-A9474DC64469}"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DDA2C1-BD4C-416E-8738-C2F92BF832C6}" type="slidenum">
              <a:rPr lang="en-US" altLang="zh-CN">
                <a:solidFill>
                  <a:prstClr val="black"/>
                </a:solidFill>
              </a:rPr>
              <a:pPr/>
              <a:t>46</a:t>
            </a:fld>
            <a:endParaRPr lang="en-US" altLang="zh-CN">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zh-CN" altLang="en-US"/>
              <a:t>黄山奇松、怪石、云海、温泉、 冬雪</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A4F47E-E7B2-4D35-BDB2-0A4DE60FD451}" type="slidenum">
              <a:rPr lang="en-US" altLang="zh-CN">
                <a:solidFill>
                  <a:prstClr val="black"/>
                </a:solidFill>
              </a:rPr>
              <a:pPr/>
              <a:t>47</a:t>
            </a:fld>
            <a:endParaRPr lang="en-US" altLang="zh-CN">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pPr>
              <a:lnSpc>
                <a:spcPct val="190000"/>
              </a:lnSpc>
            </a:pPr>
            <a:r>
              <a:rPr lang="zh-CN" altLang="en-US"/>
              <a:t>是指在可溶性岩石分布区，由于水流溶蚀、冲蚀作用，落水洞坍塌，或钙华层在河道中不断  堆积等原因，形成的瀑布。如黄果树瀑布、牟 尼沟瀑布等。黄果树瀑布因是以当地的一种常见的植物</a:t>
            </a:r>
            <a:r>
              <a:rPr lang="en-US" altLang="zh-CN"/>
              <a:t>——</a:t>
            </a:r>
            <a:r>
              <a:rPr lang="zh-CN" altLang="en-US">
                <a:hlinkClick r:id="rId3"/>
              </a:rPr>
              <a:t>黄果树</a:t>
            </a:r>
            <a:r>
              <a:rPr lang="zh-CN" altLang="en-US"/>
              <a:t>而得名黄果树瀑布以其雄奇壮阔的大瀑布、连环密布的瀑布群而闻名于海内外，十分壮丽，并享有“中华第一瀑”之盛誉。 </a:t>
            </a:r>
          </a:p>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6239CE-2E49-4203-A75E-1909BDE5AC9D}" type="slidenum">
              <a:rPr lang="en-US" altLang="zh-CN">
                <a:solidFill>
                  <a:prstClr val="black"/>
                </a:solidFill>
              </a:rPr>
              <a:pPr/>
              <a:t>48</a:t>
            </a:fld>
            <a:endParaRPr lang="en-US" altLang="zh-CN">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zh-CN" altLang="en-US"/>
              <a:t>河床宽度有</a:t>
            </a:r>
            <a:r>
              <a:rPr lang="en-US" altLang="zh-CN"/>
              <a:t>300</a:t>
            </a:r>
            <a:r>
              <a:rPr lang="zh-CN" altLang="en-US"/>
              <a:t>米收缩到</a:t>
            </a:r>
            <a:r>
              <a:rPr lang="en-US" altLang="zh-CN"/>
              <a:t>50</a:t>
            </a:r>
            <a:r>
              <a:rPr lang="zh-CN" altLang="en-US"/>
              <a:t>米，河水挤压于壶口般的地形，而后倾泻而下，形成落差</a:t>
            </a:r>
            <a:r>
              <a:rPr lang="en-US" altLang="zh-CN"/>
              <a:t>30</a:t>
            </a:r>
            <a:r>
              <a:rPr lang="zh-CN" altLang="en-US"/>
              <a:t>米大瀑布。</a:t>
            </a:r>
            <a:r>
              <a:rPr lang="en-US" altLang="zh-CN"/>
              <a:t>2</a:t>
            </a:r>
            <a:r>
              <a:rPr lang="zh-CN" altLang="en-US"/>
              <a:t>）构造型瀑布</a:t>
            </a:r>
          </a:p>
          <a:p>
            <a:pPr>
              <a:lnSpc>
                <a:spcPct val="190000"/>
              </a:lnSpc>
            </a:pPr>
            <a:r>
              <a:rPr lang="zh-CN" altLang="en-US">
                <a:latin typeface="宋体" pitchFamily="2" charset="-122"/>
              </a:rPr>
              <a:t>  是指由构造运动使地层发生断层所形成的瀑布</a:t>
            </a:r>
          </a:p>
          <a:p>
            <a:pPr>
              <a:lnSpc>
                <a:spcPct val="190000"/>
              </a:lnSpc>
            </a:pPr>
            <a:r>
              <a:rPr lang="zh-CN" altLang="en-US">
                <a:latin typeface="宋体" pitchFamily="2" charset="-122"/>
              </a:rPr>
              <a:t>  如黄河壶口瀑布。</a:t>
            </a:r>
          </a:p>
          <a:p>
            <a:pPr>
              <a:lnSpc>
                <a:spcPct val="190000"/>
              </a:lnSpc>
            </a:pPr>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6BB83-14ED-4746-A2C3-68E3C595EF6A}" type="slidenum">
              <a:rPr lang="en-US" altLang="zh-CN">
                <a:solidFill>
                  <a:prstClr val="black"/>
                </a:solidFill>
              </a:rPr>
              <a:pPr/>
              <a:t>49</a:t>
            </a:fld>
            <a:endParaRPr lang="en-US" altLang="zh-CN">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zh-CN" altLang="en-US"/>
              <a:t>宋  杨万里</a:t>
            </a:r>
            <a:r>
              <a:rPr lang="en-US" altLang="zh-CN"/>
              <a:t>《</a:t>
            </a:r>
            <a:r>
              <a:rPr lang="zh-CN" altLang="en-US"/>
              <a:t>小池</a:t>
            </a:r>
            <a:r>
              <a:rPr lang="en-US" altLang="zh-CN"/>
              <a:t>》</a:t>
            </a:r>
            <a:r>
              <a:rPr lang="zh-CN" altLang="en-US" sz="1000">
                <a:effectLst>
                  <a:outerShdw blurRad="38100" dist="38100" dir="2700000" algn="tl">
                    <a:srgbClr val="C0C0C0"/>
                  </a:outerShdw>
                </a:effectLst>
                <a:latin typeface="宋体" pitchFamily="2" charset="-122"/>
              </a:rPr>
              <a:t>大地的眼泪</a:t>
            </a:r>
            <a:r>
              <a:rPr lang="en-US" altLang="zh-CN" sz="1000">
                <a:effectLst>
                  <a:outerShdw blurRad="38100" dist="38100" dir="2700000" algn="tl">
                    <a:srgbClr val="C0C0C0"/>
                  </a:outerShdw>
                </a:effectLst>
                <a:latin typeface="宋体" pitchFamily="2" charset="-122"/>
              </a:rPr>
              <a:t>,   </a:t>
            </a:r>
            <a:r>
              <a:rPr lang="zh-CN" altLang="en-US" sz="1000">
                <a:effectLst>
                  <a:outerShdw blurRad="38100" dist="38100" dir="2700000" algn="tl">
                    <a:srgbClr val="C0C0C0"/>
                  </a:outerShdw>
                </a:effectLst>
                <a:latin typeface="宋体" pitchFamily="2" charset="-122"/>
              </a:rPr>
              <a:t>泉，是自然的弦音； </a:t>
            </a:r>
            <a:br>
              <a:rPr lang="zh-CN" altLang="en-US" sz="1000">
                <a:effectLst>
                  <a:outerShdw blurRad="38100" dist="38100" dir="2700000" algn="tl">
                    <a:srgbClr val="C0C0C0"/>
                  </a:outerShdw>
                </a:effectLst>
                <a:latin typeface="宋体" pitchFamily="2" charset="-122"/>
              </a:rPr>
            </a:br>
            <a:r>
              <a:rPr lang="zh-CN" altLang="en-US" sz="1000">
                <a:effectLst>
                  <a:outerShdw blurRad="38100" dist="38100" dir="2700000" algn="tl">
                    <a:srgbClr val="C0C0C0"/>
                  </a:outerShdw>
                </a:effectLst>
                <a:latin typeface="宋体" pitchFamily="2" charset="-122"/>
              </a:rPr>
              <a:t>泉，是诗人的诗眼；  泉，是画家的点睛。</a:t>
            </a:r>
          </a:p>
          <a:p>
            <a:endParaRPr lang="zh-CN" altLang="en-US"/>
          </a:p>
          <a:p>
            <a:endParaRPr lang="zh-CN" altLang="en-US"/>
          </a:p>
          <a:p>
            <a:r>
              <a:rPr lang="zh-CN" altLang="en-US">
                <a:solidFill>
                  <a:srgbClr val="0000FF"/>
                </a:solidFill>
              </a:rPr>
              <a:t>泉眼无声惜细流，</a:t>
            </a:r>
          </a:p>
          <a:p>
            <a:r>
              <a:rPr lang="zh-CN" altLang="en-US"/>
              <a:t>树阴照水爱晴柔。</a:t>
            </a:r>
          </a:p>
          <a:p>
            <a:r>
              <a:rPr lang="zh-CN" altLang="en-US"/>
              <a:t>小荷才露尖尖角，</a:t>
            </a:r>
          </a:p>
          <a:p>
            <a:r>
              <a:rPr lang="zh-CN" altLang="en-US"/>
              <a:t>早有蜻蜓立上头</a:t>
            </a:r>
            <a:r>
              <a:rPr lang="zh-CN" altLang="en-US" b="1"/>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5CBD4D-A9B8-4BD1-9261-B1AD2EF9AA4A}" type="slidenum">
              <a:rPr lang="en-US" altLang="zh-CN">
                <a:solidFill>
                  <a:prstClr val="black"/>
                </a:solidFill>
              </a:rPr>
              <a:pPr/>
              <a:t>50</a:t>
            </a:fld>
            <a:endParaRPr lang="en-US" altLang="zh-CN">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zh-CN" altLang="en-US"/>
              <a:t>陆羽对泡茶的水很有研究。他遍游祖国的名山大川，品尝各地的碧水清洌，按冲出茶水的美味程度，将泉水排了名次，确认庐山的谷帘泉为“天下第一泉”。中泠泉</a:t>
            </a:r>
            <a:r>
              <a:rPr lang="en-US" altLang="zh-CN"/>
              <a:t>ling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6BF9F1-2EFD-4638-B859-C4AEA21B674A}" type="slidenum">
              <a:rPr lang="en-US" altLang="zh-CN">
                <a:solidFill>
                  <a:prstClr val="black"/>
                </a:solidFill>
              </a:rPr>
              <a:pPr/>
              <a:t>52</a:t>
            </a:fld>
            <a:endParaRPr lang="en-US" altLang="zh-CN">
              <a:solidFill>
                <a:prstClr val="black"/>
              </a:solidFill>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zh-CN" altLang="en-US"/>
              <a:t>般情况下，在低层大气中，气温是随高度的增加而降低的。但有时在某些层次可能出现相反的情况，气温随高度的增加而升高，这种现象称为逆温。出现逆温现象的大气层称为逆温层。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D4E58-6148-4B86-B9B2-91349356FC80}" type="slidenum">
              <a:rPr lang="en-US" altLang="zh-CN">
                <a:solidFill>
                  <a:prstClr val="black"/>
                </a:solidFill>
              </a:rPr>
              <a:pPr/>
              <a:t>53</a:t>
            </a:fld>
            <a:endParaRPr lang="en-US" altLang="zh-CN">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zh-CN" altLang="en-US"/>
              <a:t>夏季 ：海滨、庐山避暑   冬季：南方城市 昆明 海南 广州   旅游淡旺季</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16B6-F314-433D-BFE1-62AA9473A547}" type="slidenum">
              <a:rPr lang="en-US" altLang="zh-CN">
                <a:solidFill>
                  <a:prstClr val="black"/>
                </a:solidFill>
              </a:rPr>
              <a:pPr/>
              <a:t>55</a:t>
            </a:fld>
            <a:endParaRPr lang="en-US" altLang="zh-CN">
              <a:solidFill>
                <a:prstClr val="black"/>
              </a:solidFill>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zh-CN" altLang="en-US"/>
              <a:t>般情况下，在低层大气中，气温是随高度的增加而降低的。但有时在某些层次可能出现相反的情况，气温随高度的增加而升高，这种现象称为逆温。出现逆温现象的大气层称为逆温层。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EB646-9D68-4808-BD17-5E50383F15F5}" type="slidenum">
              <a:rPr lang="en-US" altLang="zh-CN">
                <a:solidFill>
                  <a:prstClr val="black"/>
                </a:solidFill>
              </a:rPr>
              <a:pPr/>
              <a:t>58</a:t>
            </a:fld>
            <a:endParaRPr lang="en-US" altLang="zh-CN">
              <a:solidFill>
                <a:prstClr val="black"/>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zh-CN" altLang="en-US"/>
              <a:t>唐代诗人杜牧的</a:t>
            </a:r>
            <a:r>
              <a:rPr lang="en-US" altLang="zh-CN"/>
              <a:t>《</a:t>
            </a:r>
            <a:r>
              <a:rPr lang="zh-CN" altLang="en-US"/>
              <a:t>江南春</a:t>
            </a:r>
            <a:r>
              <a:rPr lang="en-US" altLang="zh-CN"/>
              <a:t>》 《</a:t>
            </a:r>
            <a:r>
              <a:rPr lang="zh-CN" altLang="en-US"/>
              <a:t>江南春</a:t>
            </a:r>
            <a:r>
              <a:rPr lang="en-US" altLang="zh-CN"/>
              <a:t>》 </a:t>
            </a:r>
            <a:r>
              <a:rPr lang="zh-CN" altLang="en-US"/>
              <a:t>千里莺啼绿映红，水村山郭酒旗风。 南朝四百八十寺，多少楼台烟雨中。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74990-987C-494E-8980-D82628345A76}" type="slidenum">
              <a:rPr lang="en-US" altLang="zh-CN">
                <a:solidFill>
                  <a:prstClr val="black"/>
                </a:solidFill>
              </a:rPr>
              <a:pPr/>
              <a:t>59</a:t>
            </a:fld>
            <a:endParaRPr lang="en-US" altLang="zh-CN">
              <a:solidFill>
                <a:prstClr val="black"/>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zh-CN" altLang="en-US"/>
              <a:t>别董大二首（其一） 高适 千里黄云白日曛， 北风吹雁雪纷纷。 莫愁前路无知己， 天下谁人不识君！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4386382B-34C8-4CB1-820B-C4D4F5C9E1CF}" type="slidenum">
              <a:rPr lang="en-US" altLang="zh-CN" smtClean="0">
                <a:solidFill>
                  <a:prstClr val="black"/>
                </a:solidFill>
              </a:rPr>
              <a:pPr/>
              <a:t>9</a:t>
            </a:fld>
            <a:endParaRPr lang="en-US" altLang="zh-CN" smtClean="0">
              <a:solidFill>
                <a:prstClr val="black"/>
              </a:solidFill>
            </a:endParaRPr>
          </a:p>
        </p:txBody>
      </p:sp>
      <p:sp>
        <p:nvSpPr>
          <p:cNvPr id="166915" name="Rectangle 2"/>
          <p:cNvSpPr>
            <a:spLocks noGrp="1" noRot="1" noChangeAspect="1" noChangeArrowheads="1" noTextEdit="1"/>
          </p:cNvSpPr>
          <p:nvPr>
            <p:ph type="sldImg"/>
          </p:nvPr>
        </p:nvSpPr>
        <p:spPr>
          <a:xfrm>
            <a:off x="1143000" y="685800"/>
            <a:ext cx="4572000" cy="3429000"/>
          </a:xfrm>
          <a:ln/>
        </p:spPr>
      </p:sp>
      <p:sp>
        <p:nvSpPr>
          <p:cNvPr id="166916" name="Rectangle 3"/>
          <p:cNvSpPr>
            <a:spLocks noGrp="1" noChangeArrowheads="1"/>
          </p:cNvSpPr>
          <p:nvPr>
            <p:ph type="body" idx="1"/>
          </p:nvPr>
        </p:nvSpPr>
        <p:spPr>
          <a:noFill/>
          <a:ln/>
        </p:spPr>
        <p:txBody>
          <a:bodyPr/>
          <a:lstStyle/>
          <a:p>
            <a:pPr eaLnBrk="1" hangingPunct="1"/>
            <a:r>
              <a:rPr lang="zh-CN" altLang="en-US" smtClean="0"/>
              <a:t>盘山风景区，位于</a:t>
            </a:r>
            <a:r>
              <a:rPr lang="zh-CN" altLang="en-US" smtClean="0">
                <a:hlinkClick r:id="rId3"/>
              </a:rPr>
              <a:t>天津蓟县</a:t>
            </a:r>
            <a:r>
              <a:rPr lang="zh-CN" altLang="en-US" smtClean="0"/>
              <a:t>城区西北，为国家 </a:t>
            </a:r>
            <a:r>
              <a:rPr lang="en-US" altLang="zh-CN" smtClean="0"/>
              <a:t>5A </a:t>
            </a:r>
            <a:r>
              <a:rPr lang="zh-CN" altLang="en-US" smtClean="0"/>
              <a:t>级景区 。。罗浮山是中国</a:t>
            </a:r>
            <a:r>
              <a:rPr lang="zh-CN" altLang="en-US" smtClean="0">
                <a:hlinkClick r:id="rId4"/>
              </a:rPr>
              <a:t>道教</a:t>
            </a:r>
            <a:r>
              <a:rPr lang="zh-CN" altLang="en-US" smtClean="0"/>
              <a:t>十大名山之一，位于惠州博罗县长宁镇境内，地处岭南“旅游休闲走廊”的中心地段，是构成“</a:t>
            </a:r>
            <a:r>
              <a:rPr lang="zh-CN" altLang="en-US" smtClean="0">
                <a:hlinkClick r:id="rId5"/>
              </a:rPr>
              <a:t>广州</a:t>
            </a:r>
            <a:r>
              <a:rPr lang="en-US" altLang="zh-CN" smtClean="0"/>
              <a:t>―</a:t>
            </a:r>
            <a:r>
              <a:rPr lang="zh-CN" altLang="en-US" smtClean="0">
                <a:hlinkClick r:id="rId6"/>
              </a:rPr>
              <a:t>香港</a:t>
            </a:r>
            <a:r>
              <a:rPr lang="en-US" altLang="zh-CN" smtClean="0"/>
              <a:t>―</a:t>
            </a:r>
            <a:r>
              <a:rPr lang="zh-CN" altLang="en-US" smtClean="0">
                <a:hlinkClick r:id="rId7"/>
              </a:rPr>
              <a:t>惠州</a:t>
            </a:r>
            <a:r>
              <a:rPr lang="zh-CN" altLang="en-US" smtClean="0"/>
              <a:t>”旅游金三角的支撑性景区和代表型景区。史学家</a:t>
            </a:r>
            <a:r>
              <a:rPr lang="zh-CN" altLang="en-US" smtClean="0">
                <a:hlinkClick r:id="rId8"/>
              </a:rPr>
              <a:t>司马迁</a:t>
            </a:r>
            <a:r>
              <a:rPr lang="zh-CN" altLang="en-US" smtClean="0"/>
              <a:t>把罗浮山比作“粤岳”，所以罗浮山素有“</a:t>
            </a:r>
            <a:r>
              <a:rPr lang="zh-CN" altLang="en-US" smtClean="0">
                <a:hlinkClick r:id="rId9"/>
              </a:rPr>
              <a:t>岭南</a:t>
            </a:r>
            <a:r>
              <a:rPr lang="zh-CN" altLang="en-US" smtClean="0"/>
              <a:t>第一山”之美称。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9617D-FFC4-4EE3-B8E5-E7BF6E36D6E8}" type="slidenum">
              <a:rPr lang="en-US" altLang="zh-CN">
                <a:solidFill>
                  <a:prstClr val="black"/>
                </a:solidFill>
              </a:rPr>
              <a:pPr/>
              <a:t>63</a:t>
            </a:fld>
            <a:endParaRPr lang="en-US" altLang="zh-CN">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zh-CN" altLang="en-US"/>
              <a:t>泰山日出</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F562C-BA57-4E9A-8175-AE71AACE4B5C}" type="slidenum">
              <a:rPr lang="en-US" altLang="zh-CN">
                <a:solidFill>
                  <a:prstClr val="black"/>
                </a:solidFill>
              </a:rPr>
              <a:pPr/>
              <a:t>65</a:t>
            </a:fld>
            <a:endParaRPr lang="en-US" altLang="zh-CN">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zh-CN" altLang="en-US"/>
              <a:t>云海玉盘、黄河金带、旭日东升、晚霞夕照</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A0272-F032-4573-9F8E-9204884C01CA}" type="slidenum">
              <a:rPr lang="en-US" altLang="zh-CN">
                <a:solidFill>
                  <a:prstClr val="black"/>
                </a:solidFill>
              </a:rPr>
              <a:pPr/>
              <a:t>70</a:t>
            </a:fld>
            <a:endParaRPr lang="en-US" altLang="zh-CN">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ltLang="zh-CN"/>
              <a:t> yǎn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9BA1FD-E4C0-4191-A45C-6E3E13B82747}" type="slidenum">
              <a:rPr lang="en-US" altLang="zh-CN">
                <a:solidFill>
                  <a:prstClr val="black"/>
                </a:solidFill>
              </a:rPr>
              <a:pPr/>
              <a:t>77</a:t>
            </a:fld>
            <a:endParaRPr lang="en-US" altLang="zh-CN">
              <a:solidFill>
                <a:prstClr val="black"/>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zh-CN" b="1"/>
              <a:t>[jié]</a:t>
            </a:r>
            <a:r>
              <a:rPr lang="zh-CN" altLang="en-US"/>
              <a:t>银杏树具有欣赏，经济，药用价值，全身是“宝”。银杏树是第四纪冰川运动后遗留下来的最古老的</a:t>
            </a:r>
            <a:r>
              <a:rPr lang="zh-CN" altLang="en-US">
                <a:hlinkClick r:id="rId3"/>
              </a:rPr>
              <a:t>裸子植物</a:t>
            </a:r>
            <a:r>
              <a:rPr lang="zh-CN" altLang="en-US"/>
              <a:t>，是世界上十分珍贵的树种之一，因此被当作植物界中的“活化石”</a:t>
            </a:r>
            <a:r>
              <a:rPr lang="zh-CN" altLang="en-US" b="1"/>
              <a:t>活化石是指在种系发生中的某一线系长期未发生前进进化，也未发生分支进化，更未发生线系中断，而是处于停滞进化状态的结果，并仍然是现存的种类。在生境不变，</a:t>
            </a:r>
            <a:r>
              <a:rPr lang="zh-CN" altLang="en-US" b="1">
                <a:hlinkClick r:id="rId4"/>
              </a:rPr>
              <a:t>成活率</a:t>
            </a:r>
            <a:r>
              <a:rPr lang="zh-CN" altLang="en-US" b="1"/>
              <a:t>极低的情况下，这些生物在几百万年时间内几乎没有发生变化。于是相应地就形成了一些延续了上千万年的古老生物，同时代的其它生物早已绝灭，只有它们独自保留下来，生活在一个极其狭小的区域，被称为“活化石”。</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307A5-5C8F-4F86-9265-14F4F1D3375D}" type="slidenum">
              <a:rPr lang="en-US" altLang="zh-CN">
                <a:solidFill>
                  <a:prstClr val="black"/>
                </a:solidFill>
              </a:rPr>
              <a:pPr/>
              <a:t>78</a:t>
            </a:fld>
            <a:endParaRPr lang="en-US" altLang="zh-CN">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zh-CN"/>
              <a:t>“</a:t>
            </a:r>
            <a:r>
              <a:rPr lang="zh-CN" altLang="en-US"/>
              <a:t>洛阳地脉花最宜，牡丹尤为天下奇。” “唯有牡丹真国色，花开时节动京城”、“花开花落二十日，一城之人皆若狂”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C71F2-53CF-4FE2-94CE-14B5EF3AF468}" type="slidenum">
              <a:rPr lang="en-US" altLang="zh-CN">
                <a:solidFill>
                  <a:prstClr val="black"/>
                </a:solidFill>
              </a:rPr>
              <a:pPr/>
              <a:t>79</a:t>
            </a:fld>
            <a:endParaRPr lang="en-US" altLang="zh-CN">
              <a:solidFill>
                <a:prstClr val="black"/>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zh-CN" altLang="en-US">
                <a:solidFill>
                  <a:srgbClr val="FF0000"/>
                </a:solidFill>
                <a:ea typeface="黑体" pitchFamily="49" charset="-122"/>
              </a:rPr>
              <a:t>中国四大梅园</a:t>
            </a:r>
            <a:r>
              <a:rPr lang="zh-CN" altLang="en-US">
                <a:ea typeface="黑体" pitchFamily="49" charset="-122"/>
              </a:rPr>
              <a:t>：南京梅花山梅园、上海淀山湖梅园、江苏无锡梅园、武汉东湖磨山梅园</a:t>
            </a:r>
          </a:p>
          <a:p>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8B71CB-62E0-47FB-A98D-557B2EBFD0D2}" type="slidenum">
              <a:rPr lang="en-US" altLang="zh-CN">
                <a:solidFill>
                  <a:prstClr val="black"/>
                </a:solidFill>
              </a:rPr>
              <a:pPr/>
              <a:t>81</a:t>
            </a:fld>
            <a:endParaRPr lang="en-US" altLang="zh-CN">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zh-CN" altLang="en-US"/>
              <a:t>中国东北土名“棒槌 ，，吉林长白山脉、辽宁、黑龙江、河北、山西、湖北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2862CA-5A0C-4A2D-97F5-A90476BBA2E5}" type="slidenum">
              <a:rPr lang="en-US" altLang="zh-CN">
                <a:solidFill>
                  <a:prstClr val="black"/>
                </a:solidFill>
              </a:rPr>
              <a:pPr/>
              <a:t>82</a:t>
            </a:fld>
            <a:endParaRPr lang="en-US" altLang="zh-CN">
              <a:solidFill>
                <a:prstClr val="black"/>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zh-CN" altLang="en-US"/>
              <a:t>一群白鸽枝头闹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D8710-4398-4BBB-8A4E-53BFC4DB5716}" type="slidenum">
              <a:rPr lang="en-US" altLang="zh-CN">
                <a:solidFill>
                  <a:prstClr val="black"/>
                </a:solidFill>
              </a:rPr>
              <a:pPr/>
              <a:t>83</a:t>
            </a:fld>
            <a:endParaRPr lang="en-US" altLang="zh-CN">
              <a:solidFill>
                <a:prstClr val="black"/>
              </a:solidFill>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zh-CN" altLang="en-US"/>
              <a:t>张家界国家森林公园黄水国家森林公园  仙女山国家森林公园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C97BE-844D-42D9-A71C-97E3A14560F9}" type="slidenum">
              <a:rPr lang="en-US" altLang="zh-CN">
                <a:solidFill>
                  <a:prstClr val="black"/>
                </a:solidFill>
              </a:rPr>
              <a:pPr/>
              <a:t>85</a:t>
            </a:fld>
            <a:endParaRPr lang="en-US" altLang="zh-CN">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zh-CN" altLang="en-US"/>
              <a:t>珊瑚</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83C33A5-6D99-4475-A7FD-87B4E505BAF4}" type="slidenum">
              <a:rPr lang="en-US" altLang="zh-CN" smtClean="0">
                <a:solidFill>
                  <a:prstClr val="black"/>
                </a:solidFill>
              </a:rPr>
              <a:pPr/>
              <a:t>10</a:t>
            </a:fld>
            <a:endParaRPr lang="en-US" altLang="zh-CN" smtClean="0">
              <a:solidFill>
                <a:prstClr val="black"/>
              </a:solidFill>
            </a:endParaRPr>
          </a:p>
        </p:txBody>
      </p:sp>
      <p:sp>
        <p:nvSpPr>
          <p:cNvPr id="168963" name="Rectangle 2"/>
          <p:cNvSpPr>
            <a:spLocks noGrp="1" noRot="1" noChangeAspect="1" noChangeArrowheads="1" noTextEdit="1"/>
          </p:cNvSpPr>
          <p:nvPr>
            <p:ph type="sldImg"/>
          </p:nvPr>
        </p:nvSpPr>
        <p:spPr>
          <a:xfrm>
            <a:off x="1143000" y="685800"/>
            <a:ext cx="4572000" cy="3429000"/>
          </a:xfrm>
          <a:ln/>
        </p:spPr>
      </p:sp>
      <p:sp>
        <p:nvSpPr>
          <p:cNvPr id="168964" name="Rectangle 3"/>
          <p:cNvSpPr>
            <a:spLocks noGrp="1" noChangeArrowheads="1"/>
          </p:cNvSpPr>
          <p:nvPr>
            <p:ph type="body" idx="1"/>
          </p:nvPr>
        </p:nvSpPr>
        <p:spPr>
          <a:noFill/>
          <a:ln/>
        </p:spPr>
        <p:txBody>
          <a:bodyPr/>
          <a:lstStyle/>
          <a:p>
            <a:pPr eaLnBrk="1" hangingPunct="1"/>
            <a:r>
              <a:rPr lang="zh-CN" altLang="en-US" smtClean="0"/>
              <a:t>泰山有</a:t>
            </a:r>
            <a:r>
              <a:rPr lang="en-US" altLang="zh-CN" smtClean="0"/>
              <a:t>3</a:t>
            </a:r>
            <a:r>
              <a:rPr lang="zh-CN" altLang="en-US" smtClean="0"/>
              <a:t>个十八盘之说。自开山至龙门为“慢十八”，再至升仙坊为“不紧不慢又十八”，又至南天门为“紧十八”，共计</a:t>
            </a:r>
            <a:r>
              <a:rPr lang="en-US" altLang="zh-CN" smtClean="0"/>
              <a:t>1630</a:t>
            </a:r>
            <a:r>
              <a:rPr lang="zh-CN" altLang="en-US" smtClean="0"/>
              <a:t>余阶。“紧十八”西崖有巨岩悬空， 侧影似佛头侧枕，高鼻秃顶，慈颜微笑，名迎客佛。 十八盘岩层陡立，倾角</a:t>
            </a:r>
            <a:r>
              <a:rPr lang="en-US" altLang="zh-CN" smtClean="0"/>
              <a:t>70</a:t>
            </a:r>
            <a:r>
              <a:rPr lang="zh-CN" altLang="en-US" smtClean="0"/>
              <a:t>至</a:t>
            </a:r>
            <a:r>
              <a:rPr lang="en-US" altLang="zh-CN" smtClean="0"/>
              <a:t>80</a:t>
            </a:r>
            <a:r>
              <a:rPr lang="zh-CN" altLang="en-US" smtClean="0"/>
              <a:t>度，在不足</a:t>
            </a:r>
            <a:r>
              <a:rPr lang="en-US" altLang="zh-CN" smtClean="0"/>
              <a:t>1</a:t>
            </a:r>
            <a:r>
              <a:rPr lang="zh-CN" altLang="en-US" smtClean="0"/>
              <a:t>公里的距离内升高</a:t>
            </a:r>
            <a:r>
              <a:rPr lang="en-US" altLang="zh-CN" smtClean="0"/>
              <a:t>400</a:t>
            </a:r>
            <a:r>
              <a:rPr lang="zh-CN" altLang="en-US" smtClean="0"/>
              <a:t>米！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幻灯片图像占位符 1"/>
          <p:cNvSpPr>
            <a:spLocks noGrp="1" noRot="1" noChangeAspect="1" noTextEdit="1"/>
          </p:cNvSpPr>
          <p:nvPr>
            <p:ph type="sldImg"/>
          </p:nvPr>
        </p:nvSpPr>
        <p:spPr>
          <a:ln/>
        </p:spPr>
      </p:sp>
      <p:sp>
        <p:nvSpPr>
          <p:cNvPr id="199683" name="备注占位符 2"/>
          <p:cNvSpPr>
            <a:spLocks noGrp="1"/>
          </p:cNvSpPr>
          <p:nvPr>
            <p:ph type="body" idx="1"/>
          </p:nvPr>
        </p:nvSpPr>
        <p:spPr>
          <a:noFill/>
          <a:ln/>
        </p:spPr>
        <p:txBody>
          <a:bodyPr/>
          <a:lstStyle/>
          <a:p>
            <a:r>
              <a:rPr lang="en-US" altLang="zh-CN" smtClean="0">
                <a:latin typeface="Arial" pitchFamily="34" charset="0"/>
              </a:rPr>
              <a:t>2016.9.30 </a:t>
            </a:r>
            <a:r>
              <a:rPr lang="zh-CN" altLang="en-US" smtClean="0">
                <a:latin typeface="Arial" pitchFamily="34" charset="0"/>
              </a:rPr>
              <a:t>成都的</a:t>
            </a:r>
            <a:r>
              <a:rPr lang="en-US" altLang="zh-CN" smtClean="0">
                <a:latin typeface="Arial" pitchFamily="34" charset="0"/>
              </a:rPr>
              <a:t>23</a:t>
            </a:r>
            <a:r>
              <a:rPr lang="zh-CN" altLang="en-US" smtClean="0">
                <a:latin typeface="Arial" pitchFamily="34" charset="0"/>
              </a:rPr>
              <a:t>只熊猫幼崽上演了一出“熊猫瘫”，真的是升级了葛优的“葛优瘫”啊，这</a:t>
            </a:r>
            <a:r>
              <a:rPr lang="en-US" altLang="zh-CN" smtClean="0">
                <a:latin typeface="Arial" pitchFamily="34" charset="0"/>
              </a:rPr>
              <a:t>23</a:t>
            </a:r>
            <a:r>
              <a:rPr lang="zh-CN" altLang="en-US" smtClean="0">
                <a:latin typeface="Arial" pitchFamily="34" charset="0"/>
              </a:rPr>
              <a:t>只小熊猫排队晒太阳，真的是非常的有爱啊！</a:t>
            </a:r>
            <a:r>
              <a:rPr lang="en-US" altLang="zh-CN" smtClean="0">
                <a:latin typeface="Arial" pitchFamily="34" charset="0"/>
              </a:rPr>
              <a:t>.</a:t>
            </a:r>
            <a:endParaRPr lang="zh-CN" altLang="en-US" smtClean="0">
              <a:latin typeface="Arial" pitchFamily="34" charset="0"/>
            </a:endParaRPr>
          </a:p>
        </p:txBody>
      </p:sp>
      <p:sp>
        <p:nvSpPr>
          <p:cNvPr id="199684" name="灯片编号占位符 3"/>
          <p:cNvSpPr>
            <a:spLocks noGrp="1"/>
          </p:cNvSpPr>
          <p:nvPr>
            <p:ph type="sldNum" sz="quarter" idx="5"/>
          </p:nvPr>
        </p:nvSpPr>
        <p:spPr>
          <a:noFill/>
        </p:spPr>
        <p:txBody>
          <a:bodyPr/>
          <a:lstStyle/>
          <a:p>
            <a:fld id="{B61DC024-069A-4DF6-8D3E-A2AABD108C06}" type="slidenum">
              <a:rPr lang="en-US" altLang="zh-CN" smtClean="0">
                <a:solidFill>
                  <a:prstClr val="black"/>
                </a:solidFill>
              </a:rPr>
              <a:pPr/>
              <a:t>88</a:t>
            </a:fld>
            <a:endParaRPr lang="en-US" altLang="zh-CN"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D57EA3D5-9867-46DE-89F2-0A9232381C76}" type="slidenum">
              <a:rPr lang="en-US" altLang="zh-CN" smtClean="0">
                <a:solidFill>
                  <a:prstClr val="black"/>
                </a:solidFill>
              </a:rPr>
              <a:pPr/>
              <a:t>13</a:t>
            </a:fld>
            <a:endParaRPr lang="en-US" altLang="zh-CN" smtClean="0">
              <a:solidFill>
                <a:prstClr val="black"/>
              </a:solidFill>
            </a:endParaRPr>
          </a:p>
        </p:txBody>
      </p:sp>
      <p:sp>
        <p:nvSpPr>
          <p:cNvPr id="189443" name="Rectangle 2"/>
          <p:cNvSpPr>
            <a:spLocks noGrp="1" noRot="1" noChangeAspect="1" noChangeArrowheads="1" noTextEdit="1"/>
          </p:cNvSpPr>
          <p:nvPr>
            <p:ph type="sldImg"/>
          </p:nvPr>
        </p:nvSpPr>
        <p:spPr>
          <a:xfrm>
            <a:off x="1143000" y="685800"/>
            <a:ext cx="4572000" cy="3429000"/>
          </a:xfrm>
          <a:ln/>
        </p:spPr>
      </p:sp>
      <p:sp>
        <p:nvSpPr>
          <p:cNvPr id="189444" name="Rectangle 3"/>
          <p:cNvSpPr>
            <a:spLocks noGrp="1" noChangeArrowheads="1"/>
          </p:cNvSpPr>
          <p:nvPr>
            <p:ph type="body" idx="1"/>
          </p:nvPr>
        </p:nvSpPr>
        <p:spPr>
          <a:noFill/>
          <a:ln/>
        </p:spPr>
        <p:txBody>
          <a:bodyPr/>
          <a:lstStyle/>
          <a:p>
            <a:pPr eaLnBrk="1" hangingPunct="1"/>
            <a:r>
              <a:rPr lang="zh-CN" altLang="en-US" smtClean="0"/>
              <a:t>天池呈椭圆形，周围长约</a:t>
            </a:r>
            <a:r>
              <a:rPr lang="en-US" altLang="zh-CN" smtClean="0"/>
              <a:t>13</a:t>
            </a:r>
            <a:r>
              <a:rPr lang="zh-CN" altLang="en-US" smtClean="0"/>
              <a:t>多公里，平均水深约</a:t>
            </a:r>
            <a:r>
              <a:rPr lang="en-US" altLang="zh-CN" smtClean="0"/>
              <a:t>200</a:t>
            </a:r>
            <a:r>
              <a:rPr lang="zh-CN" altLang="en-US" smtClean="0"/>
              <a:t>米，据说中心深处达</a:t>
            </a:r>
            <a:r>
              <a:rPr lang="en-US" altLang="zh-CN" smtClean="0"/>
              <a:t>373</a:t>
            </a:r>
            <a:r>
              <a:rPr lang="zh-CN" altLang="en-US" smtClean="0"/>
              <a:t>米  </a:t>
            </a:r>
            <a:r>
              <a:rPr lang="zh-CN" altLang="en-US" b="1" smtClean="0"/>
              <a:t>中国最深的湖泊</a:t>
            </a:r>
            <a:r>
              <a:rPr lang="en-US" altLang="zh-CN" b="1" smtClean="0"/>
              <a:t>——</a:t>
            </a:r>
            <a:r>
              <a:rPr lang="zh-CN" altLang="en-US" b="1" smtClean="0">
                <a:hlinkClick r:id="rId3"/>
              </a:rPr>
              <a:t>长白山</a:t>
            </a:r>
            <a:r>
              <a:rPr lang="zh-CN" altLang="en-US" b="1" smtClean="0"/>
              <a:t>天池，坐落在</a:t>
            </a:r>
            <a:r>
              <a:rPr lang="zh-CN" altLang="en-US" b="1" smtClean="0">
                <a:hlinkClick r:id="rId4"/>
              </a:rPr>
              <a:t>吉林省</a:t>
            </a:r>
            <a:r>
              <a:rPr lang="zh-CN" altLang="en-US" b="1" smtClean="0"/>
              <a:t>东南部，是</a:t>
            </a:r>
            <a:r>
              <a:rPr lang="zh-CN" altLang="en-US" b="1" smtClean="0">
                <a:hlinkClick r:id="rId5"/>
              </a:rPr>
              <a:t>中国</a:t>
            </a:r>
            <a:r>
              <a:rPr lang="zh-CN" altLang="en-US" b="1" smtClean="0"/>
              <a:t>和</a:t>
            </a:r>
            <a:r>
              <a:rPr lang="zh-CN" altLang="en-US" b="1" smtClean="0">
                <a:hlinkClick r:id="rId6"/>
              </a:rPr>
              <a:t>朝鲜</a:t>
            </a:r>
            <a:r>
              <a:rPr lang="zh-CN" altLang="en-US" b="1" smtClean="0"/>
              <a:t>的界湖，湖的北部在吉林省境内，是</a:t>
            </a:r>
            <a:r>
              <a:rPr lang="zh-CN" altLang="en-US" b="1" smtClean="0">
                <a:hlinkClick r:id="rId7"/>
              </a:rPr>
              <a:t>松花江</a:t>
            </a:r>
            <a:r>
              <a:rPr lang="zh-CN" altLang="en-US" b="1" smtClean="0"/>
              <a:t>之源。因为它所处的位置高，水面海拔达</a:t>
            </a:r>
            <a:r>
              <a:rPr lang="en-US" altLang="zh-CN" b="1" smtClean="0"/>
              <a:t>2150</a:t>
            </a:r>
            <a:r>
              <a:rPr lang="zh-CN" altLang="en-US" b="1" smtClean="0"/>
              <a:t>米，所以被称为“天池”。长白山原是一座</a:t>
            </a:r>
            <a:r>
              <a:rPr lang="zh-CN" altLang="en-US" b="1" smtClean="0">
                <a:hlinkClick r:id="rId8"/>
              </a:rPr>
              <a:t>火山</a:t>
            </a:r>
            <a:r>
              <a:rPr lang="zh-CN" altLang="en-US" b="1" smtClean="0"/>
              <a:t>。据史籍记载，自</a:t>
            </a:r>
            <a:r>
              <a:rPr lang="en-US" altLang="zh-CN" b="1" smtClean="0"/>
              <a:t>16</a:t>
            </a:r>
            <a:r>
              <a:rPr lang="zh-CN" altLang="en-US" b="1" smtClean="0"/>
              <a:t>世纪以来它又爆发了</a:t>
            </a:r>
            <a:r>
              <a:rPr lang="en-US" altLang="zh-CN" b="1" smtClean="0"/>
              <a:t>3</a:t>
            </a:r>
            <a:r>
              <a:rPr lang="zh-CN" altLang="en-US" b="1" smtClean="0"/>
              <a:t>次，当火山爆发喷射出大量熔岩之后，</a:t>
            </a:r>
            <a:r>
              <a:rPr lang="zh-CN" altLang="en-US" b="1" smtClean="0">
                <a:hlinkClick r:id="rId9"/>
              </a:rPr>
              <a:t>火山口</a:t>
            </a:r>
            <a:r>
              <a:rPr lang="zh-CN" altLang="en-US" b="1" smtClean="0"/>
              <a:t>处形成盆状，时间一长，积水成湖，便成了现在的</a:t>
            </a:r>
            <a:r>
              <a:rPr lang="zh-CN" altLang="en-US" b="1" smtClean="0">
                <a:hlinkClick r:id="rId10"/>
              </a:rPr>
              <a:t>天池</a:t>
            </a:r>
            <a:r>
              <a:rPr lang="zh-CN" altLang="en-US" b="1" smtClean="0"/>
              <a:t>。著名的长白山天池位于长白山主峰火山锥体的顶部，是中国最大的火山口湖，荣获海拔最高的</a:t>
            </a:r>
            <a:r>
              <a:rPr lang="zh-CN" altLang="en-US" b="1" smtClean="0">
                <a:hlinkClick r:id="rId11"/>
              </a:rPr>
              <a:t>火山湖</a:t>
            </a:r>
            <a:r>
              <a:rPr lang="zh-CN" altLang="en-US" b="1" smtClean="0">
                <a:hlinkClick r:id="rId12"/>
              </a:rPr>
              <a:t>吉尼斯</a:t>
            </a:r>
            <a:r>
              <a:rPr lang="zh-CN" altLang="en-US" b="1" smtClean="0"/>
              <a:t>世界之最</a:t>
            </a:r>
            <a:r>
              <a:rPr lang="zh-CN" altLang="en-US" smtClean="0"/>
              <a:t>平均水深</a:t>
            </a:r>
            <a:r>
              <a:rPr lang="en-US" altLang="zh-CN" smtClean="0"/>
              <a:t>204</a:t>
            </a:r>
            <a:r>
              <a:rPr lang="zh-CN" altLang="en-US" smtClean="0"/>
              <a:t>米，最深达</a:t>
            </a:r>
            <a:r>
              <a:rPr lang="en-US" altLang="zh-CN" smtClean="0"/>
              <a:t>373</a:t>
            </a:r>
            <a:r>
              <a:rPr lang="zh-CN" altLang="en-US" smtClean="0"/>
              <a:t>米。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26017C92-7713-4B1E-B9E1-A7D3EEA01B78}" type="slidenum">
              <a:rPr lang="en-US" altLang="zh-CN" smtClean="0">
                <a:solidFill>
                  <a:prstClr val="black"/>
                </a:solidFill>
              </a:rPr>
              <a:pPr/>
              <a:t>19</a:t>
            </a:fld>
            <a:endParaRPr lang="en-US" altLang="zh-CN" smtClean="0">
              <a:solidFill>
                <a:prstClr val="black"/>
              </a:solidFill>
            </a:endParaRPr>
          </a:p>
        </p:txBody>
      </p:sp>
      <p:sp>
        <p:nvSpPr>
          <p:cNvPr id="182275" name="Rectangle 2"/>
          <p:cNvSpPr>
            <a:spLocks noGrp="1" noRot="1" noChangeAspect="1" noChangeArrowheads="1" noTextEdit="1"/>
          </p:cNvSpPr>
          <p:nvPr>
            <p:ph type="sldImg"/>
          </p:nvPr>
        </p:nvSpPr>
        <p:spPr>
          <a:xfrm>
            <a:off x="1143000" y="685800"/>
            <a:ext cx="4572000" cy="3429000"/>
          </a:xfrm>
          <a:ln/>
        </p:spPr>
      </p:sp>
      <p:sp>
        <p:nvSpPr>
          <p:cNvPr id="182276" name="Rectangle 3"/>
          <p:cNvSpPr>
            <a:spLocks noGrp="1" noChangeArrowheads="1"/>
          </p:cNvSpPr>
          <p:nvPr>
            <p:ph type="body" idx="1"/>
          </p:nvPr>
        </p:nvSpPr>
        <p:spPr>
          <a:noFill/>
          <a:ln/>
        </p:spPr>
        <p:txBody>
          <a:bodyPr/>
          <a:lstStyle/>
          <a:p>
            <a:pPr eaLnBrk="1" hangingPunct="1"/>
            <a:r>
              <a:rPr lang="zh-CN" altLang="en-US" smtClean="0"/>
              <a:t>生态学名词：</a:t>
            </a:r>
            <a:r>
              <a:rPr lang="zh-CN" altLang="en-US" smtClean="0">
                <a:hlinkClick r:id="rId3"/>
              </a:rPr>
              <a:t>沉积相</a:t>
            </a:r>
            <a:r>
              <a:rPr lang="zh-CN" altLang="en-US" smtClean="0"/>
              <a:t>的一类，和</a:t>
            </a:r>
            <a:r>
              <a:rPr lang="zh-CN" altLang="en-US" smtClean="0">
                <a:hlinkClick r:id="rId4"/>
              </a:rPr>
              <a:t>海相</a:t>
            </a:r>
            <a:r>
              <a:rPr lang="zh-CN" altLang="en-US" smtClean="0"/>
              <a:t>相对，即在陆地地区形成的沉积 。   嶂，像屏风一般的山峰”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A9ED7BA1-5856-4C09-BF4B-F60F97768432}" type="slidenum">
              <a:rPr lang="en-US" altLang="zh-CN" smtClean="0">
                <a:solidFill>
                  <a:prstClr val="black"/>
                </a:solidFill>
              </a:rPr>
              <a:pPr/>
              <a:t>23</a:t>
            </a:fld>
            <a:endParaRPr lang="en-US" altLang="zh-CN" smtClean="0">
              <a:solidFill>
                <a:prstClr val="black"/>
              </a:solidFill>
            </a:endParaRPr>
          </a:p>
        </p:txBody>
      </p:sp>
      <p:sp>
        <p:nvSpPr>
          <p:cNvPr id="191491" name="Rectangle 2"/>
          <p:cNvSpPr>
            <a:spLocks noGrp="1" noRot="1" noChangeAspect="1" noChangeArrowheads="1" noTextEdit="1"/>
          </p:cNvSpPr>
          <p:nvPr>
            <p:ph type="sldImg"/>
          </p:nvPr>
        </p:nvSpPr>
        <p:spPr>
          <a:xfrm>
            <a:off x="1143000" y="685800"/>
            <a:ext cx="4572000" cy="3429000"/>
          </a:xfrm>
          <a:ln/>
        </p:spPr>
      </p:sp>
      <p:sp>
        <p:nvSpPr>
          <p:cNvPr id="191492" name="Rectangle 3"/>
          <p:cNvSpPr>
            <a:spLocks noGrp="1" noChangeArrowheads="1"/>
          </p:cNvSpPr>
          <p:nvPr>
            <p:ph type="body" idx="1"/>
          </p:nvPr>
        </p:nvSpPr>
        <p:spPr>
          <a:noFill/>
          <a:ln/>
        </p:spPr>
        <p:txBody>
          <a:bodyPr/>
          <a:lstStyle/>
          <a:p>
            <a:pPr eaLnBrk="1" hangingPunct="1"/>
            <a:r>
              <a:rPr lang="zh-CN" altLang="en-US" smtClean="0"/>
              <a:t>月牙泉的形成主要取决于月牙泉本身的地质结构、低洼地的地形条件 </a:t>
            </a:r>
            <a:r>
              <a:rPr lang="zh-CN" altLang="en-US" b="1" smtClean="0">
                <a:hlinkClick r:id="rId3" tooltip="查看图片"/>
              </a:rPr>
              <a:t>  </a:t>
            </a:r>
            <a:r>
              <a:rPr lang="zh-CN" altLang="en-US" b="1" smtClean="0">
                <a:hlinkClick r:id="rId3"/>
              </a:rPr>
              <a:t> </a:t>
            </a:r>
            <a:r>
              <a:rPr lang="zh-CN" altLang="en-US" smtClean="0"/>
              <a:t> </a:t>
            </a:r>
            <a:endParaRPr lang="zh-CN" altLang="en-US" b="1" smtClean="0"/>
          </a:p>
          <a:p>
            <a:pPr eaLnBrk="1" hangingPunct="1"/>
            <a:r>
              <a:rPr lang="zh-CN" altLang="en-US" b="1" smtClean="0"/>
              <a:t>月牙泉水面日益缩小</a:t>
            </a:r>
            <a:endParaRPr lang="zh-CN" altLang="en-US" smtClean="0"/>
          </a:p>
          <a:p>
            <a:pPr eaLnBrk="1" hangingPunct="1"/>
            <a:endParaRPr lang="zh-CN" altLang="en-US" smtClean="0"/>
          </a:p>
          <a:p>
            <a:pPr eaLnBrk="1" hangingPunct="1"/>
            <a:r>
              <a:rPr lang="zh-CN" altLang="en-US" smtClean="0"/>
              <a:t>和高定位的区域性地下水位等三个方面的因素。月牙泉有四奇： </a:t>
            </a:r>
          </a:p>
          <a:p>
            <a:pPr eaLnBrk="1" hangingPunct="1"/>
            <a:r>
              <a:rPr lang="zh-CN" altLang="en-US" smtClean="0"/>
              <a:t>　　月牙之形千古如旧、 </a:t>
            </a:r>
          </a:p>
          <a:p>
            <a:pPr eaLnBrk="1" hangingPunct="1"/>
            <a:r>
              <a:rPr lang="zh-CN" altLang="en-US" smtClean="0"/>
              <a:t>　　恶境之地清流成泉、 </a:t>
            </a:r>
          </a:p>
          <a:p>
            <a:pPr eaLnBrk="1" hangingPunct="1"/>
            <a:r>
              <a:rPr lang="zh-CN" altLang="en-US" smtClean="0"/>
              <a:t>　　沙山之中不淹于沙、 </a:t>
            </a:r>
          </a:p>
          <a:p>
            <a:pPr eaLnBrk="1" hangingPunct="1"/>
            <a:r>
              <a:rPr lang="zh-CN" altLang="en-US" smtClean="0"/>
              <a:t>　　古潭老鱼食之不老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CFFC2487-D9BE-4DA5-8F03-D1C5B9B190D1}" type="slidenum">
              <a:rPr lang="en-US" altLang="zh-CN" smtClean="0">
                <a:solidFill>
                  <a:prstClr val="black"/>
                </a:solidFill>
              </a:rPr>
              <a:pPr/>
              <a:t>27</a:t>
            </a:fld>
            <a:endParaRPr lang="en-US" altLang="zh-CN" smtClean="0">
              <a:solidFill>
                <a:prstClr val="black"/>
              </a:solidFill>
            </a:endParaRPr>
          </a:p>
        </p:txBody>
      </p:sp>
      <p:sp>
        <p:nvSpPr>
          <p:cNvPr id="194563" name="Rectangle 2"/>
          <p:cNvSpPr>
            <a:spLocks noGrp="1" noRot="1" noChangeAspect="1" noChangeArrowheads="1" noTextEdit="1"/>
          </p:cNvSpPr>
          <p:nvPr>
            <p:ph type="sldImg"/>
          </p:nvPr>
        </p:nvSpPr>
        <p:spPr>
          <a:xfrm>
            <a:off x="1143000" y="685800"/>
            <a:ext cx="4572000" cy="3429000"/>
          </a:xfrm>
          <a:ln/>
        </p:spPr>
      </p:sp>
      <p:sp>
        <p:nvSpPr>
          <p:cNvPr id="194564" name="Rectangle 3"/>
          <p:cNvSpPr>
            <a:spLocks noGrp="1" noChangeArrowheads="1"/>
          </p:cNvSpPr>
          <p:nvPr>
            <p:ph type="body" idx="1"/>
          </p:nvPr>
        </p:nvSpPr>
        <p:spPr>
          <a:noFill/>
          <a:ln/>
        </p:spPr>
        <p:txBody>
          <a:bodyPr/>
          <a:lstStyle/>
          <a:p>
            <a:pPr eaLnBrk="1" hangingPunct="1"/>
            <a:r>
              <a:rPr lang="zh-CN" altLang="en-US" smtClean="0">
                <a:latin typeface="楷体_GB2312" pitchFamily="49" charset="-122"/>
                <a:ea typeface="楷体_GB2312" pitchFamily="49" charset="-122"/>
              </a:rPr>
              <a:t>分布：新疆、青海、甘肃、四川、云南、西藏</a:t>
            </a:r>
          </a:p>
          <a:p>
            <a:pPr eaLnBrk="1" hangingPunct="1"/>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16B7-175B-47C9-AB47-74280784D754}" type="slidenum">
              <a:rPr lang="en-US" altLang="zh-CN">
                <a:solidFill>
                  <a:prstClr val="black"/>
                </a:solidFill>
              </a:rPr>
              <a:pPr/>
              <a:t>34</a:t>
            </a:fld>
            <a:endParaRPr lang="en-US" altLang="zh-CN">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zh-CN" altLang="en-US">
                <a:latin typeface="楷体_GB2312" pitchFamily="49" charset="-122"/>
                <a:ea typeface="楷体_GB2312" pitchFamily="49" charset="-122"/>
              </a:rPr>
              <a:t>重庆流域面积大于</a:t>
            </a:r>
            <a:r>
              <a:rPr lang="en-US" altLang="zh-CN">
                <a:latin typeface="楷体_GB2312" pitchFamily="49" charset="-122"/>
                <a:ea typeface="楷体_GB2312" pitchFamily="49" charset="-122"/>
              </a:rPr>
              <a:t>3000</a:t>
            </a:r>
            <a:r>
              <a:rPr lang="zh-CN" altLang="en-US">
                <a:latin typeface="楷体_GB2312" pitchFamily="49" charset="-122"/>
                <a:ea typeface="楷体_GB2312" pitchFamily="49" charset="-122"/>
              </a:rPr>
              <a:t>平方千米的河流有：               </a:t>
            </a:r>
            <a:r>
              <a:rPr lang="en-US" altLang="zh-CN"/>
              <a:t>lóng </a:t>
            </a:r>
            <a:endParaRPr lang="en-US" altLang="zh-CN">
              <a:latin typeface="楷体_GB2312" pitchFamily="49" charset="-122"/>
              <a:ea typeface="楷体_GB2312" pitchFamily="49" charset="-122"/>
            </a:endParaRPr>
          </a:p>
          <a:p>
            <a:r>
              <a:rPr lang="en-US" altLang="zh-CN">
                <a:latin typeface="楷体_GB2312" pitchFamily="49" charset="-122"/>
                <a:ea typeface="楷体_GB2312" pitchFamily="49" charset="-122"/>
              </a:rPr>
              <a:t>    </a:t>
            </a:r>
            <a:r>
              <a:rPr lang="zh-CN" altLang="en-US">
                <a:latin typeface="楷体_GB2312" pitchFamily="49" charset="-122"/>
                <a:ea typeface="楷体_GB2312" pitchFamily="49" charset="-122"/>
              </a:rPr>
              <a:t>长江、嘉陵江、乌江、綦江、小江、大宁河、御临河、龙溪河。</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F4DD0C-8500-4F70-8189-A4870C2181CB}" type="slidenum">
              <a:rPr lang="en-US" altLang="zh-CN">
                <a:solidFill>
                  <a:prstClr val="black"/>
                </a:solidFill>
              </a:rPr>
              <a:pPr/>
              <a:t>43</a:t>
            </a:fld>
            <a:endParaRPr lang="en-US" altLang="zh-CN">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zh-CN" altLang="en-US"/>
              <a:t>江西省</a:t>
            </a:r>
            <a:r>
              <a:rPr lang="en-US" altLang="zh-CN"/>
              <a:t>,</a:t>
            </a:r>
            <a:r>
              <a:rPr lang="zh-CN" altLang="en-US">
                <a:hlinkClick r:id="rId3"/>
              </a:rPr>
              <a:t>湖南省</a:t>
            </a:r>
            <a:r>
              <a:rPr lang="zh-CN" altLang="en-US"/>
              <a:t>，</a:t>
            </a:r>
            <a:r>
              <a:rPr lang="zh-CN" altLang="en-US">
                <a:hlinkClick r:id="rId4"/>
              </a:rPr>
              <a:t>江苏</a:t>
            </a:r>
            <a:r>
              <a:rPr lang="zh-CN" altLang="en-US"/>
              <a:t>和</a:t>
            </a:r>
            <a:r>
              <a:rPr lang="zh-CN" altLang="en-US">
                <a:hlinkClick r:id="rId5"/>
              </a:rPr>
              <a:t>浙江</a:t>
            </a:r>
            <a:r>
              <a:rPr lang="zh-CN" altLang="en-US"/>
              <a:t> ，江苏省 ，</a:t>
            </a:r>
            <a:r>
              <a:rPr lang="zh-CN" altLang="en-US">
                <a:hlinkClick r:id="rId6"/>
              </a:rPr>
              <a:t>安徽</a:t>
            </a:r>
            <a:r>
              <a:rPr lang="zh-CN"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4470401"/>
            <a:ext cx="6858000" cy="1176421"/>
          </a:xfrm>
        </p:spPr>
        <p:txBody>
          <a:bodyPr anchor="b">
            <a:normAutofit/>
          </a:bodyPr>
          <a:lstStyle>
            <a:lvl1pPr algn="ctr">
              <a:defRPr sz="5400">
                <a:solidFill>
                  <a:schemeClr val="accent1">
                    <a:lumMod val="50000"/>
                  </a:schemeClr>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143000" y="5669006"/>
            <a:ext cx="6858000" cy="687344"/>
          </a:xfrm>
        </p:spPr>
        <p:txBody>
          <a:bodyPr>
            <a:normAutofit/>
          </a:bodyPr>
          <a:lstStyle>
            <a:lvl1pPr marL="0" indent="0" algn="ctr">
              <a:buNone/>
              <a:defRPr sz="3200">
                <a:solidFill>
                  <a:schemeClr val="accent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
        <p:nvSpPr>
          <p:cNvPr id="7" name="内容占位符 6"/>
          <p:cNvSpPr>
            <a:spLocks noGrp="1"/>
          </p:cNvSpPr>
          <p:nvPr>
            <p:ph sz="quarter" idx="13"/>
          </p:nvPr>
        </p:nvSpPr>
        <p:spPr>
          <a:xfrm>
            <a:off x="1094874" y="673769"/>
            <a:ext cx="7420476" cy="5430394"/>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71562" y="1588169"/>
            <a:ext cx="7443788" cy="335299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normAutofit/>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normAutofit/>
          </a:bodyPr>
          <a:lstStyle/>
          <a:p>
            <a:endParaRPr lang="zh-CN" altLang="en-US" dirty="0">
              <a:solidFill>
                <a:prstClr val="black"/>
              </a:solidFill>
            </a:endParaRPr>
          </a:p>
        </p:txBody>
      </p:sp>
      <p:sp>
        <p:nvSpPr>
          <p:cNvPr id="6" name="灯片编号占位符 5"/>
          <p:cNvSpPr>
            <a:spLocks noGrp="1"/>
          </p:cNvSpPr>
          <p:nvPr>
            <p:ph type="sldNum" sz="quarter" idx="12"/>
          </p:nvPr>
        </p:nvSpPr>
        <p:spPr/>
        <p:txBody>
          <a:bodyPr>
            <a:normAutofit/>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7" name="矩形 6"/>
          <p:cNvSpPr/>
          <p:nvPr/>
        </p:nvSpPr>
        <p:spPr bwMode="auto">
          <a:xfrm>
            <a:off x="1924672" y="3162999"/>
            <a:ext cx="5339900" cy="925409"/>
          </a:xfrm>
          <a:prstGeom prst="rect">
            <a:avLst/>
          </a:pr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8" name="矩形 7"/>
          <p:cNvSpPr/>
          <p:nvPr/>
        </p:nvSpPr>
        <p:spPr bwMode="auto">
          <a:xfrm>
            <a:off x="1950700" y="3203486"/>
            <a:ext cx="5290015" cy="850219"/>
          </a:xfrm>
          <a:prstGeom prst="rect">
            <a:avLst/>
          </a:prstGeom>
          <a:gradFill flip="none" rotWithShape="1">
            <a:gsLst>
              <a:gs pos="100000">
                <a:schemeClr val="accent1"/>
              </a:gs>
              <a:gs pos="74000">
                <a:schemeClr val="accent1">
                  <a:lumMod val="75000"/>
                </a:schemeClr>
              </a:gs>
              <a:gs pos="0">
                <a:schemeClr val="accent1">
                  <a:lumMod val="60000"/>
                  <a:lumOff val="40000"/>
                </a:schemeClr>
              </a:gs>
              <a:gs pos="31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3600" b="1" dirty="0">
              <a:solidFill>
                <a:srgbClr val="D3A815"/>
              </a:solidFill>
            </a:endParaRPr>
          </a:p>
        </p:txBody>
      </p:sp>
      <p:sp>
        <p:nvSpPr>
          <p:cNvPr id="9" name="任意多边形 8"/>
          <p:cNvSpPr/>
          <p:nvPr/>
        </p:nvSpPr>
        <p:spPr bwMode="auto">
          <a:xfrm>
            <a:off x="1968051" y="3220837"/>
            <a:ext cx="321002" cy="428002"/>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a:gsLst>
              <a:gs pos="53000">
                <a:schemeClr val="accent2"/>
              </a:gs>
              <a:gs pos="100000">
                <a:schemeClr val="accent2">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0" name="任意多边形 9"/>
          <p:cNvSpPr/>
          <p:nvPr/>
        </p:nvSpPr>
        <p:spPr bwMode="auto">
          <a:xfrm rot="10800000">
            <a:off x="6887179" y="3573651"/>
            <a:ext cx="336185" cy="445353"/>
          </a:xfrm>
          <a:custGeom>
            <a:avLst/>
            <a:gdLst>
              <a:gd name="connsiteX0" fmla="*/ 586469 w 5423364"/>
              <a:gd name="connsiteY0" fmla="*/ 3778531 h 5416741"/>
              <a:gd name="connsiteX1" fmla="*/ 586469 w 5423364"/>
              <a:gd name="connsiteY1" fmla="*/ 4093221 h 5416741"/>
              <a:gd name="connsiteX2" fmla="*/ 901159 w 5423364"/>
              <a:gd name="connsiteY2" fmla="*/ 4093221 h 5416741"/>
              <a:gd name="connsiteX3" fmla="*/ 901159 w 5423364"/>
              <a:gd name="connsiteY3" fmla="*/ 3778531 h 5416741"/>
              <a:gd name="connsiteX4" fmla="*/ 941931 w 5423364"/>
              <a:gd name="connsiteY4" fmla="*/ 1734100 h 5416741"/>
              <a:gd name="connsiteX5" fmla="*/ 941931 w 5423364"/>
              <a:gd name="connsiteY5" fmla="*/ 2362054 h 5416741"/>
              <a:gd name="connsiteX6" fmla="*/ 1569884 w 5423364"/>
              <a:gd name="connsiteY6" fmla="*/ 2362054 h 5416741"/>
              <a:gd name="connsiteX7" fmla="*/ 1569884 w 5423364"/>
              <a:gd name="connsiteY7" fmla="*/ 1734100 h 5416741"/>
              <a:gd name="connsiteX8" fmla="*/ 947912 w 5423364"/>
              <a:gd name="connsiteY8" fmla="*/ 945546 h 5416741"/>
              <a:gd name="connsiteX9" fmla="*/ 947912 w 5423364"/>
              <a:gd name="connsiteY9" fmla="*/ 1573498 h 5416741"/>
              <a:gd name="connsiteX10" fmla="*/ 1575865 w 5423364"/>
              <a:gd name="connsiteY10" fmla="*/ 1573498 h 5416741"/>
              <a:gd name="connsiteX11" fmla="*/ 1575865 w 5423364"/>
              <a:gd name="connsiteY11" fmla="*/ 945546 h 5416741"/>
              <a:gd name="connsiteX12" fmla="*/ 1738596 w 5423364"/>
              <a:gd name="connsiteY12" fmla="*/ 945546 h 5416741"/>
              <a:gd name="connsiteX13" fmla="*/ 1738596 w 5423364"/>
              <a:gd name="connsiteY13" fmla="*/ 1573498 h 5416741"/>
              <a:gd name="connsiteX14" fmla="*/ 2366549 w 5423364"/>
              <a:gd name="connsiteY14" fmla="*/ 1573498 h 5416741"/>
              <a:gd name="connsiteX15" fmla="*/ 2366549 w 5423364"/>
              <a:gd name="connsiteY15" fmla="*/ 945546 h 5416741"/>
              <a:gd name="connsiteX16" fmla="*/ 3785154 w 5423364"/>
              <a:gd name="connsiteY16" fmla="*/ 579766 h 5416741"/>
              <a:gd name="connsiteX17" fmla="*/ 3785154 w 5423364"/>
              <a:gd name="connsiteY17" fmla="*/ 894456 h 5416741"/>
              <a:gd name="connsiteX18" fmla="*/ 4099844 w 5423364"/>
              <a:gd name="connsiteY18" fmla="*/ 894456 h 5416741"/>
              <a:gd name="connsiteX19" fmla="*/ 4099844 w 5423364"/>
              <a:gd name="connsiteY19" fmla="*/ 579766 h 5416741"/>
              <a:gd name="connsiteX20" fmla="*/ 156988 w 5423364"/>
              <a:gd name="connsiteY20" fmla="*/ 156989 h 5416741"/>
              <a:gd name="connsiteX21" fmla="*/ 156988 w 5423364"/>
              <a:gd name="connsiteY21" fmla="*/ 784943 h 5416741"/>
              <a:gd name="connsiteX22" fmla="*/ 784942 w 5423364"/>
              <a:gd name="connsiteY22" fmla="*/ 784943 h 5416741"/>
              <a:gd name="connsiteX23" fmla="*/ 784942 w 5423364"/>
              <a:gd name="connsiteY23" fmla="*/ 156989 h 5416741"/>
              <a:gd name="connsiteX24" fmla="*/ 3314221 w 5423364"/>
              <a:gd name="connsiteY24" fmla="*/ 0 h 5416741"/>
              <a:gd name="connsiteX25" fmla="*/ 3471209 w 5423364"/>
              <a:gd name="connsiteY25" fmla="*/ 0 h 5416741"/>
              <a:gd name="connsiteX26" fmla="*/ 3471209 w 5423364"/>
              <a:gd name="connsiteY26" fmla="*/ 1287546 h 5416741"/>
              <a:gd name="connsiteX27" fmla="*/ 4102777 w 5423364"/>
              <a:gd name="connsiteY27" fmla="*/ 1287546 h 5416741"/>
              <a:gd name="connsiteX28" fmla="*/ 4102777 w 5423364"/>
              <a:gd name="connsiteY28" fmla="*/ 1054378 h 5416741"/>
              <a:gd name="connsiteX29" fmla="*/ 3625233 w 5423364"/>
              <a:gd name="connsiteY29" fmla="*/ 1054378 h 5416741"/>
              <a:gd name="connsiteX30" fmla="*/ 3625233 w 5423364"/>
              <a:gd name="connsiteY30" fmla="*/ 419845 h 5416741"/>
              <a:gd name="connsiteX31" fmla="*/ 4259765 w 5423364"/>
              <a:gd name="connsiteY31" fmla="*/ 419845 h 5416741"/>
              <a:gd name="connsiteX32" fmla="*/ 4259765 w 5423364"/>
              <a:gd name="connsiteY32" fmla="*/ 723813 h 5416741"/>
              <a:gd name="connsiteX33" fmla="*/ 4259765 w 5423364"/>
              <a:gd name="connsiteY33" fmla="*/ 897390 h 5416741"/>
              <a:gd name="connsiteX34" fmla="*/ 4474599 w 5423364"/>
              <a:gd name="connsiteY34" fmla="*/ 897390 h 5416741"/>
              <a:gd name="connsiteX35" fmla="*/ 4474599 w 5423364"/>
              <a:gd name="connsiteY35" fmla="*/ 10377 h 5416741"/>
              <a:gd name="connsiteX36" fmla="*/ 4480164 w 5423364"/>
              <a:gd name="connsiteY36" fmla="*/ 10377 h 5416741"/>
              <a:gd name="connsiteX37" fmla="*/ 4480164 w 5423364"/>
              <a:gd name="connsiteY37" fmla="*/ 1 h 5416741"/>
              <a:gd name="connsiteX38" fmla="*/ 5423364 w 5423364"/>
              <a:gd name="connsiteY38" fmla="*/ 1 h 5416741"/>
              <a:gd name="connsiteX39" fmla="*/ 5423364 w 5423364"/>
              <a:gd name="connsiteY39" fmla="*/ 156268 h 5416741"/>
              <a:gd name="connsiteX40" fmla="*/ 4631587 w 5423364"/>
              <a:gd name="connsiteY40" fmla="*/ 156268 h 5416741"/>
              <a:gd name="connsiteX41" fmla="*/ 4631587 w 5423364"/>
              <a:gd name="connsiteY41" fmla="*/ 1054377 h 5416741"/>
              <a:gd name="connsiteX42" fmla="*/ 4474599 w 5423364"/>
              <a:gd name="connsiteY42" fmla="*/ 1054377 h 5416741"/>
              <a:gd name="connsiteX43" fmla="*/ 4474599 w 5423364"/>
              <a:gd name="connsiteY43" fmla="*/ 1053657 h 5416741"/>
              <a:gd name="connsiteX44" fmla="*/ 4259765 w 5423364"/>
              <a:gd name="connsiteY44" fmla="*/ 1053657 h 5416741"/>
              <a:gd name="connsiteX45" fmla="*/ 4259765 w 5423364"/>
              <a:gd name="connsiteY45" fmla="*/ 1054378 h 5416741"/>
              <a:gd name="connsiteX46" fmla="*/ 4259765 w 5423364"/>
              <a:gd name="connsiteY46" fmla="*/ 1287546 h 5416741"/>
              <a:gd name="connsiteX47" fmla="*/ 4259766 w 5423364"/>
              <a:gd name="connsiteY47" fmla="*/ 1287546 h 5416741"/>
              <a:gd name="connsiteX48" fmla="*/ 4259766 w 5423364"/>
              <a:gd name="connsiteY48" fmla="*/ 1443813 h 5416741"/>
              <a:gd name="connsiteX49" fmla="*/ 3323766 w 5423364"/>
              <a:gd name="connsiteY49" fmla="*/ 1443813 h 5416741"/>
              <a:gd name="connsiteX50" fmla="*/ 3323766 w 5423364"/>
              <a:gd name="connsiteY50" fmla="*/ 1440000 h 5416741"/>
              <a:gd name="connsiteX51" fmla="*/ 3314221 w 5423364"/>
              <a:gd name="connsiteY51" fmla="*/ 1440000 h 5416741"/>
              <a:gd name="connsiteX52" fmla="*/ 3314221 w 5423364"/>
              <a:gd name="connsiteY52" fmla="*/ 156989 h 5416741"/>
              <a:gd name="connsiteX53" fmla="*/ 1737874 w 5423364"/>
              <a:gd name="connsiteY53" fmla="*/ 156989 h 5416741"/>
              <a:gd name="connsiteX54" fmla="*/ 1737874 w 5423364"/>
              <a:gd name="connsiteY54" fmla="*/ 788557 h 5416741"/>
              <a:gd name="connsiteX55" fmla="*/ 2523537 w 5423364"/>
              <a:gd name="connsiteY55" fmla="*/ 788557 h 5416741"/>
              <a:gd name="connsiteX56" fmla="*/ 2523537 w 5423364"/>
              <a:gd name="connsiteY56" fmla="*/ 1730486 h 5416741"/>
              <a:gd name="connsiteX57" fmla="*/ 1732853 w 5423364"/>
              <a:gd name="connsiteY57" fmla="*/ 1730486 h 5416741"/>
              <a:gd name="connsiteX58" fmla="*/ 1726872 w 5423364"/>
              <a:gd name="connsiteY58" fmla="*/ 1730486 h 5416741"/>
              <a:gd name="connsiteX59" fmla="*/ 1726872 w 5423364"/>
              <a:gd name="connsiteY59" fmla="*/ 2519042 h 5416741"/>
              <a:gd name="connsiteX60" fmla="*/ 784942 w 5423364"/>
              <a:gd name="connsiteY60" fmla="*/ 2519042 h 5416741"/>
              <a:gd name="connsiteX61" fmla="*/ 784942 w 5423364"/>
              <a:gd name="connsiteY61" fmla="*/ 1734100 h 5416741"/>
              <a:gd name="connsiteX62" fmla="*/ 162970 w 5423364"/>
              <a:gd name="connsiteY62" fmla="*/ 1734100 h 5416741"/>
              <a:gd name="connsiteX63" fmla="*/ 162970 w 5423364"/>
              <a:gd name="connsiteY63" fmla="*/ 3307598 h 5416741"/>
              <a:gd name="connsiteX64" fmla="*/ 1446703 w 5423364"/>
              <a:gd name="connsiteY64" fmla="*/ 3307598 h 5416741"/>
              <a:gd name="connsiteX65" fmla="*/ 1446703 w 5423364"/>
              <a:gd name="connsiteY65" fmla="*/ 3317142 h 5416741"/>
              <a:gd name="connsiteX66" fmla="*/ 1450516 w 5423364"/>
              <a:gd name="connsiteY66" fmla="*/ 3317142 h 5416741"/>
              <a:gd name="connsiteX67" fmla="*/ 1450516 w 5423364"/>
              <a:gd name="connsiteY67" fmla="*/ 4096154 h 5416741"/>
              <a:gd name="connsiteX68" fmla="*/ 1450516 w 5423364"/>
              <a:gd name="connsiteY68" fmla="*/ 4253142 h 5416741"/>
              <a:gd name="connsiteX69" fmla="*/ 1294249 w 5423364"/>
              <a:gd name="connsiteY69" fmla="*/ 4253142 h 5416741"/>
              <a:gd name="connsiteX70" fmla="*/ 1061080 w 5423364"/>
              <a:gd name="connsiteY70" fmla="*/ 4253142 h 5416741"/>
              <a:gd name="connsiteX71" fmla="*/ 1060359 w 5423364"/>
              <a:gd name="connsiteY71" fmla="*/ 4253142 h 5416741"/>
              <a:gd name="connsiteX72" fmla="*/ 1060359 w 5423364"/>
              <a:gd name="connsiteY72" fmla="*/ 4467976 h 5416741"/>
              <a:gd name="connsiteX73" fmla="*/ 1061080 w 5423364"/>
              <a:gd name="connsiteY73" fmla="*/ 4467976 h 5416741"/>
              <a:gd name="connsiteX74" fmla="*/ 1061080 w 5423364"/>
              <a:gd name="connsiteY74" fmla="*/ 4624964 h 5416741"/>
              <a:gd name="connsiteX75" fmla="*/ 162970 w 5423364"/>
              <a:gd name="connsiteY75" fmla="*/ 4624964 h 5416741"/>
              <a:gd name="connsiteX76" fmla="*/ 162970 w 5423364"/>
              <a:gd name="connsiteY76" fmla="*/ 5416741 h 5416741"/>
              <a:gd name="connsiteX77" fmla="*/ 6703 w 5423364"/>
              <a:gd name="connsiteY77" fmla="*/ 5416741 h 5416741"/>
              <a:gd name="connsiteX78" fmla="*/ 6703 w 5423364"/>
              <a:gd name="connsiteY78" fmla="*/ 4473541 h 5416741"/>
              <a:gd name="connsiteX79" fmla="*/ 17080 w 5423364"/>
              <a:gd name="connsiteY79" fmla="*/ 4473541 h 5416741"/>
              <a:gd name="connsiteX80" fmla="*/ 17080 w 5423364"/>
              <a:gd name="connsiteY80" fmla="*/ 4467976 h 5416741"/>
              <a:gd name="connsiteX81" fmla="*/ 904092 w 5423364"/>
              <a:gd name="connsiteY81" fmla="*/ 4467976 h 5416741"/>
              <a:gd name="connsiteX82" fmla="*/ 904092 w 5423364"/>
              <a:gd name="connsiteY82" fmla="*/ 4253142 h 5416741"/>
              <a:gd name="connsiteX83" fmla="*/ 730516 w 5423364"/>
              <a:gd name="connsiteY83" fmla="*/ 4253142 h 5416741"/>
              <a:gd name="connsiteX84" fmla="*/ 426548 w 5423364"/>
              <a:gd name="connsiteY84" fmla="*/ 4253142 h 5416741"/>
              <a:gd name="connsiteX85" fmla="*/ 426548 w 5423364"/>
              <a:gd name="connsiteY85" fmla="*/ 3618610 h 5416741"/>
              <a:gd name="connsiteX86" fmla="*/ 1061080 w 5423364"/>
              <a:gd name="connsiteY86" fmla="*/ 3618610 h 5416741"/>
              <a:gd name="connsiteX87" fmla="*/ 1061080 w 5423364"/>
              <a:gd name="connsiteY87" fmla="*/ 4096154 h 5416741"/>
              <a:gd name="connsiteX88" fmla="*/ 1294249 w 5423364"/>
              <a:gd name="connsiteY88" fmla="*/ 4096154 h 5416741"/>
              <a:gd name="connsiteX89" fmla="*/ 1294249 w 5423364"/>
              <a:gd name="connsiteY89" fmla="*/ 3464586 h 5416741"/>
              <a:gd name="connsiteX90" fmla="*/ 6703 w 5423364"/>
              <a:gd name="connsiteY90" fmla="*/ 3464586 h 5416741"/>
              <a:gd name="connsiteX91" fmla="*/ 6703 w 5423364"/>
              <a:gd name="connsiteY91" fmla="*/ 3449112 h 5416741"/>
              <a:gd name="connsiteX92" fmla="*/ 6703 w 5423364"/>
              <a:gd name="connsiteY92" fmla="*/ 3307598 h 5416741"/>
              <a:gd name="connsiteX93" fmla="*/ 6703 w 5423364"/>
              <a:gd name="connsiteY93" fmla="*/ 1734100 h 5416741"/>
              <a:gd name="connsiteX94" fmla="*/ 5981 w 5423364"/>
              <a:gd name="connsiteY94" fmla="*/ 1734100 h 5416741"/>
              <a:gd name="connsiteX95" fmla="*/ 5981 w 5423364"/>
              <a:gd name="connsiteY95" fmla="*/ 1577112 h 5416741"/>
              <a:gd name="connsiteX96" fmla="*/ 6703 w 5423364"/>
              <a:gd name="connsiteY96" fmla="*/ 1577112 h 5416741"/>
              <a:gd name="connsiteX97" fmla="*/ 162970 w 5423364"/>
              <a:gd name="connsiteY97" fmla="*/ 1577112 h 5416741"/>
              <a:gd name="connsiteX98" fmla="*/ 784942 w 5423364"/>
              <a:gd name="connsiteY98" fmla="*/ 1577112 h 5416741"/>
              <a:gd name="connsiteX99" fmla="*/ 790923 w 5423364"/>
              <a:gd name="connsiteY99" fmla="*/ 1577112 h 5416741"/>
              <a:gd name="connsiteX100" fmla="*/ 790923 w 5423364"/>
              <a:gd name="connsiteY100" fmla="*/ 941931 h 5416741"/>
              <a:gd name="connsiteX101" fmla="*/ 0 w 5423364"/>
              <a:gd name="connsiteY101" fmla="*/ 941931 h 5416741"/>
              <a:gd name="connsiteX102" fmla="*/ 0 w 5423364"/>
              <a:gd name="connsiteY102" fmla="*/ 1 h 5416741"/>
              <a:gd name="connsiteX103" fmla="*/ 941930 w 5423364"/>
              <a:gd name="connsiteY103" fmla="*/ 1 h 5416741"/>
              <a:gd name="connsiteX104" fmla="*/ 941930 w 5423364"/>
              <a:gd name="connsiteY104" fmla="*/ 788557 h 5416741"/>
              <a:gd name="connsiteX105" fmla="*/ 1581607 w 5423364"/>
              <a:gd name="connsiteY105" fmla="*/ 788557 h 5416741"/>
              <a:gd name="connsiteX106" fmla="*/ 1581607 w 5423364"/>
              <a:gd name="connsiteY106" fmla="*/ 156989 h 5416741"/>
              <a:gd name="connsiteX107" fmla="*/ 1581607 w 5423364"/>
              <a:gd name="connsiteY107" fmla="*/ 1 h 5416741"/>
              <a:gd name="connsiteX108" fmla="*/ 1581607 w 5423364"/>
              <a:gd name="connsiteY108" fmla="*/ 1 h 5416741"/>
              <a:gd name="connsiteX109" fmla="*/ 1737874 w 5423364"/>
              <a:gd name="connsiteY109" fmla="*/ 1 h 5416741"/>
              <a:gd name="connsiteX110" fmla="*/ 1737874 w 5423364"/>
              <a:gd name="connsiteY110" fmla="*/ 1 h 5416741"/>
              <a:gd name="connsiteX111" fmla="*/ 3314221 w 5423364"/>
              <a:gd name="connsiteY111" fmla="*/ 1 h 541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423364" h="5416741">
                <a:moveTo>
                  <a:pt x="586469" y="3778531"/>
                </a:moveTo>
                <a:lnTo>
                  <a:pt x="586469" y="4093221"/>
                </a:lnTo>
                <a:lnTo>
                  <a:pt x="901159" y="4093221"/>
                </a:lnTo>
                <a:lnTo>
                  <a:pt x="901159" y="3778531"/>
                </a:lnTo>
                <a:close/>
                <a:moveTo>
                  <a:pt x="941931" y="1734100"/>
                </a:moveTo>
                <a:lnTo>
                  <a:pt x="941931" y="2362054"/>
                </a:lnTo>
                <a:lnTo>
                  <a:pt x="1569884" y="2362054"/>
                </a:lnTo>
                <a:lnTo>
                  <a:pt x="1569884" y="1734100"/>
                </a:lnTo>
                <a:close/>
                <a:moveTo>
                  <a:pt x="947912" y="945546"/>
                </a:moveTo>
                <a:lnTo>
                  <a:pt x="947912" y="1573498"/>
                </a:lnTo>
                <a:lnTo>
                  <a:pt x="1575865" y="1573498"/>
                </a:lnTo>
                <a:lnTo>
                  <a:pt x="1575865" y="945546"/>
                </a:lnTo>
                <a:close/>
                <a:moveTo>
                  <a:pt x="1738596" y="945546"/>
                </a:moveTo>
                <a:lnTo>
                  <a:pt x="1738596" y="1573498"/>
                </a:lnTo>
                <a:lnTo>
                  <a:pt x="2366549" y="1573498"/>
                </a:lnTo>
                <a:lnTo>
                  <a:pt x="2366549" y="945546"/>
                </a:lnTo>
                <a:close/>
                <a:moveTo>
                  <a:pt x="3785154" y="579766"/>
                </a:moveTo>
                <a:lnTo>
                  <a:pt x="3785154" y="894456"/>
                </a:lnTo>
                <a:lnTo>
                  <a:pt x="4099844" y="894456"/>
                </a:lnTo>
                <a:lnTo>
                  <a:pt x="4099844" y="579766"/>
                </a:lnTo>
                <a:close/>
                <a:moveTo>
                  <a:pt x="156988" y="156989"/>
                </a:moveTo>
                <a:lnTo>
                  <a:pt x="156988" y="784943"/>
                </a:lnTo>
                <a:lnTo>
                  <a:pt x="784942" y="784943"/>
                </a:lnTo>
                <a:lnTo>
                  <a:pt x="784942" y="156989"/>
                </a:lnTo>
                <a:close/>
                <a:moveTo>
                  <a:pt x="3314221" y="0"/>
                </a:moveTo>
                <a:lnTo>
                  <a:pt x="3471209" y="0"/>
                </a:lnTo>
                <a:lnTo>
                  <a:pt x="3471209" y="1287546"/>
                </a:lnTo>
                <a:lnTo>
                  <a:pt x="4102777" y="1287546"/>
                </a:lnTo>
                <a:lnTo>
                  <a:pt x="4102777" y="1054378"/>
                </a:lnTo>
                <a:lnTo>
                  <a:pt x="3625233" y="1054378"/>
                </a:lnTo>
                <a:lnTo>
                  <a:pt x="3625233" y="419845"/>
                </a:lnTo>
                <a:lnTo>
                  <a:pt x="4259765" y="419845"/>
                </a:lnTo>
                <a:lnTo>
                  <a:pt x="4259765" y="723813"/>
                </a:lnTo>
                <a:lnTo>
                  <a:pt x="4259765" y="897390"/>
                </a:lnTo>
                <a:lnTo>
                  <a:pt x="4474599" y="897390"/>
                </a:lnTo>
                <a:lnTo>
                  <a:pt x="4474599" y="10377"/>
                </a:lnTo>
                <a:lnTo>
                  <a:pt x="4480164" y="10377"/>
                </a:lnTo>
                <a:lnTo>
                  <a:pt x="4480164" y="1"/>
                </a:lnTo>
                <a:lnTo>
                  <a:pt x="5423364" y="1"/>
                </a:lnTo>
                <a:lnTo>
                  <a:pt x="5423364" y="156268"/>
                </a:lnTo>
                <a:lnTo>
                  <a:pt x="4631587" y="156268"/>
                </a:lnTo>
                <a:lnTo>
                  <a:pt x="4631587" y="1054377"/>
                </a:lnTo>
                <a:lnTo>
                  <a:pt x="4474599" y="1054377"/>
                </a:lnTo>
                <a:lnTo>
                  <a:pt x="4474599" y="1053657"/>
                </a:lnTo>
                <a:lnTo>
                  <a:pt x="4259765" y="1053657"/>
                </a:lnTo>
                <a:lnTo>
                  <a:pt x="4259765" y="1054378"/>
                </a:lnTo>
                <a:lnTo>
                  <a:pt x="4259765" y="1287546"/>
                </a:lnTo>
                <a:lnTo>
                  <a:pt x="4259766" y="1287546"/>
                </a:lnTo>
                <a:lnTo>
                  <a:pt x="4259766" y="1443813"/>
                </a:lnTo>
                <a:lnTo>
                  <a:pt x="3323766" y="1443813"/>
                </a:lnTo>
                <a:lnTo>
                  <a:pt x="3323766" y="1440000"/>
                </a:lnTo>
                <a:lnTo>
                  <a:pt x="3314221" y="1440000"/>
                </a:lnTo>
                <a:lnTo>
                  <a:pt x="3314221" y="156989"/>
                </a:lnTo>
                <a:lnTo>
                  <a:pt x="1737874" y="156989"/>
                </a:lnTo>
                <a:lnTo>
                  <a:pt x="1737874" y="788557"/>
                </a:lnTo>
                <a:lnTo>
                  <a:pt x="2523537" y="788557"/>
                </a:lnTo>
                <a:lnTo>
                  <a:pt x="2523537" y="1730486"/>
                </a:lnTo>
                <a:lnTo>
                  <a:pt x="1732853" y="1730486"/>
                </a:lnTo>
                <a:lnTo>
                  <a:pt x="1726872" y="1730486"/>
                </a:lnTo>
                <a:lnTo>
                  <a:pt x="1726872" y="2519042"/>
                </a:lnTo>
                <a:lnTo>
                  <a:pt x="784942" y="2519042"/>
                </a:lnTo>
                <a:lnTo>
                  <a:pt x="784942" y="1734100"/>
                </a:lnTo>
                <a:lnTo>
                  <a:pt x="162970" y="1734100"/>
                </a:lnTo>
                <a:lnTo>
                  <a:pt x="162970" y="3307598"/>
                </a:lnTo>
                <a:lnTo>
                  <a:pt x="1446703" y="3307598"/>
                </a:lnTo>
                <a:lnTo>
                  <a:pt x="1446703" y="3317142"/>
                </a:lnTo>
                <a:lnTo>
                  <a:pt x="1450516" y="3317142"/>
                </a:lnTo>
                <a:lnTo>
                  <a:pt x="1450516" y="4096154"/>
                </a:lnTo>
                <a:lnTo>
                  <a:pt x="1450516" y="4253142"/>
                </a:lnTo>
                <a:lnTo>
                  <a:pt x="1294249" y="4253142"/>
                </a:lnTo>
                <a:lnTo>
                  <a:pt x="1061080" y="4253142"/>
                </a:lnTo>
                <a:lnTo>
                  <a:pt x="1060359" y="4253142"/>
                </a:lnTo>
                <a:lnTo>
                  <a:pt x="1060359" y="4467976"/>
                </a:lnTo>
                <a:lnTo>
                  <a:pt x="1061080" y="4467976"/>
                </a:lnTo>
                <a:lnTo>
                  <a:pt x="1061080" y="4624964"/>
                </a:lnTo>
                <a:lnTo>
                  <a:pt x="162970" y="4624964"/>
                </a:lnTo>
                <a:lnTo>
                  <a:pt x="162970" y="5416741"/>
                </a:lnTo>
                <a:lnTo>
                  <a:pt x="6703" y="5416741"/>
                </a:lnTo>
                <a:lnTo>
                  <a:pt x="6703" y="4473541"/>
                </a:lnTo>
                <a:lnTo>
                  <a:pt x="17080" y="4473541"/>
                </a:lnTo>
                <a:lnTo>
                  <a:pt x="17080" y="4467976"/>
                </a:lnTo>
                <a:lnTo>
                  <a:pt x="904092" y="4467976"/>
                </a:lnTo>
                <a:lnTo>
                  <a:pt x="904092" y="4253142"/>
                </a:lnTo>
                <a:lnTo>
                  <a:pt x="730516" y="4253142"/>
                </a:lnTo>
                <a:lnTo>
                  <a:pt x="426548" y="4253142"/>
                </a:lnTo>
                <a:lnTo>
                  <a:pt x="426548" y="3618610"/>
                </a:lnTo>
                <a:lnTo>
                  <a:pt x="1061080" y="3618610"/>
                </a:lnTo>
                <a:lnTo>
                  <a:pt x="1061080" y="4096154"/>
                </a:lnTo>
                <a:lnTo>
                  <a:pt x="1294249" y="4096154"/>
                </a:lnTo>
                <a:lnTo>
                  <a:pt x="1294249" y="3464586"/>
                </a:lnTo>
                <a:lnTo>
                  <a:pt x="6703" y="3464586"/>
                </a:lnTo>
                <a:lnTo>
                  <a:pt x="6703" y="3449112"/>
                </a:lnTo>
                <a:lnTo>
                  <a:pt x="6703" y="3307598"/>
                </a:lnTo>
                <a:lnTo>
                  <a:pt x="6703" y="1734100"/>
                </a:lnTo>
                <a:lnTo>
                  <a:pt x="5981" y="1734100"/>
                </a:lnTo>
                <a:lnTo>
                  <a:pt x="5981" y="1577112"/>
                </a:lnTo>
                <a:lnTo>
                  <a:pt x="6703" y="1577112"/>
                </a:lnTo>
                <a:lnTo>
                  <a:pt x="162970" y="1577112"/>
                </a:lnTo>
                <a:lnTo>
                  <a:pt x="784942" y="1577112"/>
                </a:lnTo>
                <a:lnTo>
                  <a:pt x="790923" y="1577112"/>
                </a:lnTo>
                <a:lnTo>
                  <a:pt x="790923" y="941931"/>
                </a:lnTo>
                <a:lnTo>
                  <a:pt x="0" y="941931"/>
                </a:lnTo>
                <a:lnTo>
                  <a:pt x="0" y="1"/>
                </a:lnTo>
                <a:lnTo>
                  <a:pt x="941930" y="1"/>
                </a:lnTo>
                <a:lnTo>
                  <a:pt x="941930" y="788557"/>
                </a:lnTo>
                <a:lnTo>
                  <a:pt x="1581607" y="788557"/>
                </a:lnTo>
                <a:lnTo>
                  <a:pt x="1581607" y="156989"/>
                </a:lnTo>
                <a:lnTo>
                  <a:pt x="1581607" y="1"/>
                </a:lnTo>
                <a:lnTo>
                  <a:pt x="1581607" y="1"/>
                </a:lnTo>
                <a:lnTo>
                  <a:pt x="1737874" y="1"/>
                </a:lnTo>
                <a:lnTo>
                  <a:pt x="1737874" y="1"/>
                </a:lnTo>
                <a:lnTo>
                  <a:pt x="3314221" y="1"/>
                </a:lnTo>
                <a:close/>
              </a:path>
            </a:pathLst>
          </a:custGeom>
          <a:gradFill flip="none" rotWithShape="1">
            <a:gsLst>
              <a:gs pos="53000">
                <a:schemeClr val="accent2"/>
              </a:gs>
              <a:gs pos="100000">
                <a:schemeClr val="accent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2000">
              <a:solidFill>
                <a:prstClr val="white"/>
              </a:solidFill>
            </a:endParaRPr>
          </a:p>
        </p:txBody>
      </p:sp>
      <p:sp>
        <p:nvSpPr>
          <p:cNvPr id="11" name="椭圆 10"/>
          <p:cNvSpPr/>
          <p:nvPr/>
        </p:nvSpPr>
        <p:spPr bwMode="auto">
          <a:xfrm>
            <a:off x="3608031" y="3024189"/>
            <a:ext cx="2095529" cy="162107"/>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2000">
              <a:solidFill>
                <a:prstClr val="white"/>
              </a:solidFill>
            </a:endParaRPr>
          </a:p>
        </p:txBody>
      </p:sp>
      <p:sp>
        <p:nvSpPr>
          <p:cNvPr id="12" name="椭圆 11"/>
          <p:cNvSpPr/>
          <p:nvPr/>
        </p:nvSpPr>
        <p:spPr bwMode="auto">
          <a:xfrm>
            <a:off x="2542527" y="4009568"/>
            <a:ext cx="3780509" cy="295732"/>
          </a:xfrm>
          <a:prstGeom prst="ellipse">
            <a:avLst/>
          </a:prstGeom>
          <a:gradFill flip="none" rotWithShape="1">
            <a:gsLst>
              <a:gs pos="35000">
                <a:srgbClr val="FEF6E2">
                  <a:alpha val="60000"/>
                </a:srgbClr>
              </a:gs>
              <a:gs pos="100000">
                <a:srgbClr val="E1F8F6">
                  <a:alpha val="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40000" lnSpcReduction="20000"/>
          </a:bodyPr>
          <a:lstStyle/>
          <a:p>
            <a:pPr algn="ctr">
              <a:defRPr/>
            </a:pPr>
            <a:endParaRPr lang="zh-CN" altLang="en-US" sz="2000">
              <a:solidFill>
                <a:prstClr val="white"/>
              </a:solidFill>
            </a:endParaRPr>
          </a:p>
        </p:txBody>
      </p:sp>
      <p:sp>
        <p:nvSpPr>
          <p:cNvPr id="2" name="标题 1"/>
          <p:cNvSpPr>
            <a:spLocks noGrp="1"/>
          </p:cNvSpPr>
          <p:nvPr>
            <p:ph type="title"/>
          </p:nvPr>
        </p:nvSpPr>
        <p:spPr>
          <a:xfrm>
            <a:off x="1924672" y="3186295"/>
            <a:ext cx="5339900" cy="867410"/>
          </a:xfrm>
        </p:spPr>
        <p:txBody>
          <a:bodyPr anchor="ctr" anchorCtr="0">
            <a:normAutofit/>
          </a:bodyPr>
          <a:lstStyle>
            <a:lvl1pPr algn="ctr">
              <a:defRPr sz="3600">
                <a:solidFill>
                  <a:schemeClr val="accent2"/>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1924672" y="4105600"/>
            <a:ext cx="5339900" cy="754188"/>
          </a:xfrm>
        </p:spPr>
        <p:txBody>
          <a:bodyPr>
            <a:normAutofit/>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29842" y="1681163"/>
            <a:ext cx="3868340"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681163"/>
            <a:ext cx="3887391"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
        <p:nvSpPr>
          <p:cNvPr id="10" name="标题 9"/>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51660" y="4430044"/>
            <a:ext cx="6640680" cy="1329072"/>
          </a:xfrm>
        </p:spPr>
        <p:txBody>
          <a:bodyPr anchor="b" anchorCtr="0">
            <a:normAutofit/>
          </a:bodyPr>
          <a:lstStyle>
            <a:lvl1pPr algn="ctr">
              <a:defRPr sz="5400"/>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18937" y="709362"/>
            <a:ext cx="3123900" cy="1518902"/>
          </a:xfrm>
        </p:spPr>
        <p:txBody>
          <a:bodyPr anchor="t" anchorCtr="0"/>
          <a:lstStyle>
            <a:lvl1pPr>
              <a:defRPr sz="3200"/>
            </a:lvl1pPr>
          </a:lstStyle>
          <a:p>
            <a:r>
              <a:rPr lang="zh-CN" altLang="en-US" dirty="0" smtClean="0"/>
              <a:t>单击此处编辑母版标题样式</a:t>
            </a:r>
            <a:endParaRPr lang="zh-CN" altLang="en-US" dirty="0"/>
          </a:p>
        </p:txBody>
      </p:sp>
      <p:sp>
        <p:nvSpPr>
          <p:cNvPr id="3" name="图片占位符 2"/>
          <p:cNvSpPr>
            <a:spLocks noGrp="1" noChangeAspect="1"/>
          </p:cNvSpPr>
          <p:nvPr>
            <p:ph type="pic" idx="1"/>
          </p:nvPr>
        </p:nvSpPr>
        <p:spPr>
          <a:xfrm>
            <a:off x="4378287" y="709362"/>
            <a:ext cx="4137063" cy="48305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120127" y="2232108"/>
            <a:ext cx="3123900" cy="331603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black"/>
                </a:solidFill>
              </a:rPr>
              <a:pPr/>
              <a:t>2017/9/9 Saturday</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82842" y="657726"/>
            <a:ext cx="1308434" cy="55192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59718" y="657726"/>
            <a:ext cx="5955632" cy="55192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5BB4C91-A4CA-4EBE-8AF8-1DBB3ECEA669}" type="datetimeFigureOut">
              <a:rPr lang="zh-CN" altLang="en-US" smtClean="0">
                <a:solidFill>
                  <a:prstClr val="black"/>
                </a:solidFill>
              </a:rPr>
              <a:pPr/>
              <a:t>2017/9/9 Saturday</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2654D154-DEB9-4DCD-801B-B3341D74A27F}" type="slidenum">
              <a:rPr lang="zh-CN" altLang="en-US" smtClean="0">
                <a:solidFill>
                  <a:prstClr val="black"/>
                </a:solidFill>
              </a:rPr>
              <a:pPr/>
              <a:t>‹#›</a:t>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1071562" y="451603"/>
            <a:ext cx="7443788" cy="928019"/>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custDataLst>
              <p:tags r:id="rId13"/>
            </p:custDataLst>
          </p:nvPr>
        </p:nvSpPr>
        <p:spPr>
          <a:xfrm>
            <a:off x="1071562" y="1588169"/>
            <a:ext cx="7443788" cy="4588795"/>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1200">
                <a:solidFill>
                  <a:schemeClr val="tx1"/>
                </a:solidFill>
              </a:defRPr>
            </a:lvl1pPr>
          </a:lstStyle>
          <a:p>
            <a:fld id="{15BB4C91-A4CA-4EBE-8AF8-1DBB3ECEA669}" type="datetimeFigureOut">
              <a:rPr lang="zh-CN" altLang="en-US" smtClean="0">
                <a:solidFill>
                  <a:prstClr val="black"/>
                </a:solidFill>
              </a:rPr>
              <a:pPr/>
              <a:t>2017/9/9 Saturday</a:t>
            </a:fld>
            <a:endParaRPr lang="zh-CN" altLang="en-US" dirty="0">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tx1"/>
                </a:solidFill>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1200">
                <a:solidFill>
                  <a:schemeClr val="tx1"/>
                </a:solidFill>
              </a:defRPr>
            </a:lvl1pPr>
          </a:lstStyle>
          <a:p>
            <a:fld id="{2654D154-DEB9-4DCD-801B-B3341D74A27F}" type="slidenum">
              <a:rPr lang="zh-CN" altLang="en-US" smtClean="0">
                <a:solidFill>
                  <a:prstClr val="black"/>
                </a:solidFill>
              </a:rPr>
              <a:pPr/>
              <a:t>‹#›</a:t>
            </a:fld>
            <a:endParaRPr lang="zh-CN" altLang="en-US">
              <a:solidFill>
                <a:prstClr val="black"/>
              </a:solidFill>
            </a:endParaRPr>
          </a:p>
        </p:txBody>
      </p:sp>
      <p:grpSp>
        <p:nvGrpSpPr>
          <p:cNvPr id="7" name="组合 6"/>
          <p:cNvGrpSpPr/>
          <p:nvPr userDrawn="1"/>
        </p:nvGrpSpPr>
        <p:grpSpPr>
          <a:xfrm>
            <a:off x="0" y="5517232"/>
            <a:ext cx="8780774" cy="913042"/>
            <a:chOff x="-10751" y="5900568"/>
            <a:chExt cx="8780774" cy="913042"/>
          </a:xfrm>
        </p:grpSpPr>
        <p:pic>
          <p:nvPicPr>
            <p:cNvPr id="8" name="图片 7" descr="广告标准字"/>
            <p:cNvPicPr>
              <a:picLocks noChangeAspect="1"/>
            </p:cNvPicPr>
            <p:nvPr userDrawn="1"/>
          </p:nvPicPr>
          <p:blipFill>
            <a:blip r:embed="rId15" cstate="print"/>
            <a:stretch>
              <a:fillRect/>
            </a:stretch>
          </p:blipFill>
          <p:spPr>
            <a:xfrm>
              <a:off x="379736" y="6412067"/>
              <a:ext cx="3040961" cy="401543"/>
            </a:xfrm>
            <a:prstGeom prst="rect">
              <a:avLst/>
            </a:prstGeom>
          </p:spPr>
        </p:pic>
        <p:sp>
          <p:nvSpPr>
            <p:cNvPr id="9" name="矩形 8"/>
            <p:cNvSpPr/>
            <p:nvPr userDrawn="1"/>
          </p:nvSpPr>
          <p:spPr>
            <a:xfrm>
              <a:off x="-10751" y="6227547"/>
              <a:ext cx="7924357" cy="1385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56675" tIns="28337" rIns="56675" bIns="28337" rtlCol="0" anchor="ctr"/>
            <a:lstStyle/>
            <a:p>
              <a:pPr algn="ctr" defTabSz="914270"/>
              <a:endParaRPr lang="zh-CN" altLang="en-US">
                <a:solidFill>
                  <a:prstClr val="white"/>
                </a:solidFill>
              </a:endParaRPr>
            </a:p>
          </p:txBody>
        </p:sp>
        <p:pic>
          <p:nvPicPr>
            <p:cNvPr id="10" name="图片 9" descr="旅游服务礼仪"/>
            <p:cNvPicPr>
              <a:picLocks noChangeAspect="1"/>
            </p:cNvPicPr>
            <p:nvPr userDrawn="1"/>
          </p:nvPicPr>
          <p:blipFill>
            <a:blip r:embed="rId16" cstate="print"/>
            <a:stretch>
              <a:fillRect/>
            </a:stretch>
          </p:blipFill>
          <p:spPr>
            <a:xfrm>
              <a:off x="8022837" y="5900568"/>
              <a:ext cx="747186" cy="792498"/>
            </a:xfrm>
            <a:prstGeom prst="rect">
              <a:avLst/>
            </a:prstGeom>
          </p:spPr>
        </p:pic>
        <p:sp>
          <p:nvSpPr>
            <p:cNvPr id="11" name="文本框 7"/>
            <p:cNvSpPr txBox="1"/>
            <p:nvPr userDrawn="1"/>
          </p:nvSpPr>
          <p:spPr>
            <a:xfrm>
              <a:off x="3790450" y="6466231"/>
              <a:ext cx="4123343" cy="293216"/>
            </a:xfrm>
            <a:prstGeom prst="rect">
              <a:avLst/>
            </a:prstGeom>
            <a:noFill/>
          </p:spPr>
          <p:txBody>
            <a:bodyPr wrap="square" lIns="56675" tIns="28337" rIns="56675" bIns="28337" rtlCol="0">
              <a:spAutoFit/>
            </a:bodyPr>
            <a:lstStyle/>
            <a:p>
              <a:pPr defTabSz="914270"/>
              <a:r>
                <a:rPr lang="zh-CN" altLang="en-US" sz="1500" dirty="0">
                  <a:solidFill>
                    <a:prstClr val="black"/>
                  </a:solidFill>
                  <a:latin typeface="华文行楷" panose="02010800040101010101" charset="-122"/>
                  <a:ea typeface="华文行楷" panose="02010800040101010101" charset="-122"/>
                </a:rPr>
                <a:t>全国高等职业教育旅游大类“十三五”规划教材</a:t>
              </a: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914400" rtl="0" eaLnBrk="1" latinLnBrk="0" hangingPunct="1">
        <a:lnSpc>
          <a:spcPct val="90000"/>
        </a:lnSpc>
        <a:spcBef>
          <a:spcPct val="0"/>
        </a:spcBef>
        <a:buNone/>
        <a:defRPr sz="3200" b="1" kern="1200">
          <a:solidFill>
            <a:schemeClr val="accent1">
              <a:lumMod val="50000"/>
            </a:schemeClr>
          </a:solidFill>
          <a:latin typeface="宋体" pitchFamily="2" charset="-122"/>
          <a:ea typeface="宋体" pitchFamily="2" charset="-122"/>
          <a:cs typeface="+mj-cs"/>
        </a:defRPr>
      </a:lvl1pPr>
    </p:titleStyle>
    <p:bodyStyle>
      <a:lvl1pPr marL="228600" indent="-228600" algn="just" defTabSz="914400" rtl="0" eaLnBrk="1" latinLnBrk="0" hangingPunct="1">
        <a:lnSpc>
          <a:spcPct val="130000"/>
        </a:lnSpc>
        <a:spcBef>
          <a:spcPts val="1000"/>
        </a:spcBef>
        <a:buFont typeface="Arial" pitchFamily="34" charset="0"/>
        <a:buChar char="•"/>
        <a:defRPr sz="2400" b="0" kern="1200">
          <a:solidFill>
            <a:schemeClr val="tx1"/>
          </a:solidFill>
          <a:latin typeface="宋体" pitchFamily="2" charset="-122"/>
          <a:ea typeface="宋体" pitchFamily="2" charset="-122"/>
          <a:cs typeface="+mn-cs"/>
        </a:defRPr>
      </a:lvl1pPr>
      <a:lvl2pPr marL="6858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2pPr>
      <a:lvl3pPr marL="11430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3pPr>
      <a:lvl4pPr marL="16002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4pPr>
      <a:lvl5pPr marL="2057400" indent="-228600" algn="just" defTabSz="914400" rtl="0" eaLnBrk="1" latinLnBrk="0" hangingPunct="1">
        <a:lnSpc>
          <a:spcPct val="130000"/>
        </a:lnSpc>
        <a:spcBef>
          <a:spcPts val="500"/>
        </a:spcBef>
        <a:buFont typeface="Arial" pitchFamily="34" charset="0"/>
        <a:buChar char="•"/>
        <a:defRPr sz="2400" kern="1200">
          <a:solidFill>
            <a:schemeClr val="tx1"/>
          </a:solidFill>
          <a:latin typeface="宋体" pitchFamily="2" charset="-122"/>
          <a:ea typeface="宋体" pitchFamily="2"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jinan.gov.cn/govdept/landscape/spring/four_springs/fourspring2.htm"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2057400" y="1143000"/>
            <a:ext cx="6858000" cy="1176421"/>
          </a:xfrm>
        </p:spPr>
        <p:txBody>
          <a:bodyPr>
            <a:normAutofit/>
          </a:bodyPr>
          <a:lstStyle/>
          <a:p>
            <a:r>
              <a:rPr lang="zh-CN" altLang="en-US" dirty="0" smtClean="0">
                <a:solidFill>
                  <a:srgbClr val="245025"/>
                </a:solidFill>
              </a:rPr>
              <a:t>中国旅游地理</a:t>
            </a:r>
            <a:endParaRPr lang="zh-CN" altLang="en-US" dirty="0"/>
          </a:p>
        </p:txBody>
      </p:sp>
      <p:sp>
        <p:nvSpPr>
          <p:cNvPr id="3" name="副标题 2"/>
          <p:cNvSpPr>
            <a:spLocks noGrp="1"/>
          </p:cNvSpPr>
          <p:nvPr>
            <p:ph type="subTitle" idx="1"/>
            <p:custDataLst>
              <p:tags r:id="rId3"/>
            </p:custDataLst>
          </p:nvPr>
        </p:nvSpPr>
        <p:spPr>
          <a:xfrm>
            <a:off x="2987824" y="3276600"/>
            <a:ext cx="6156176" cy="1600200"/>
          </a:xfrm>
        </p:spPr>
        <p:txBody>
          <a:bodyPr>
            <a:noAutofit/>
          </a:bodyPr>
          <a:lstStyle/>
          <a:p>
            <a:r>
              <a:rPr lang="zh-CN" altLang="en-US" dirty="0" smtClean="0">
                <a:solidFill>
                  <a:schemeClr val="tx1"/>
                </a:solidFill>
              </a:rPr>
              <a:t>汪姣  重庆旅游职业学院</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defRPr/>
            </a:pPr>
            <a:endParaRPr lang="zh-CN" altLang="zh-CN" smtClean="0"/>
          </a:p>
        </p:txBody>
      </p:sp>
      <p:sp>
        <p:nvSpPr>
          <p:cNvPr id="53251" name="Rectangle 3"/>
          <p:cNvSpPr>
            <a:spLocks noGrp="1" noChangeArrowheads="1"/>
          </p:cNvSpPr>
          <p:nvPr>
            <p:ph type="body" idx="1"/>
          </p:nvPr>
        </p:nvSpPr>
        <p:spPr/>
        <p:txBody>
          <a:bodyPr/>
          <a:lstStyle/>
          <a:p>
            <a:pPr eaLnBrk="1" hangingPunct="1"/>
            <a:endParaRPr lang="zh-CN" altLang="zh-CN" smtClean="0"/>
          </a:p>
        </p:txBody>
      </p:sp>
      <p:pic>
        <p:nvPicPr>
          <p:cNvPr id="53252" name="Picture 5" descr="210733_215423003947_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53253" name="Picture 4" descr="8134208_104719661000_2"/>
          <p:cNvPicPr>
            <a:picLocks noChangeAspect="1" noChangeArrowheads="1"/>
          </p:cNvPicPr>
          <p:nvPr/>
        </p:nvPicPr>
        <p:blipFill>
          <a:blip r:embed="rId4" cstate="print"/>
          <a:srcRect/>
          <a:stretch>
            <a:fillRect/>
          </a:stretch>
        </p:blipFill>
        <p:spPr bwMode="auto">
          <a:xfrm>
            <a:off x="6853239" y="3581400"/>
            <a:ext cx="2290762"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eaLnBrk="1" hangingPunct="1">
              <a:defRPr/>
            </a:pPr>
            <a:endParaRPr lang="zh-CN" altLang="zh-CN" smtClean="0"/>
          </a:p>
        </p:txBody>
      </p:sp>
      <p:pic>
        <p:nvPicPr>
          <p:cNvPr id="56323" name="Picture 4" descr="http://pic18.nipic.com/20111125/8877842_234618892000_2.jpg"/>
          <p:cNvPicPr>
            <a:picLocks noGrp="1" noChangeAspect="1" noChangeArrowheads="1"/>
          </p:cNvPicPr>
          <p:nvPr>
            <p:ph type="body" idx="1"/>
          </p:nvPr>
        </p:nvPicPr>
        <p:blipFill>
          <a:blip r:embed="rId2" cstate="print"/>
          <a:srcRect/>
          <a:stretch>
            <a:fillRect/>
          </a:stretch>
        </p:blipFill>
        <p:spPr bwMode="auto">
          <a:xfrm>
            <a:off x="1981200" y="0"/>
            <a:ext cx="5562600" cy="6858000"/>
          </a:xfrm>
          <a:noFill/>
        </p:spPr>
      </p:pic>
      <p:sp>
        <p:nvSpPr>
          <p:cNvPr id="56324" name="Rectangle 5"/>
          <p:cNvSpPr>
            <a:spLocks noChangeArrowheads="1"/>
          </p:cNvSpPr>
          <p:nvPr/>
        </p:nvSpPr>
        <p:spPr bwMode="auto">
          <a:xfrm>
            <a:off x="838200" y="1219208"/>
            <a:ext cx="685800" cy="2246769"/>
          </a:xfrm>
          <a:prstGeom prst="rect">
            <a:avLst/>
          </a:prstGeom>
          <a:noFill/>
          <a:ln w="9525">
            <a:noFill/>
            <a:miter lim="800000"/>
            <a:headEnd/>
            <a:tailEnd/>
          </a:ln>
        </p:spPr>
        <p:txBody>
          <a:bodyPr>
            <a:spAutoFit/>
          </a:bodyPr>
          <a:lstStyle/>
          <a:p>
            <a:r>
              <a:rPr lang="zh-CN" altLang="en-US" sz="2800" dirty="0">
                <a:solidFill>
                  <a:srgbClr val="000000"/>
                </a:solidFill>
              </a:rPr>
              <a:t>华山仙掌崖</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143000" y="685800"/>
            <a:ext cx="3810000" cy="523220"/>
          </a:xfrm>
          <a:prstGeom prst="rect">
            <a:avLst/>
          </a:prstGeom>
          <a:noFill/>
          <a:ln w="9525">
            <a:noFill/>
            <a:miter lim="800000"/>
            <a:headEnd/>
            <a:tailEnd/>
          </a:ln>
        </p:spPr>
        <p:txBody>
          <a:bodyPr>
            <a:spAutoFit/>
          </a:bodyPr>
          <a:lstStyle/>
          <a:p>
            <a:r>
              <a:rPr lang="en-US" altLang="zh-CN" sz="2800" b="1" dirty="0" smtClean="0">
                <a:solidFill>
                  <a:srgbClr val="0033CC"/>
                </a:solidFill>
                <a:latin typeface="宋体" pitchFamily="2" charset="-122"/>
                <a:ea typeface="宋体" pitchFamily="2" charset="-122"/>
              </a:rPr>
              <a:t>2</a:t>
            </a:r>
            <a:r>
              <a:rPr lang="zh-CN" altLang="en-US" sz="2800" b="1" dirty="0" smtClean="0">
                <a:solidFill>
                  <a:srgbClr val="0033CC"/>
                </a:solidFill>
                <a:latin typeface="宋体" pitchFamily="2" charset="-122"/>
                <a:ea typeface="宋体" pitchFamily="2" charset="-122"/>
              </a:rPr>
              <a:t>、火山熔岩地貌</a:t>
            </a:r>
            <a:endParaRPr lang="zh-CN" altLang="en-US" sz="2800" b="1" dirty="0">
              <a:solidFill>
                <a:srgbClr val="0033CC"/>
              </a:solidFill>
              <a:latin typeface="宋体" pitchFamily="2" charset="-122"/>
              <a:ea typeface="宋体" pitchFamily="2" charset="-122"/>
            </a:endParaRPr>
          </a:p>
        </p:txBody>
      </p:sp>
      <p:sp>
        <p:nvSpPr>
          <p:cNvPr id="57347" name="Text Box 3"/>
          <p:cNvSpPr txBox="1">
            <a:spLocks noChangeArrowheads="1"/>
          </p:cNvSpPr>
          <p:nvPr/>
        </p:nvSpPr>
        <p:spPr bwMode="auto">
          <a:xfrm>
            <a:off x="539552" y="1556792"/>
            <a:ext cx="8077200" cy="3637919"/>
          </a:xfrm>
          <a:prstGeom prst="rect">
            <a:avLst/>
          </a:prstGeom>
          <a:noFill/>
          <a:ln w="9525">
            <a:noFill/>
            <a:miter lim="800000"/>
            <a:headEnd/>
            <a:tailEnd/>
          </a:ln>
        </p:spPr>
        <p:txBody>
          <a:bodyPr>
            <a:spAutoFit/>
          </a:bodyPr>
          <a:lstStyle/>
          <a:p>
            <a:pPr>
              <a:lnSpc>
                <a:spcPct val="120000"/>
              </a:lnSpc>
              <a:spcBef>
                <a:spcPct val="50000"/>
              </a:spcBef>
            </a:pPr>
            <a:r>
              <a:rPr lang="en-US" altLang="zh-CN" sz="2800" dirty="0" smtClean="0">
                <a:solidFill>
                  <a:prstClr val="black"/>
                </a:solidFill>
              </a:rPr>
              <a:t>     </a:t>
            </a:r>
            <a:r>
              <a:rPr lang="zh-CN" altLang="zh-CN" sz="2400" dirty="0" smtClean="0">
                <a:solidFill>
                  <a:prstClr val="black"/>
                </a:solidFill>
                <a:latin typeface="宋体" pitchFamily="2" charset="-122"/>
                <a:ea typeface="宋体" pitchFamily="2" charset="-122"/>
              </a:rPr>
              <a:t>火山熔岩地貌是火山喷发时，岩浆从地壳断裂处溢出、沿地面流动冷却形成的各种地形。火山地貌景观主要由火山锥、火山湖、熔岩台地组成。熔岩阻塞河道还形成熔岩堰塞湖，如中国牡丹江上游的镜泊湖。</a:t>
            </a:r>
            <a:endParaRPr lang="zh-CN" altLang="en-US" sz="2400" dirty="0">
              <a:solidFill>
                <a:prstClr val="black"/>
              </a:solidFill>
              <a:latin typeface="宋体" pitchFamily="2" charset="-122"/>
              <a:ea typeface="宋体" pitchFamily="2" charset="-122"/>
            </a:endParaRPr>
          </a:p>
          <a:p>
            <a:pPr>
              <a:lnSpc>
                <a:spcPct val="120000"/>
              </a:lnSpc>
              <a:spcBef>
                <a:spcPct val="50000"/>
              </a:spcBef>
            </a:pPr>
            <a:r>
              <a:rPr lang="zh-CN" altLang="en-US" sz="2400" dirty="0">
                <a:solidFill>
                  <a:prstClr val="black"/>
                </a:solidFill>
                <a:latin typeface="宋体" pitchFamily="2" charset="-122"/>
                <a:ea typeface="宋体" pitchFamily="2" charset="-122"/>
              </a:rPr>
              <a:t> 我国火山熔岩地貌主要分布：</a:t>
            </a:r>
          </a:p>
          <a:p>
            <a:pPr>
              <a:lnSpc>
                <a:spcPct val="120000"/>
              </a:lnSpc>
              <a:spcBef>
                <a:spcPct val="50000"/>
              </a:spcBef>
            </a:pPr>
            <a:r>
              <a:rPr lang="zh-CN" altLang="en-US" sz="2400" dirty="0">
                <a:solidFill>
                  <a:prstClr val="black"/>
                </a:solidFill>
                <a:latin typeface="宋体" pitchFamily="2" charset="-122"/>
                <a:ea typeface="宋体" pitchFamily="2" charset="-122"/>
              </a:rPr>
              <a:t>  </a:t>
            </a:r>
            <a:r>
              <a:rPr lang="zh-CN" altLang="en-US" sz="2400" dirty="0" smtClean="0">
                <a:solidFill>
                  <a:prstClr val="black"/>
                </a:solidFill>
                <a:latin typeface="宋体" pitchFamily="2" charset="-122"/>
                <a:ea typeface="宋体" pitchFamily="2" charset="-122"/>
              </a:rPr>
              <a:t> 东</a:t>
            </a:r>
            <a:r>
              <a:rPr lang="zh-CN" altLang="en-US" sz="2400" dirty="0">
                <a:solidFill>
                  <a:prstClr val="black"/>
                </a:solidFill>
                <a:latin typeface="宋体" pitchFamily="2" charset="-122"/>
                <a:ea typeface="宋体" pitchFamily="2" charset="-122"/>
              </a:rPr>
              <a:t>部五大连池火山群、长白山火山、大同火山群等。西部主要包括腾冲火山群、新疆等地火山。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p:cTn id="7" dur="1000" fill="hold"/>
                                        <p:tgtEl>
                                          <p:spTgt spid="5734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734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73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7347">
                                            <p:txEl>
                                              <p:pRg st="1" end="1"/>
                                            </p:txEl>
                                          </p:spTgt>
                                        </p:tgtEl>
                                        <p:attrNameLst>
                                          <p:attrName>style.visibility</p:attrName>
                                        </p:attrNameLst>
                                      </p:cBhvr>
                                      <p:to>
                                        <p:strVal val="visible"/>
                                      </p:to>
                                    </p:set>
                                    <p:anim calcmode="lin" valueType="num">
                                      <p:cBhvr>
                                        <p:cTn id="14" dur="1000" fill="hold"/>
                                        <p:tgtEl>
                                          <p:spTgt spid="5734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734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73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7347">
                                            <p:txEl>
                                              <p:pRg st="2" end="2"/>
                                            </p:txEl>
                                          </p:spTgt>
                                        </p:tgtEl>
                                        <p:attrNameLst>
                                          <p:attrName>style.visibility</p:attrName>
                                        </p:attrNameLst>
                                      </p:cBhvr>
                                      <p:to>
                                        <p:strVal val="visible"/>
                                      </p:to>
                                    </p:set>
                                    <p:anim calcmode="lin" valueType="num">
                                      <p:cBhvr>
                                        <p:cTn id="21" dur="1000" fill="hold"/>
                                        <p:tgtEl>
                                          <p:spTgt spid="5734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734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73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5474" name="Picture 4" descr="http://imgsrc.baidu.com/baike/pic/item/966aca07a129df807a8947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4515" name="标题 6"/>
          <p:cNvSpPr>
            <a:spLocks noGrp="1"/>
          </p:cNvSpPr>
          <p:nvPr>
            <p:ph type="title" idx="4294967295"/>
          </p:nvPr>
        </p:nvSpPr>
        <p:spPr>
          <a:xfrm>
            <a:off x="609600" y="533403"/>
            <a:ext cx="8229600" cy="796925"/>
          </a:xfrm>
        </p:spPr>
        <p:txBody>
          <a:bodyPr/>
          <a:lstStyle/>
          <a:p>
            <a:pPr eaLnBrk="1" hangingPunct="1">
              <a:defRPr/>
            </a:pPr>
            <a:r>
              <a:rPr lang="zh-CN" altLang="en-US" sz="2400" dirty="0" smtClean="0"/>
              <a:t>长白山天池</a:t>
            </a:r>
          </a:p>
        </p:txBody>
      </p:sp>
      <p:sp>
        <p:nvSpPr>
          <p:cNvPr id="105477" name="Rectangle 5"/>
          <p:cNvSpPr>
            <a:spLocks noChangeArrowheads="1"/>
          </p:cNvSpPr>
          <p:nvPr/>
        </p:nvSpPr>
        <p:spPr bwMode="auto">
          <a:xfrm>
            <a:off x="381007" y="6491288"/>
            <a:ext cx="1963999" cy="369332"/>
          </a:xfrm>
          <a:prstGeom prst="rect">
            <a:avLst/>
          </a:prstGeom>
          <a:noFill/>
          <a:ln w="9525">
            <a:noFill/>
            <a:miter lim="800000"/>
            <a:headEnd/>
            <a:tailEnd/>
          </a:ln>
        </p:spPr>
        <p:txBody>
          <a:bodyPr wrap="none">
            <a:spAutoFit/>
          </a:bodyPr>
          <a:lstStyle/>
          <a:p>
            <a:r>
              <a:rPr lang="zh-CN" altLang="en-US" b="1" i="1">
                <a:solidFill>
                  <a:prstClr val="black"/>
                </a:solidFill>
              </a:rPr>
              <a:t>中心</a:t>
            </a:r>
            <a:r>
              <a:rPr lang="zh-CN" altLang="en-US" b="1">
                <a:solidFill>
                  <a:prstClr val="black"/>
                </a:solidFill>
              </a:rPr>
              <a:t>深处达</a:t>
            </a:r>
            <a:r>
              <a:rPr lang="en-US" altLang="zh-CN" b="1">
                <a:solidFill>
                  <a:prstClr val="black"/>
                </a:solidFill>
              </a:rPr>
              <a:t>373</a:t>
            </a:r>
            <a:r>
              <a:rPr lang="zh-CN" altLang="en-US" b="1">
                <a:solidFill>
                  <a:prstClr val="black"/>
                </a:solidFill>
              </a:rPr>
              <a:t>米</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64515"/>
                                        </p:tgtEl>
                                        <p:attrNameLst>
                                          <p:attrName>style.visibility</p:attrName>
                                        </p:attrNameLst>
                                      </p:cBhvr>
                                      <p:to>
                                        <p:strVal val="visible"/>
                                      </p:to>
                                    </p:set>
                                    <p:anim calcmode="lin" valueType="num">
                                      <p:cBhvr>
                                        <p:cTn id="7" dur="1000" fill="hold"/>
                                        <p:tgtEl>
                                          <p:spTgt spid="64515"/>
                                        </p:tgtEl>
                                        <p:attrNameLst>
                                          <p:attrName>ppt_x</p:attrName>
                                        </p:attrNameLst>
                                      </p:cBhvr>
                                      <p:tavLst>
                                        <p:tav tm="0">
                                          <p:val>
                                            <p:strVal val="#ppt_x-.2"/>
                                          </p:val>
                                        </p:tav>
                                        <p:tav tm="100000">
                                          <p:val>
                                            <p:strVal val="#ppt_x"/>
                                          </p:val>
                                        </p:tav>
                                      </p:tavLst>
                                    </p:anim>
                                    <p:anim calcmode="lin" valueType="num">
                                      <p:cBhvr>
                                        <p:cTn id="8" dur="1000" fill="hold"/>
                                        <p:tgtEl>
                                          <p:spTgt spid="645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66800" y="762000"/>
            <a:ext cx="5257800" cy="523220"/>
          </a:xfrm>
          <a:prstGeom prst="rect">
            <a:avLst/>
          </a:prstGeom>
          <a:noFill/>
          <a:ln w="9525">
            <a:noFill/>
            <a:miter lim="800000"/>
            <a:headEnd/>
            <a:tailEnd/>
          </a:ln>
        </p:spPr>
        <p:txBody>
          <a:bodyPr>
            <a:spAutoFit/>
          </a:bodyPr>
          <a:lstStyle/>
          <a:p>
            <a:r>
              <a:rPr lang="en-US" altLang="zh-CN" sz="2800" b="1" dirty="0" smtClean="0">
                <a:solidFill>
                  <a:srgbClr val="0033CC"/>
                </a:solidFill>
                <a:latin typeface="宋体" pitchFamily="2" charset="-122"/>
                <a:ea typeface="宋体" pitchFamily="2" charset="-122"/>
              </a:rPr>
              <a:t>3</a:t>
            </a:r>
            <a:r>
              <a:rPr lang="zh-CN" altLang="en-US" sz="2800" b="1" dirty="0" smtClean="0">
                <a:solidFill>
                  <a:srgbClr val="0033CC"/>
                </a:solidFill>
                <a:latin typeface="宋体" pitchFamily="2" charset="-122"/>
                <a:ea typeface="宋体" pitchFamily="2" charset="-122"/>
              </a:rPr>
              <a:t>、岩溶地</a:t>
            </a:r>
            <a:r>
              <a:rPr lang="zh-CN" altLang="en-US" sz="2800" b="1" dirty="0">
                <a:solidFill>
                  <a:srgbClr val="0033CC"/>
                </a:solidFill>
                <a:latin typeface="宋体" pitchFamily="2" charset="-122"/>
                <a:ea typeface="宋体" pitchFamily="2" charset="-122"/>
              </a:rPr>
              <a:t>貌</a:t>
            </a:r>
          </a:p>
        </p:txBody>
      </p:sp>
      <p:sp>
        <p:nvSpPr>
          <p:cNvPr id="21507" name="Text Box 3"/>
          <p:cNvSpPr txBox="1">
            <a:spLocks noChangeArrowheads="1"/>
          </p:cNvSpPr>
          <p:nvPr/>
        </p:nvSpPr>
        <p:spPr bwMode="auto">
          <a:xfrm>
            <a:off x="609600" y="1676400"/>
            <a:ext cx="7924800" cy="2492990"/>
          </a:xfrm>
          <a:prstGeom prst="rect">
            <a:avLst/>
          </a:prstGeom>
          <a:noFill/>
          <a:ln w="9525">
            <a:noFill/>
            <a:miter lim="800000"/>
            <a:headEnd/>
            <a:tailEnd/>
          </a:ln>
        </p:spPr>
        <p:txBody>
          <a:bodyPr wrap="square">
            <a:spAutoFit/>
          </a:bodyPr>
          <a:lstStyle/>
          <a:p>
            <a:pPr>
              <a:spcBef>
                <a:spcPct val="50000"/>
              </a:spcBef>
            </a:pPr>
            <a:r>
              <a:rPr lang="zh-CN" altLang="en-US" sz="2400" dirty="0" smtClean="0">
                <a:solidFill>
                  <a:prstClr val="black"/>
                </a:solidFill>
                <a:latin typeface="宋体" pitchFamily="2" charset="-122"/>
                <a:ea typeface="宋体" pitchFamily="2" charset="-122"/>
              </a:rPr>
              <a:t>    岩溶地貌又名喀斯特地貌，是具有溶蚀力的水对可溶性岩石（碳酸盐类岩石）进行溶蚀等作用所形成的地表和地下形态的总称。</a:t>
            </a:r>
            <a:endParaRPr lang="en-US" altLang="zh-CN" sz="2400" dirty="0" smtClean="0">
              <a:solidFill>
                <a:prstClr val="black"/>
              </a:solidFill>
              <a:latin typeface="宋体" pitchFamily="2" charset="-122"/>
              <a:ea typeface="宋体" pitchFamily="2" charset="-122"/>
            </a:endParaRPr>
          </a:p>
          <a:p>
            <a:pPr>
              <a:spcBef>
                <a:spcPct val="50000"/>
              </a:spcBef>
            </a:pPr>
            <a:r>
              <a:rPr lang="zh-CN" altLang="en-US" sz="2400" dirty="0" smtClean="0">
                <a:solidFill>
                  <a:prstClr val="black"/>
                </a:solidFill>
                <a:latin typeface="宋体" pitchFamily="2" charset="-122"/>
                <a:ea typeface="宋体" pitchFamily="2" charset="-122"/>
              </a:rPr>
              <a:t>    我国的岩溶地貌分布广泛，是世界上岩溶地貌分布最广、最典型的国家，其中以广西、 贵州和云南东部最为广泛和典型，为世界上最大的岩溶地貌典型发育地区。</a:t>
            </a:r>
            <a:endParaRPr lang="zh-CN" altLang="en-US" sz="2400" dirty="0">
              <a:solidFill>
                <a:prstClr val="black"/>
              </a:solidFill>
              <a:latin typeface="宋体" pitchFamily="2" charset="-122"/>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1000" fill="hold"/>
                                        <p:tgtEl>
                                          <p:spTgt spid="2150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150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endParaRPr lang="zh-CN" altLang="zh-CN" smtClean="0"/>
          </a:p>
        </p:txBody>
      </p:sp>
      <p:sp>
        <p:nvSpPr>
          <p:cNvPr id="66563" name="Rectangle 3"/>
          <p:cNvSpPr>
            <a:spLocks noGrp="1" noChangeArrowheads="1"/>
          </p:cNvSpPr>
          <p:nvPr>
            <p:ph type="body" idx="1"/>
          </p:nvPr>
        </p:nvSpPr>
        <p:spPr>
          <a:xfrm>
            <a:off x="609600" y="1143000"/>
            <a:ext cx="8382000" cy="5105400"/>
          </a:xfrm>
        </p:spPr>
        <p:txBody>
          <a:bodyPr>
            <a:normAutofit lnSpcReduction="10000"/>
          </a:bodyPr>
          <a:lstStyle/>
          <a:p>
            <a:pPr eaLnBrk="1" hangingPunct="1"/>
            <a:r>
              <a:rPr lang="en-US" altLang="zh-CN" dirty="0" smtClean="0"/>
              <a:t>2007</a:t>
            </a:r>
            <a:r>
              <a:rPr lang="zh-CN" altLang="en-US" dirty="0" smtClean="0"/>
              <a:t>年</a:t>
            </a:r>
            <a:r>
              <a:rPr lang="en-US" altLang="zh-CN" dirty="0" smtClean="0"/>
              <a:t>6</a:t>
            </a:r>
            <a:r>
              <a:rPr lang="zh-CN" altLang="en-US" dirty="0" smtClean="0"/>
              <a:t>月</a:t>
            </a:r>
            <a:r>
              <a:rPr lang="en-US" altLang="zh-CN" dirty="0" smtClean="0"/>
              <a:t>27</a:t>
            </a:r>
            <a:r>
              <a:rPr lang="zh-CN" altLang="en-US" dirty="0" smtClean="0"/>
              <a:t>日召开的第</a:t>
            </a:r>
            <a:r>
              <a:rPr lang="en-US" altLang="zh-CN" dirty="0" smtClean="0"/>
              <a:t>31</a:t>
            </a:r>
            <a:r>
              <a:rPr lang="zh-CN" altLang="en-US" dirty="0" smtClean="0"/>
              <a:t>届世界遗产大会</a:t>
            </a:r>
          </a:p>
          <a:p>
            <a:pPr eaLnBrk="1" hangingPunct="1">
              <a:buFont typeface="Wingdings" pitchFamily="2" charset="2"/>
              <a:buNone/>
            </a:pPr>
            <a:endParaRPr lang="zh-CN" altLang="en-US" sz="1200" dirty="0" smtClean="0"/>
          </a:p>
          <a:p>
            <a:pPr eaLnBrk="1" hangingPunct="1">
              <a:buFont typeface="Wingdings" pitchFamily="2" charset="2"/>
              <a:buNone/>
            </a:pPr>
            <a:r>
              <a:rPr lang="zh-CN" altLang="en-US" dirty="0" smtClean="0">
                <a:solidFill>
                  <a:srgbClr val="6600FF"/>
                </a:solidFill>
              </a:rPr>
              <a:t>    </a:t>
            </a:r>
            <a:r>
              <a:rPr lang="zh-CN" altLang="en-US" dirty="0" smtClean="0"/>
              <a:t>云南石林</a:t>
            </a:r>
          </a:p>
          <a:p>
            <a:pPr eaLnBrk="1" hangingPunct="1">
              <a:buFont typeface="Wingdings" pitchFamily="2" charset="2"/>
              <a:buNone/>
            </a:pPr>
            <a:r>
              <a:rPr lang="zh-CN" altLang="en-US" dirty="0" smtClean="0"/>
              <a:t>    贵州荔波喀斯特</a:t>
            </a:r>
          </a:p>
          <a:p>
            <a:pPr eaLnBrk="1" hangingPunct="1">
              <a:buFont typeface="Wingdings" pitchFamily="2" charset="2"/>
              <a:buNone/>
            </a:pPr>
            <a:r>
              <a:rPr lang="zh-CN" altLang="en-US" dirty="0" smtClean="0"/>
              <a:t>    重庆武隆喀斯特</a:t>
            </a:r>
          </a:p>
          <a:p>
            <a:pPr eaLnBrk="1" hangingPunct="1">
              <a:buFont typeface="Wingdings" pitchFamily="2" charset="2"/>
              <a:buNone/>
            </a:pPr>
            <a:endParaRPr lang="zh-CN" altLang="en-US" dirty="0" smtClean="0">
              <a:solidFill>
                <a:srgbClr val="6600FF"/>
              </a:solidFill>
            </a:endParaRPr>
          </a:p>
          <a:p>
            <a:pPr eaLnBrk="1" hangingPunct="1">
              <a:buFont typeface="Wingdings" pitchFamily="2" charset="2"/>
              <a:buNone/>
            </a:pPr>
            <a:r>
              <a:rPr lang="zh-CN" altLang="en-US" dirty="0" smtClean="0"/>
              <a:t>组成</a:t>
            </a:r>
            <a:r>
              <a:rPr lang="zh-CN" altLang="en-US" dirty="0" smtClean="0">
                <a:latin typeface="Arial" pitchFamily="34" charset="0"/>
              </a:rPr>
              <a:t>“</a:t>
            </a:r>
            <a:r>
              <a:rPr lang="zh-CN" altLang="en-US" dirty="0" smtClean="0"/>
              <a:t>中国南方喀斯特</a:t>
            </a:r>
            <a:r>
              <a:rPr lang="zh-CN" altLang="en-US" dirty="0" smtClean="0">
                <a:latin typeface="Arial" pitchFamily="34" charset="0"/>
              </a:rPr>
              <a:t>”</a:t>
            </a:r>
            <a:r>
              <a:rPr lang="zh-CN" altLang="en-US" dirty="0" smtClean="0"/>
              <a:t>，被评为世界自然遗产。</a:t>
            </a:r>
          </a:p>
          <a:p>
            <a:pPr eaLnBrk="1" hangingPunct="1">
              <a:buFont typeface="Wingdings" pitchFamily="2" charset="2"/>
              <a:buNone/>
            </a:pPr>
            <a:endParaRPr lang="zh-CN" altLang="en-US" dirty="0" smtClean="0"/>
          </a:p>
          <a:p>
            <a:pPr eaLnBrk="1" hangingPunct="1">
              <a:buFont typeface="Wingdings" pitchFamily="2" charset="2"/>
              <a:buNone/>
            </a:pPr>
            <a:r>
              <a:rPr lang="zh-CN" altLang="en-US" sz="3600" dirty="0" smtClean="0">
                <a:solidFill>
                  <a:srgbClr val="FF33CC"/>
                </a:solidFill>
              </a:rPr>
              <a: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defRPr/>
            </a:pPr>
            <a:endParaRPr lang="zh-CN" altLang="zh-CN" smtClean="0"/>
          </a:p>
        </p:txBody>
      </p:sp>
      <p:pic>
        <p:nvPicPr>
          <p:cNvPr id="301059" name="Picture 3" descr="09052010342ee134216909ac41"/>
          <p:cNvPicPr>
            <a:picLocks noGrp="1" noChangeAspect="1" noChangeArrowheads="1"/>
          </p:cNvPicPr>
          <p:nvPr>
            <p:ph type="body" idx="1"/>
          </p:nvPr>
        </p:nvPicPr>
        <p:blipFill>
          <a:blip r:embed="rId2" cstate="print"/>
          <a:srcRect/>
          <a:stretch>
            <a:fillRect/>
          </a:stretch>
        </p:blipFill>
        <p:spPr bwMode="auto">
          <a:xfrm>
            <a:off x="0" y="0"/>
            <a:ext cx="9144000" cy="6553200"/>
          </a:xfrm>
          <a:noFill/>
        </p:spPr>
      </p:pic>
      <p:pic>
        <p:nvPicPr>
          <p:cNvPr id="67588" name="Picture 4" descr="P816006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fade">
                                      <p:cBhvr>
                                        <p:cTn id="7" dur="2000"/>
                                        <p:tgtEl>
                                          <p:spTgt spid="30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eaLnBrk="1" hangingPunct="1">
              <a:defRPr/>
            </a:pPr>
            <a:endParaRPr lang="zh-CN" altLang="zh-CN" smtClean="0"/>
          </a:p>
        </p:txBody>
      </p:sp>
      <p:sp>
        <p:nvSpPr>
          <p:cNvPr id="81923" name="Rectangle 3"/>
          <p:cNvSpPr>
            <a:spLocks noGrp="1" noChangeArrowheads="1"/>
          </p:cNvSpPr>
          <p:nvPr>
            <p:ph type="body" idx="1"/>
          </p:nvPr>
        </p:nvSpPr>
        <p:spPr>
          <a:xfrm>
            <a:off x="755576" y="1340768"/>
            <a:ext cx="7443788" cy="4588795"/>
          </a:xfrm>
        </p:spPr>
        <p:txBody>
          <a:bodyPr/>
          <a:lstStyle/>
          <a:p>
            <a:pPr eaLnBrk="1" hangingPunct="1"/>
            <a:r>
              <a:rPr lang="en-US" altLang="zh-CN" dirty="0" smtClean="0"/>
              <a:t>2014</a:t>
            </a:r>
            <a:r>
              <a:rPr lang="zh-CN" altLang="en-US" dirty="0" smtClean="0"/>
              <a:t>年</a:t>
            </a:r>
            <a:r>
              <a:rPr lang="en-US" altLang="zh-CN" dirty="0" smtClean="0"/>
              <a:t>6</a:t>
            </a:r>
            <a:r>
              <a:rPr lang="zh-CN" altLang="en-US" dirty="0" smtClean="0"/>
              <a:t>月</a:t>
            </a:r>
            <a:r>
              <a:rPr lang="en-US" altLang="zh-CN" dirty="0" smtClean="0"/>
              <a:t>23</a:t>
            </a:r>
            <a:r>
              <a:rPr lang="zh-CN" altLang="en-US" dirty="0" smtClean="0"/>
              <a:t>日，第</a:t>
            </a:r>
            <a:r>
              <a:rPr lang="en-US" altLang="zh-CN" dirty="0" smtClean="0"/>
              <a:t>38</a:t>
            </a:r>
            <a:r>
              <a:rPr lang="zh-CN" altLang="en-US" dirty="0" smtClean="0"/>
              <a:t>届世界遗产大会上：</a:t>
            </a:r>
          </a:p>
          <a:p>
            <a:pPr eaLnBrk="1" hangingPunct="1">
              <a:buFont typeface="Wingdings" pitchFamily="2" charset="2"/>
              <a:buNone/>
            </a:pPr>
            <a:endParaRPr lang="zh-CN" altLang="en-US" b="0" dirty="0" smtClean="0"/>
          </a:p>
          <a:p>
            <a:pPr eaLnBrk="1" hangingPunct="1">
              <a:buFont typeface="Wingdings" pitchFamily="2" charset="2"/>
              <a:buNone/>
            </a:pPr>
            <a:r>
              <a:rPr lang="zh-CN" altLang="en-US" b="0" dirty="0" smtClean="0"/>
              <a:t>    </a:t>
            </a:r>
            <a:r>
              <a:rPr lang="zh-CN" altLang="en-US" dirty="0" smtClean="0"/>
              <a:t>广西桂林、环江、贵州施秉 、重庆金佛山组成的</a:t>
            </a:r>
            <a:r>
              <a:rPr lang="zh-CN" altLang="en-US" dirty="0" smtClean="0">
                <a:solidFill>
                  <a:srgbClr val="FF0000"/>
                </a:solidFill>
              </a:rPr>
              <a:t>中国南方喀斯特第二期</a:t>
            </a:r>
            <a:r>
              <a:rPr lang="zh-CN" altLang="en-US" dirty="0" smtClean="0"/>
              <a:t>获准列入世界遗产名录。</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eaLnBrk="1" hangingPunct="1">
              <a:defRPr/>
            </a:pPr>
            <a:endParaRPr lang="zh-CN" altLang="zh-CN" smtClean="0"/>
          </a:p>
        </p:txBody>
      </p:sp>
      <p:sp>
        <p:nvSpPr>
          <p:cNvPr id="82947" name="Rectangle 3"/>
          <p:cNvSpPr>
            <a:spLocks noGrp="1" noChangeArrowheads="1"/>
          </p:cNvSpPr>
          <p:nvPr>
            <p:ph type="body" idx="1"/>
          </p:nvPr>
        </p:nvSpPr>
        <p:spPr/>
        <p:txBody>
          <a:bodyPr/>
          <a:lstStyle/>
          <a:p>
            <a:pPr eaLnBrk="1" hangingPunct="1"/>
            <a:endParaRPr lang="zh-CN" altLang="zh-CN" smtClean="0"/>
          </a:p>
        </p:txBody>
      </p:sp>
      <p:pic>
        <p:nvPicPr>
          <p:cNvPr id="82948" name="Picture 4" descr="广西环江2"/>
          <p:cNvPicPr>
            <a:picLocks noChangeAspect="1" noChangeArrowheads="1"/>
          </p:cNvPicPr>
          <p:nvPr/>
        </p:nvPicPr>
        <p:blipFill>
          <a:blip r:embed="rId2" cstate="print"/>
          <a:srcRect/>
          <a:stretch>
            <a:fillRect/>
          </a:stretch>
        </p:blipFill>
        <p:spPr bwMode="auto">
          <a:xfrm>
            <a:off x="0" y="0"/>
            <a:ext cx="9144000" cy="6705600"/>
          </a:xfrm>
          <a:prstGeom prst="rect">
            <a:avLst/>
          </a:prstGeom>
          <a:noFill/>
          <a:ln w="9525">
            <a:noFill/>
            <a:miter lim="800000"/>
            <a:headEnd/>
            <a:tailEnd/>
          </a:ln>
        </p:spPr>
      </p:pic>
      <p:sp>
        <p:nvSpPr>
          <p:cNvPr id="82949" name="Rectangle 5"/>
          <p:cNvSpPr>
            <a:spLocks noChangeArrowheads="1"/>
          </p:cNvSpPr>
          <p:nvPr/>
        </p:nvSpPr>
        <p:spPr bwMode="auto">
          <a:xfrm>
            <a:off x="2819400" y="608013"/>
            <a:ext cx="2895600" cy="519112"/>
          </a:xfrm>
          <a:prstGeom prst="rect">
            <a:avLst/>
          </a:prstGeom>
          <a:noFill/>
          <a:ln w="9525">
            <a:noFill/>
            <a:miter lim="800000"/>
            <a:headEnd/>
            <a:tailEnd/>
          </a:ln>
        </p:spPr>
        <p:txBody>
          <a:bodyPr>
            <a:spAutoFit/>
          </a:bodyPr>
          <a:lstStyle/>
          <a:p>
            <a:r>
              <a:rPr lang="zh-CN" altLang="en-US" sz="2800" dirty="0">
                <a:solidFill>
                  <a:srgbClr val="000000"/>
                </a:solidFill>
              </a:rPr>
              <a:t>广西环江</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1219200" y="685800"/>
            <a:ext cx="5029200" cy="523220"/>
          </a:xfrm>
          <a:prstGeom prst="rect">
            <a:avLst/>
          </a:prstGeom>
          <a:noFill/>
          <a:ln w="9525">
            <a:noFill/>
            <a:miter lim="800000"/>
            <a:headEnd/>
            <a:tailEnd/>
          </a:ln>
        </p:spPr>
        <p:txBody>
          <a:bodyPr>
            <a:spAutoFit/>
          </a:bodyPr>
          <a:lstStyle/>
          <a:p>
            <a:r>
              <a:rPr lang="en-US" altLang="zh-CN" sz="2800" b="1" dirty="0" smtClean="0">
                <a:solidFill>
                  <a:srgbClr val="0033CC"/>
                </a:solidFill>
                <a:latin typeface="宋体" pitchFamily="2" charset="-122"/>
                <a:ea typeface="宋体" pitchFamily="2" charset="-122"/>
              </a:rPr>
              <a:t>4</a:t>
            </a:r>
            <a:r>
              <a:rPr lang="zh-CN" altLang="en-US" sz="2800" b="1" dirty="0" smtClean="0">
                <a:solidFill>
                  <a:srgbClr val="0033CC"/>
                </a:solidFill>
                <a:latin typeface="宋体" pitchFamily="2" charset="-122"/>
                <a:ea typeface="宋体" pitchFamily="2" charset="-122"/>
              </a:rPr>
              <a:t>、</a:t>
            </a:r>
            <a:r>
              <a:rPr lang="zh-CN" altLang="en-US" sz="2800" b="1" dirty="0">
                <a:solidFill>
                  <a:srgbClr val="0033CC"/>
                </a:solidFill>
                <a:latin typeface="宋体" pitchFamily="2" charset="-122"/>
                <a:ea typeface="宋体" pitchFamily="2" charset="-122"/>
              </a:rPr>
              <a:t>丹霞地貌</a:t>
            </a:r>
          </a:p>
        </p:txBody>
      </p:sp>
      <p:sp>
        <p:nvSpPr>
          <p:cNvPr id="46083" name="Text Box 3"/>
          <p:cNvSpPr txBox="1">
            <a:spLocks noChangeArrowheads="1"/>
          </p:cNvSpPr>
          <p:nvPr/>
        </p:nvSpPr>
        <p:spPr bwMode="auto">
          <a:xfrm>
            <a:off x="467544" y="1700808"/>
            <a:ext cx="8153400" cy="4764381"/>
          </a:xfrm>
          <a:prstGeom prst="rect">
            <a:avLst/>
          </a:prstGeom>
          <a:noFill/>
          <a:ln w="9525">
            <a:noFill/>
            <a:miter lim="800000"/>
            <a:headEnd/>
            <a:tailEnd/>
          </a:ln>
        </p:spPr>
        <p:txBody>
          <a:bodyPr wrap="square">
            <a:spAutoFit/>
          </a:bodyPr>
          <a:lstStyle/>
          <a:p>
            <a:pPr>
              <a:lnSpc>
                <a:spcPct val="120000"/>
              </a:lnSpc>
              <a:spcBef>
                <a:spcPct val="50000"/>
              </a:spcBef>
            </a:pPr>
            <a:r>
              <a:rPr lang="en-US" altLang="zh-CN" sz="2800" dirty="0" smtClean="0">
                <a:solidFill>
                  <a:prstClr val="black"/>
                </a:solidFill>
                <a:latin typeface="宋体" pitchFamily="2" charset="-122"/>
                <a:ea typeface="宋体" pitchFamily="2" charset="-122"/>
              </a:rPr>
              <a:t>    </a:t>
            </a:r>
            <a:r>
              <a:rPr lang="zh-CN" altLang="zh-CN" sz="2400" dirty="0" smtClean="0">
                <a:solidFill>
                  <a:prstClr val="black"/>
                </a:solidFill>
                <a:latin typeface="宋体" pitchFamily="2" charset="-122"/>
                <a:ea typeface="宋体" pitchFamily="2" charset="-122"/>
              </a:rPr>
              <a:t>丹霞地貌大体上呈红色，是红色砂砾岩经长期的风化剥离以及流水的侵蚀作用而形成的山峰和奇岩怪石的特殊地貌。</a:t>
            </a:r>
            <a:endParaRPr lang="en-US" altLang="zh-CN" sz="2400" dirty="0" smtClean="0">
              <a:solidFill>
                <a:prstClr val="black"/>
              </a:solidFill>
              <a:latin typeface="宋体" pitchFamily="2" charset="-122"/>
              <a:ea typeface="宋体" pitchFamily="2" charset="-122"/>
            </a:endParaRPr>
          </a:p>
          <a:p>
            <a:pPr>
              <a:lnSpc>
                <a:spcPct val="120000"/>
              </a:lnSpc>
              <a:spcBef>
                <a:spcPct val="50000"/>
              </a:spcBef>
            </a:pPr>
            <a:r>
              <a:rPr lang="en-US" altLang="zh-CN" sz="2400" dirty="0" smtClean="0">
                <a:solidFill>
                  <a:prstClr val="black"/>
                </a:solidFill>
                <a:latin typeface="宋体" pitchFamily="2" charset="-122"/>
                <a:ea typeface="宋体" pitchFamily="2" charset="-122"/>
              </a:rPr>
              <a:t>    </a:t>
            </a:r>
            <a:r>
              <a:rPr lang="zh-CN" altLang="zh-CN" sz="2400" dirty="0" smtClean="0">
                <a:solidFill>
                  <a:prstClr val="black"/>
                </a:solidFill>
                <a:latin typeface="宋体" pitchFamily="2" charset="-122"/>
                <a:ea typeface="宋体" pitchFamily="2" charset="-122"/>
              </a:rPr>
              <a:t>我国的丹霞地貌分布广泛，以广东省韶关市仁化县的丹霞山最为出名，丹霞山是世界上“丹霞”地貌的命名地。</a:t>
            </a:r>
          </a:p>
          <a:p>
            <a:pPr>
              <a:lnSpc>
                <a:spcPct val="120000"/>
              </a:lnSpc>
              <a:spcBef>
                <a:spcPct val="50000"/>
              </a:spcBef>
            </a:pPr>
            <a:endParaRPr lang="zh-CN" altLang="en-US" sz="2800" dirty="0">
              <a:solidFill>
                <a:prstClr val="black"/>
              </a:solidFill>
              <a:latin typeface="黑体"/>
            </a:endParaRPr>
          </a:p>
          <a:p>
            <a:pPr>
              <a:lnSpc>
                <a:spcPct val="120000"/>
              </a:lnSpc>
              <a:spcBef>
                <a:spcPct val="50000"/>
              </a:spcBef>
            </a:pPr>
            <a:endParaRPr lang="zh-CN" altLang="en-US" sz="2800" b="1" dirty="0">
              <a:solidFill>
                <a:prstClr val="black"/>
              </a:solidFill>
              <a:latin typeface="宋体" pitchFamily="2" charset="-122"/>
            </a:endParaRPr>
          </a:p>
          <a:p>
            <a:pPr>
              <a:lnSpc>
                <a:spcPct val="120000"/>
              </a:lnSpc>
              <a:spcBef>
                <a:spcPct val="50000"/>
              </a:spcBef>
            </a:pPr>
            <a:endParaRPr lang="en-US" altLang="zh-CN" sz="2800" b="1" dirty="0">
              <a:solidFill>
                <a:prstClr val="black"/>
              </a:solidFill>
              <a:latin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p:cTn id="7" dur="1000" fill="hold"/>
                                        <p:tgtEl>
                                          <p:spTgt spid="4608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608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0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6083">
                                            <p:txEl>
                                              <p:pRg st="1" end="1"/>
                                            </p:txEl>
                                          </p:spTgt>
                                        </p:tgtEl>
                                        <p:attrNameLst>
                                          <p:attrName>style.visibility</p:attrName>
                                        </p:attrNameLst>
                                      </p:cBhvr>
                                      <p:to>
                                        <p:strVal val="visible"/>
                                      </p:to>
                                    </p:set>
                                    <p:anim calcmode="lin" valueType="num">
                                      <p:cBhvr>
                                        <p:cTn id="14" dur="1000" fill="hold"/>
                                        <p:tgtEl>
                                          <p:spTgt spid="4608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608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6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Rectangle 2"/>
          <p:cNvSpPr txBox="1">
            <a:spLocks noChangeArrowheads="1"/>
          </p:cNvSpPr>
          <p:nvPr/>
        </p:nvSpPr>
        <p:spPr>
          <a:xfrm>
            <a:off x="323528" y="1196752"/>
            <a:ext cx="7910513" cy="3672408"/>
          </a:xfrm>
          <a:prstGeom prst="rect">
            <a:avLst/>
          </a:prstGeom>
          <a:effectLst>
            <a:outerShdw dist="28398" dir="1593903" algn="ctr" rotWithShape="0">
              <a:schemeClr val="bg1">
                <a:alpha val="50000"/>
              </a:schemeClr>
            </a:outerShdw>
          </a:effectLst>
        </p:spPr>
        <p:txBody>
          <a:bodyPr vert="horz" lIns="91440" tIns="45720" rIns="91440" bIns="45720" rtlCol="0" anchor="ctr">
            <a:normAutofit/>
          </a:bodyPr>
          <a:lstStyle/>
          <a:p>
            <a:pPr algn="ctr">
              <a:lnSpc>
                <a:spcPct val="90000"/>
              </a:lnSpc>
              <a:spcBef>
                <a:spcPct val="0"/>
              </a:spcBef>
              <a:defRPr/>
            </a:pPr>
            <a:r>
              <a:rPr lang="zh-CN" altLang="en-US" sz="4000" b="1" dirty="0" smtClean="0">
                <a:solidFill>
                  <a:prstClr val="black"/>
                </a:solidFill>
                <a:latin typeface="宋体" pitchFamily="2" charset="-122"/>
                <a:ea typeface="宋体" pitchFamily="2" charset="-122"/>
              </a:rPr>
              <a:t>模块一  旅游资源  </a:t>
            </a:r>
            <a:br>
              <a:rPr lang="zh-CN" altLang="en-US" sz="4000" b="1" dirty="0" smtClean="0">
                <a:solidFill>
                  <a:prstClr val="black"/>
                </a:solidFill>
                <a:latin typeface="宋体" pitchFamily="2" charset="-122"/>
                <a:ea typeface="宋体" pitchFamily="2" charset="-122"/>
              </a:rPr>
            </a:br>
            <a:r>
              <a:rPr lang="zh-CN" altLang="en-US" sz="1600" b="1" dirty="0" smtClean="0">
                <a:solidFill>
                  <a:prstClr val="black"/>
                </a:solidFill>
                <a:latin typeface="宋体" pitchFamily="2" charset="-122"/>
                <a:ea typeface="宋体" pitchFamily="2" charset="-122"/>
              </a:rPr>
              <a:t/>
            </a:r>
            <a:br>
              <a:rPr lang="zh-CN" altLang="en-US" sz="1600" b="1" dirty="0" smtClean="0">
                <a:solidFill>
                  <a:prstClr val="black"/>
                </a:solidFill>
                <a:latin typeface="宋体" pitchFamily="2" charset="-122"/>
                <a:ea typeface="宋体" pitchFamily="2" charset="-122"/>
              </a:rPr>
            </a:br>
            <a:r>
              <a:rPr lang="zh-CN" altLang="en-US" sz="1600" b="1" dirty="0" smtClean="0">
                <a:solidFill>
                  <a:prstClr val="black"/>
                </a:solidFill>
                <a:latin typeface="宋体" pitchFamily="2" charset="-122"/>
                <a:ea typeface="宋体" pitchFamily="2" charset="-122"/>
              </a:rPr>
              <a:t>     </a:t>
            </a:r>
            <a:r>
              <a:rPr lang="en-US" altLang="zh-CN" sz="2800" b="1" dirty="0" smtClean="0">
                <a:solidFill>
                  <a:prstClr val="black"/>
                </a:solidFill>
                <a:latin typeface="宋体" pitchFamily="2" charset="-122"/>
                <a:ea typeface="宋体" pitchFamily="2" charset="-122"/>
              </a:rPr>
              <a:t/>
            </a:r>
            <a:br>
              <a:rPr lang="en-US" altLang="zh-CN" sz="2800" b="1" dirty="0" smtClean="0">
                <a:solidFill>
                  <a:prstClr val="black"/>
                </a:solidFill>
                <a:latin typeface="宋体" pitchFamily="2" charset="-122"/>
                <a:ea typeface="宋体" pitchFamily="2" charset="-122"/>
              </a:rPr>
            </a:br>
            <a:r>
              <a:rPr lang="en-US" altLang="zh-CN" sz="2800" b="1" dirty="0" smtClean="0">
                <a:solidFill>
                  <a:prstClr val="black"/>
                </a:solidFill>
                <a:latin typeface="宋体" pitchFamily="2" charset="-122"/>
                <a:ea typeface="宋体" pitchFamily="2" charset="-122"/>
              </a:rPr>
              <a:t/>
            </a:r>
            <a:br>
              <a:rPr lang="en-US" altLang="zh-CN" sz="2800" b="1" dirty="0" smtClean="0">
                <a:solidFill>
                  <a:prstClr val="black"/>
                </a:solidFill>
                <a:latin typeface="宋体" pitchFamily="2" charset="-122"/>
                <a:ea typeface="宋体" pitchFamily="2" charset="-122"/>
              </a:rPr>
            </a:br>
            <a:r>
              <a:rPr lang="en-US" altLang="zh-CN" sz="2800" b="1" dirty="0" smtClean="0">
                <a:solidFill>
                  <a:prstClr val="black"/>
                </a:solidFill>
                <a:latin typeface="宋体" pitchFamily="2" charset="-122"/>
                <a:ea typeface="宋体" pitchFamily="2" charset="-122"/>
              </a:rPr>
              <a:t>  </a:t>
            </a:r>
            <a:r>
              <a:rPr lang="zh-CN" altLang="en-US" sz="2800" b="1" dirty="0" smtClean="0">
                <a:solidFill>
                  <a:prstClr val="black"/>
                </a:solidFill>
                <a:latin typeface="宋体" pitchFamily="2" charset="-122"/>
                <a:ea typeface="宋体" pitchFamily="2" charset="-122"/>
              </a:rPr>
              <a:t>项目一   中国自然旅游资源</a:t>
            </a:r>
            <a:br>
              <a:rPr lang="zh-CN" altLang="en-US" sz="2800" b="1" dirty="0" smtClean="0">
                <a:solidFill>
                  <a:prstClr val="black"/>
                </a:solidFill>
                <a:latin typeface="宋体" pitchFamily="2" charset="-122"/>
                <a:ea typeface="宋体" pitchFamily="2" charset="-122"/>
              </a:rPr>
            </a:br>
            <a:endParaRPr lang="en-US" altLang="zh-CN" sz="2800" b="1" dirty="0" smtClean="0">
              <a:solidFill>
                <a:prstClr val="black"/>
              </a:solidFill>
              <a:latin typeface="宋体" pitchFamily="2" charset="-122"/>
              <a:ea typeface="宋体" pitchFamily="2" charset="-122"/>
            </a:endParaRPr>
          </a:p>
          <a:p>
            <a:pPr algn="ctr">
              <a:lnSpc>
                <a:spcPct val="90000"/>
              </a:lnSpc>
              <a:spcBef>
                <a:spcPct val="0"/>
              </a:spcBef>
              <a:defRPr/>
            </a:pPr>
            <a:r>
              <a:rPr lang="zh-CN" altLang="en-US" sz="2800" b="1" dirty="0" smtClean="0">
                <a:solidFill>
                  <a:prstClr val="black"/>
                </a:solidFill>
                <a:latin typeface="宋体" pitchFamily="2" charset="-122"/>
                <a:ea typeface="宋体" pitchFamily="2" charset="-122"/>
              </a:rPr>
              <a:t>  项目二   中国人文旅游资源</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t01ebaaf871b6a5a07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8130" name="Picture 2" descr="http://pic8.nipic.com/20100622/5090749_201413077294_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正五边形 3"/>
          <p:cNvSpPr/>
          <p:nvPr/>
        </p:nvSpPr>
        <p:spPr>
          <a:xfrm>
            <a:off x="0" y="10"/>
            <a:ext cx="1714500" cy="1357313"/>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a:solidFill>
                  <a:srgbClr val="FFFFFF"/>
                </a:solidFill>
              </a:rPr>
              <a:t>贵州</a:t>
            </a:r>
            <a:endParaRPr lang="en-US" altLang="zh-CN" sz="2800" b="1">
              <a:solidFill>
                <a:srgbClr val="FFFFFF"/>
              </a:solidFill>
            </a:endParaRPr>
          </a:p>
          <a:p>
            <a:pPr algn="ctr">
              <a:defRPr/>
            </a:pPr>
            <a:r>
              <a:rPr lang="zh-CN" altLang="en-US" sz="2800" b="1">
                <a:solidFill>
                  <a:srgbClr val="FFFFFF"/>
                </a:solidFill>
              </a:rPr>
              <a:t>赤水</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8130"/>
                                        </p:tgtEl>
                                        <p:attrNameLst>
                                          <p:attrName>ppt_x</p:attrName>
                                        </p:attrNameLst>
                                      </p:cBhvr>
                                      <p:tavLst>
                                        <p:tav tm="0">
                                          <p:val>
                                            <p:strVal val="ppt_x"/>
                                          </p:val>
                                        </p:tav>
                                        <p:tav tm="100000">
                                          <p:val>
                                            <p:strVal val="ppt_x"/>
                                          </p:val>
                                        </p:tav>
                                      </p:tavLst>
                                    </p:anim>
                                    <p:anim calcmode="lin" valueType="num">
                                      <p:cBhvr additive="base">
                                        <p:cTn id="7" dur="500"/>
                                        <p:tgtEl>
                                          <p:spTgt spid="48130"/>
                                        </p:tgtEl>
                                        <p:attrNameLst>
                                          <p:attrName>ppt_y</p:attrName>
                                        </p:attrNameLst>
                                      </p:cBhvr>
                                      <p:tavLst>
                                        <p:tav tm="0">
                                          <p:val>
                                            <p:strVal val="ppt_y"/>
                                          </p:val>
                                        </p:tav>
                                        <p:tav tm="100000">
                                          <p:val>
                                            <p:strVal val="1+ppt_h/2"/>
                                          </p:val>
                                        </p:tav>
                                      </p:tavLst>
                                    </p:anim>
                                    <p:set>
                                      <p:cBhvr>
                                        <p:cTn id="8" dur="1" fill="hold">
                                          <p:stCondLst>
                                            <p:cond delay="499"/>
                                          </p:stCondLst>
                                        </p:cTn>
                                        <p:tgtEl>
                                          <p:spTgt spid="48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2008"/>
          <p:cNvPicPr>
            <a:picLocks noChangeAspect="1" noChangeArrowheads="1"/>
          </p:cNvPicPr>
          <p:nvPr/>
        </p:nvPicPr>
        <p:blipFill>
          <a:blip r:embed="rId2" cstate="print"/>
          <a:srcRect/>
          <a:stretch>
            <a:fillRect/>
          </a:stretch>
        </p:blipFill>
        <p:spPr bwMode="auto">
          <a:xfrm>
            <a:off x="0" y="0"/>
            <a:ext cx="9144000" cy="6629400"/>
          </a:xfrm>
          <a:prstGeom prst="rect">
            <a:avLst/>
          </a:prstGeom>
          <a:noFill/>
          <a:ln w="9525">
            <a:noFill/>
            <a:miter lim="800000"/>
            <a:headEnd/>
            <a:tailEnd/>
          </a:ln>
        </p:spPr>
      </p:pic>
      <p:sp>
        <p:nvSpPr>
          <p:cNvPr id="52227" name="Rectangle 3"/>
          <p:cNvSpPr>
            <a:spLocks noGrp="1" noChangeArrowheads="1"/>
          </p:cNvSpPr>
          <p:nvPr>
            <p:ph type="title"/>
          </p:nvPr>
        </p:nvSpPr>
        <p:spPr/>
        <p:txBody>
          <a:bodyPr>
            <a:normAutofit/>
          </a:bodyPr>
          <a:lstStyle/>
          <a:p>
            <a:pPr eaLnBrk="1" hangingPunct="1">
              <a:defRPr/>
            </a:pPr>
            <a:r>
              <a:rPr lang="zh-CN" altLang="en-US" sz="3200" b="0" dirty="0" smtClean="0"/>
              <a:t>广东丹霞山</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标题 1"/>
          <p:cNvSpPr>
            <a:spLocks noGrp="1"/>
          </p:cNvSpPr>
          <p:nvPr>
            <p:ph type="title" idx="4294967295"/>
          </p:nvPr>
        </p:nvSpPr>
        <p:spPr>
          <a:xfrm>
            <a:off x="611560" y="692696"/>
            <a:ext cx="3852664" cy="563563"/>
          </a:xfrm>
        </p:spPr>
        <p:txBody>
          <a:bodyPr>
            <a:normAutofit/>
          </a:bodyPr>
          <a:lstStyle/>
          <a:p>
            <a:pPr eaLnBrk="1" hangingPunct="1">
              <a:defRPr/>
            </a:pPr>
            <a:r>
              <a:rPr lang="en-US" altLang="zh-CN" sz="2800" dirty="0" smtClean="0">
                <a:solidFill>
                  <a:srgbClr val="6600FF"/>
                </a:solidFill>
              </a:rPr>
              <a:t>5</a:t>
            </a:r>
            <a:r>
              <a:rPr lang="zh-CN" altLang="en-US" sz="2800" dirty="0" smtClean="0">
                <a:solidFill>
                  <a:srgbClr val="6600FF"/>
                </a:solidFill>
              </a:rPr>
              <a:t>、风成地貌</a:t>
            </a:r>
          </a:p>
        </p:txBody>
      </p:sp>
      <p:sp>
        <p:nvSpPr>
          <p:cNvPr id="109571" name="内容占位符 2"/>
          <p:cNvSpPr>
            <a:spLocks noGrp="1"/>
          </p:cNvSpPr>
          <p:nvPr>
            <p:ph idx="4294967295"/>
          </p:nvPr>
        </p:nvSpPr>
        <p:spPr>
          <a:xfrm>
            <a:off x="323528" y="1628800"/>
            <a:ext cx="7920880" cy="3657600"/>
          </a:xfrm>
        </p:spPr>
        <p:txBody>
          <a:bodyPr>
            <a:normAutofit/>
          </a:bodyPr>
          <a:lstStyle/>
          <a:p>
            <a:pPr>
              <a:buNone/>
            </a:pPr>
            <a:r>
              <a:rPr lang="zh-CN" altLang="en-US" sz="3200" dirty="0" smtClean="0">
                <a:ea typeface="楷体_GB2312" pitchFamily="49" charset="-122"/>
              </a:rPr>
              <a:t>    </a:t>
            </a:r>
            <a:r>
              <a:rPr lang="zh-CN" altLang="en-US" dirty="0" smtClean="0"/>
              <a:t>风沙地貌是干旱地区由于强劲风力的侵蚀、搬运和堆积作用而形成的地貌总称。风沙地貌分为风蚀地貌和风积地貌两类。</a:t>
            </a:r>
          </a:p>
          <a:p>
            <a:pPr>
              <a:buNone/>
            </a:pPr>
            <a:r>
              <a:rPr lang="zh-CN" altLang="en-US" dirty="0" smtClean="0"/>
              <a:t>     风蚀地貌又分为风蚀柱、风蚀谷、风蚀残丘、风蚀洼地和雅丹地貌等形态。</a:t>
            </a:r>
            <a:endParaRPr lang="en-US" altLang="zh-CN" dirty="0" smtClean="0"/>
          </a:p>
          <a:p>
            <a:pPr>
              <a:buNone/>
            </a:pPr>
            <a:r>
              <a:rPr lang="zh-CN" altLang="en-US" dirty="0" smtClean="0"/>
              <a:t>     风积地貌主要是指各种类型的沙丘。</a:t>
            </a:r>
          </a:p>
          <a:p>
            <a:pPr eaLnBrk="1" hangingPunct="1">
              <a:buFont typeface="Wingdings" pitchFamily="2" charset="2"/>
              <a:buNone/>
            </a:pPr>
            <a:endParaRPr lang="zh-CN" altLang="en-US" sz="1200" dirty="0" smtClean="0">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75778"/>
                                        </p:tgtEl>
                                        <p:attrNameLst>
                                          <p:attrName>style.visibility</p:attrName>
                                        </p:attrNameLst>
                                      </p:cBhvr>
                                      <p:to>
                                        <p:strVal val="visible"/>
                                      </p:to>
                                    </p:set>
                                    <p:anim calcmode="lin" valueType="num">
                                      <p:cBhvr>
                                        <p:cTn id="7" dur="1000" fill="hold"/>
                                        <p:tgtEl>
                                          <p:spTgt spid="75778"/>
                                        </p:tgtEl>
                                        <p:attrNameLst>
                                          <p:attrName>ppt_x</p:attrName>
                                        </p:attrNameLst>
                                      </p:cBhvr>
                                      <p:tavLst>
                                        <p:tav tm="0">
                                          <p:val>
                                            <p:strVal val="#ppt_x-.2"/>
                                          </p:val>
                                        </p:tav>
                                        <p:tav tm="100000">
                                          <p:val>
                                            <p:strVal val="#ppt_x"/>
                                          </p:val>
                                        </p:tav>
                                      </p:tavLst>
                                    </p:anim>
                                    <p:anim calcmode="lin" valueType="num">
                                      <p:cBhvr>
                                        <p:cTn id="8" dur="10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pic2.nipic.com/20090427/2448598_155510006_2.jpg"/>
          <p:cNvPicPr>
            <a:picLocks noChangeAspect="1" noChangeArrowheads="1"/>
          </p:cNvPicPr>
          <p:nvPr/>
        </p:nvPicPr>
        <p:blipFill>
          <a:blip r:embed="rId3" cstate="print"/>
          <a:srcRect/>
          <a:stretch>
            <a:fillRect/>
          </a:stretch>
        </p:blipFill>
        <p:spPr bwMode="auto">
          <a:xfrm>
            <a:off x="-38100" y="2"/>
            <a:ext cx="9182100" cy="6886575"/>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4" name="Picture 2" descr="http://ly.gdcc.edu.cn/upload/2007_12/071206071066891.jpg"/>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89090" name="标题 1"/>
          <p:cNvSpPr>
            <a:spLocks noGrp="1"/>
          </p:cNvSpPr>
          <p:nvPr>
            <p:ph type="title" idx="4294967295"/>
          </p:nvPr>
        </p:nvSpPr>
        <p:spPr>
          <a:xfrm>
            <a:off x="1441455" y="350838"/>
            <a:ext cx="6234113" cy="563562"/>
          </a:xfrm>
        </p:spPr>
        <p:txBody>
          <a:bodyPr>
            <a:normAutofit/>
          </a:bodyPr>
          <a:lstStyle/>
          <a:p>
            <a:pPr eaLnBrk="1" hangingPunct="1">
              <a:defRPr/>
            </a:pPr>
            <a:r>
              <a:rPr lang="zh-CN" altLang="en-US" smtClean="0"/>
              <a:t>风蚀蘑菇</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0" fill="hold">
                                          <p:stCondLst>
                                            <p:cond delay="0"/>
                                          </p:stCondLst>
                                        </p:cTn>
                                        <p:tgtEl>
                                          <p:spTgt spid="89090"/>
                                        </p:tgtEl>
                                        <p:attrNameLst>
                                          <p:attrName>style.visibility</p:attrName>
                                        </p:attrNameLst>
                                      </p:cBhvr>
                                      <p:to>
                                        <p:strVal val="visible"/>
                                      </p:to>
                                    </p:set>
                                    <p:anim calcmode="lin" valueType="num">
                                      <p:cBhvr>
                                        <p:cTn id="7" dur="1000" fill="hold"/>
                                        <p:tgtEl>
                                          <p:spTgt spid="89090"/>
                                        </p:tgtEl>
                                        <p:attrNameLst>
                                          <p:attrName>ppt_x</p:attrName>
                                        </p:attrNameLst>
                                      </p:cBhvr>
                                      <p:tavLst>
                                        <p:tav tm="0">
                                          <p:val>
                                            <p:strVal val="#ppt_x-.2"/>
                                          </p:val>
                                        </p:tav>
                                        <p:tav tm="100000">
                                          <p:val>
                                            <p:strVal val="#ppt_x"/>
                                          </p:val>
                                        </p:tav>
                                      </p:tavLst>
                                    </p:anim>
                                    <p:anim calcmode="lin" valueType="num">
                                      <p:cBhvr>
                                        <p:cTn id="8" dur="1000" fill="hold"/>
                                        <p:tgtEl>
                                          <p:spTgt spid="890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95536" y="692696"/>
            <a:ext cx="3744416" cy="563563"/>
          </a:xfrm>
        </p:spPr>
        <p:txBody>
          <a:bodyPr>
            <a:normAutofit/>
          </a:bodyPr>
          <a:lstStyle/>
          <a:p>
            <a:pPr eaLnBrk="1" hangingPunct="1">
              <a:defRPr/>
            </a:pPr>
            <a:r>
              <a:rPr lang="en-US" altLang="zh-CN" sz="2800" dirty="0" smtClean="0">
                <a:solidFill>
                  <a:srgbClr val="6600FF"/>
                </a:solidFill>
              </a:rPr>
              <a:t>6</a:t>
            </a:r>
            <a:r>
              <a:rPr lang="zh-CN" altLang="en-US" sz="2800" dirty="0" smtClean="0">
                <a:solidFill>
                  <a:srgbClr val="6600FF"/>
                </a:solidFill>
              </a:rPr>
              <a:t>、黄土地貌</a:t>
            </a:r>
          </a:p>
        </p:txBody>
      </p:sp>
      <p:sp>
        <p:nvSpPr>
          <p:cNvPr id="106499" name="Rectangle 3"/>
          <p:cNvSpPr>
            <a:spLocks noGrp="1" noChangeArrowheads="1"/>
          </p:cNvSpPr>
          <p:nvPr>
            <p:ph type="body" idx="1"/>
          </p:nvPr>
        </p:nvSpPr>
        <p:spPr>
          <a:xfrm>
            <a:off x="683568" y="1988840"/>
            <a:ext cx="7696200" cy="3048000"/>
          </a:xfrm>
        </p:spPr>
        <p:txBody>
          <a:bodyPr/>
          <a:lstStyle/>
          <a:p>
            <a:pPr>
              <a:buNone/>
            </a:pPr>
            <a:r>
              <a:rPr lang="en-US" altLang="zh-CN" dirty="0" smtClean="0"/>
              <a:t>      </a:t>
            </a:r>
            <a:r>
              <a:rPr lang="zh-CN" altLang="zh-CN" sz="2800" dirty="0" smtClean="0"/>
              <a:t>黄土地貌是黄土堆积过程中遭受强烈侵蚀的产物。风是黄土堆积的主要动力，侵蚀以流水作用为主。</a:t>
            </a:r>
            <a:endParaRPr lang="zh-CN" altLang="en-US" sz="2800" dirty="0" smtClean="0">
              <a:latin typeface="宋体" pitchFamily="2" charset="-122"/>
              <a:ea typeface="宋体" pitchFamily="2"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01300000496856129135399262465"/>
          <p:cNvPicPr>
            <a:picLocks noChangeAspect="1" noChangeArrowheads="1"/>
          </p:cNvPicPr>
          <p:nvPr/>
        </p:nvPicPr>
        <p:blipFill>
          <a:blip r:embed="rId2" cstate="print"/>
          <a:srcRect/>
          <a:stretch>
            <a:fillRect/>
          </a:stretch>
        </p:blipFill>
        <p:spPr bwMode="auto">
          <a:xfrm>
            <a:off x="0" y="0"/>
            <a:ext cx="9144000" cy="6827838"/>
          </a:xfrm>
          <a:prstGeom prst="rect">
            <a:avLst/>
          </a:prstGeom>
          <a:noFill/>
          <a:ln w="9525">
            <a:noFill/>
            <a:miter lim="800000"/>
            <a:headEnd/>
            <a:tailEnd/>
          </a:ln>
        </p:spPr>
      </p:pic>
      <p:sp>
        <p:nvSpPr>
          <p:cNvPr id="362498" name="Rectangle 2"/>
          <p:cNvSpPr>
            <a:spLocks noGrp="1" noChangeArrowheads="1"/>
          </p:cNvSpPr>
          <p:nvPr>
            <p:ph type="title"/>
          </p:nvPr>
        </p:nvSpPr>
        <p:spPr/>
        <p:txBody>
          <a:bodyPr/>
          <a:lstStyle/>
          <a:p>
            <a:pPr eaLnBrk="1" hangingPunct="1">
              <a:defRPr/>
            </a:pPr>
            <a:r>
              <a:rPr lang="zh-CN" altLang="en-US" sz="2800" smtClean="0"/>
              <a:t>天下黄土第一塬  董志塬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043608" y="692696"/>
            <a:ext cx="3657600" cy="523220"/>
          </a:xfrm>
          <a:prstGeom prst="rect">
            <a:avLst/>
          </a:prstGeom>
          <a:noFill/>
          <a:ln w="9525">
            <a:noFill/>
            <a:miter lim="800000"/>
            <a:headEnd/>
            <a:tailEnd/>
          </a:ln>
        </p:spPr>
        <p:txBody>
          <a:bodyPr>
            <a:spAutoFit/>
          </a:bodyPr>
          <a:lstStyle/>
          <a:p>
            <a:r>
              <a:rPr lang="en-US" altLang="zh-CN" sz="2800" b="1" dirty="0">
                <a:solidFill>
                  <a:srgbClr val="0033CC"/>
                </a:solidFill>
                <a:latin typeface="宋体" pitchFamily="2" charset="-122"/>
                <a:ea typeface="宋体" pitchFamily="2" charset="-122"/>
              </a:rPr>
              <a:t>7</a:t>
            </a:r>
            <a:r>
              <a:rPr lang="zh-CN" altLang="en-US" sz="2800" b="1" dirty="0">
                <a:solidFill>
                  <a:srgbClr val="0033CC"/>
                </a:solidFill>
                <a:latin typeface="宋体" pitchFamily="2" charset="-122"/>
                <a:ea typeface="宋体" pitchFamily="2" charset="-122"/>
              </a:rPr>
              <a:t>、冰川地貌</a:t>
            </a:r>
          </a:p>
        </p:txBody>
      </p:sp>
      <p:pic>
        <p:nvPicPr>
          <p:cNvPr id="98307" name="Picture 3" descr="20070929155454332"/>
          <p:cNvPicPr>
            <a:picLocks noChangeAspect="1" noChangeArrowheads="1"/>
          </p:cNvPicPr>
          <p:nvPr/>
        </p:nvPicPr>
        <p:blipFill>
          <a:blip r:embed="rId3" cstate="print"/>
          <a:srcRect/>
          <a:stretch>
            <a:fillRect/>
          </a:stretch>
        </p:blipFill>
        <p:spPr bwMode="auto">
          <a:xfrm>
            <a:off x="3810000" y="1752600"/>
            <a:ext cx="5334000" cy="3640138"/>
          </a:xfrm>
          <a:prstGeom prst="rect">
            <a:avLst/>
          </a:prstGeom>
          <a:noFill/>
          <a:ln w="9525">
            <a:noFill/>
            <a:miter lim="800000"/>
            <a:headEnd/>
            <a:tailEnd/>
          </a:ln>
        </p:spPr>
      </p:pic>
      <p:sp>
        <p:nvSpPr>
          <p:cNvPr id="98308" name="Text Box 4"/>
          <p:cNvSpPr txBox="1">
            <a:spLocks noChangeArrowheads="1"/>
          </p:cNvSpPr>
          <p:nvPr/>
        </p:nvSpPr>
        <p:spPr bwMode="auto">
          <a:xfrm>
            <a:off x="323528" y="1700808"/>
            <a:ext cx="3429000" cy="4228850"/>
          </a:xfrm>
          <a:prstGeom prst="rect">
            <a:avLst/>
          </a:prstGeom>
          <a:noFill/>
          <a:ln w="9525">
            <a:noFill/>
            <a:miter lim="800000"/>
            <a:headEnd/>
            <a:tailEnd/>
          </a:ln>
        </p:spPr>
        <p:txBody>
          <a:bodyPr>
            <a:spAutoFit/>
          </a:bodyPr>
          <a:lstStyle/>
          <a:p>
            <a:pPr>
              <a:lnSpc>
                <a:spcPct val="130000"/>
              </a:lnSpc>
              <a:spcBef>
                <a:spcPct val="50000"/>
              </a:spcBef>
            </a:pPr>
            <a:r>
              <a:rPr lang="en-US" altLang="zh-CN" sz="2800" dirty="0" smtClean="0">
                <a:solidFill>
                  <a:prstClr val="black"/>
                </a:solidFill>
                <a:latin typeface="宋体" pitchFamily="2" charset="-122"/>
                <a:ea typeface="宋体" pitchFamily="2" charset="-122"/>
              </a:rPr>
              <a:t>    </a:t>
            </a:r>
            <a:r>
              <a:rPr lang="zh-CN" altLang="zh-CN" sz="2800" dirty="0" smtClean="0">
                <a:solidFill>
                  <a:prstClr val="black"/>
                </a:solidFill>
                <a:latin typeface="宋体" pitchFamily="2" charset="-122"/>
                <a:ea typeface="宋体" pitchFamily="2" charset="-122"/>
              </a:rPr>
              <a:t>冰川地貌是指由冰川的侵蚀和堆积作用形成的地表形态。冰川地貌分为冰川侵蚀地貌和冰川堆积地貌。</a:t>
            </a:r>
          </a:p>
          <a:p>
            <a:pPr>
              <a:lnSpc>
                <a:spcPct val="130000"/>
              </a:lnSpc>
              <a:spcBef>
                <a:spcPct val="50000"/>
              </a:spcBef>
            </a:pPr>
            <a:endParaRPr lang="zh-CN" altLang="en-US" sz="2800" dirty="0">
              <a:solidFill>
                <a:prstClr val="black"/>
              </a:solidFill>
              <a:latin typeface="宋体" pitchFamily="2" charset="-122"/>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 calcmode="lin" valueType="num">
                                      <p:cBhvr>
                                        <p:cTn id="7" dur="1000" fill="hold"/>
                                        <p:tgtEl>
                                          <p:spTgt spid="9830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83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83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8307"/>
                                        </p:tgtEl>
                                        <p:attrNameLst>
                                          <p:attrName>style.visibility</p:attrName>
                                        </p:attrNameLst>
                                      </p:cBhvr>
                                      <p:to>
                                        <p:strVal val="visible"/>
                                      </p:to>
                                    </p:set>
                                    <p:animEffect transition="in" filter="fade">
                                      <p:cBhvr>
                                        <p:cTn id="14" dur="20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006011004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6979" name="Rectangle 3"/>
          <p:cNvSpPr>
            <a:spLocks noChangeArrowheads="1"/>
          </p:cNvSpPr>
          <p:nvPr/>
        </p:nvSpPr>
        <p:spPr bwMode="auto">
          <a:xfrm>
            <a:off x="899592" y="332656"/>
            <a:ext cx="4267200" cy="523220"/>
          </a:xfrm>
          <a:prstGeom prst="rect">
            <a:avLst/>
          </a:prstGeom>
          <a:noFill/>
          <a:ln w="9525">
            <a:noFill/>
            <a:miter lim="800000"/>
            <a:headEnd/>
            <a:tailEnd/>
          </a:ln>
        </p:spPr>
        <p:txBody>
          <a:bodyPr>
            <a:spAutoFit/>
          </a:bodyPr>
          <a:lstStyle/>
          <a:p>
            <a:r>
              <a:rPr lang="en-US" altLang="zh-CN" sz="2800" b="1" dirty="0">
                <a:solidFill>
                  <a:prstClr val="black"/>
                </a:solidFill>
                <a:latin typeface="宋体" pitchFamily="2" charset="-122"/>
                <a:ea typeface="宋体" pitchFamily="2" charset="-122"/>
              </a:rPr>
              <a:t>8</a:t>
            </a:r>
            <a:r>
              <a:rPr lang="zh-CN" altLang="en-US" sz="2800" b="1" dirty="0">
                <a:solidFill>
                  <a:prstClr val="black"/>
                </a:solidFill>
                <a:latin typeface="宋体" pitchFamily="2" charset="-122"/>
                <a:ea typeface="宋体" pitchFamily="2" charset="-122"/>
              </a:rPr>
              <a:t>、海岸地貌</a:t>
            </a:r>
          </a:p>
        </p:txBody>
      </p:sp>
      <p:sp>
        <p:nvSpPr>
          <p:cNvPr id="126980" name="Text Box 4"/>
          <p:cNvSpPr txBox="1">
            <a:spLocks noChangeArrowheads="1"/>
          </p:cNvSpPr>
          <p:nvPr/>
        </p:nvSpPr>
        <p:spPr bwMode="auto">
          <a:xfrm>
            <a:off x="304800" y="990601"/>
            <a:ext cx="8229600" cy="1574855"/>
          </a:xfrm>
          <a:prstGeom prst="rect">
            <a:avLst/>
          </a:prstGeom>
          <a:noFill/>
          <a:ln w="9525">
            <a:noFill/>
            <a:miter lim="800000"/>
            <a:headEnd/>
            <a:tailEnd/>
          </a:ln>
        </p:spPr>
        <p:txBody>
          <a:bodyPr>
            <a:spAutoFit/>
          </a:bodyPr>
          <a:lstStyle/>
          <a:p>
            <a:pPr>
              <a:lnSpc>
                <a:spcPct val="120000"/>
              </a:lnSpc>
              <a:spcBef>
                <a:spcPct val="50000"/>
              </a:spcBef>
            </a:pPr>
            <a:r>
              <a:rPr lang="en-US" altLang="zh-CN" sz="2800" dirty="0" smtClean="0">
                <a:solidFill>
                  <a:prstClr val="black"/>
                </a:solidFill>
              </a:rPr>
              <a:t>    </a:t>
            </a:r>
            <a:r>
              <a:rPr lang="zh-CN" altLang="zh-CN" sz="2800" dirty="0" smtClean="0">
                <a:solidFill>
                  <a:prstClr val="black"/>
                </a:solidFill>
                <a:latin typeface="宋体" pitchFamily="2" charset="-122"/>
                <a:ea typeface="宋体" pitchFamily="2" charset="-122"/>
              </a:rPr>
              <a:t>海岸地貌，是指海岸地带受波浪、海流、潮流等外力因素综合作用而形成的地貌。它包括海蚀地貌和海积地貌两大类</a:t>
            </a:r>
            <a:r>
              <a:rPr lang="zh-CN" altLang="en-US" sz="2800" dirty="0" smtClean="0">
                <a:solidFill>
                  <a:prstClr val="black"/>
                </a:solidFill>
                <a:latin typeface="宋体" pitchFamily="2" charset="-122"/>
                <a:ea typeface="宋体" pitchFamily="2" charset="-122"/>
              </a:rPr>
              <a:t>。</a:t>
            </a:r>
            <a:endParaRPr lang="zh-CN" altLang="en-US" sz="2800" b="1" dirty="0">
              <a:solidFill>
                <a:prstClr val="black"/>
              </a:solidFill>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endParaRPr lang="zh-CN" altLang="zh-CN" smtClean="0"/>
          </a:p>
        </p:txBody>
      </p:sp>
      <p:pic>
        <p:nvPicPr>
          <p:cNvPr id="128003" name="Picture 4" descr="20071004181542383"/>
          <p:cNvPicPr>
            <a:picLocks noGrp="1" noChangeAspect="1" noChangeArrowheads="1"/>
          </p:cNvPicPr>
          <p:nvPr>
            <p:ph type="body" idx="1"/>
          </p:nvPr>
        </p:nvPicPr>
        <p:blipFill>
          <a:blip r:embed="rId2" cstate="print"/>
          <a:srcRect/>
          <a:stretch>
            <a:fillRect/>
          </a:stretch>
        </p:blipFill>
        <p:spPr bwMode="auto">
          <a:xfrm>
            <a:off x="0" y="0"/>
            <a:ext cx="9144000" cy="6858000"/>
          </a:xfrm>
          <a:noFill/>
        </p:spPr>
      </p:pic>
      <p:pic>
        <p:nvPicPr>
          <p:cNvPr id="365573" name="Picture 5" descr="4296996994465829026"/>
          <p:cNvPicPr>
            <a:picLocks noChangeAspect="1" noChangeArrowheads="1"/>
          </p:cNvPicPr>
          <p:nvPr/>
        </p:nvPicPr>
        <p:blipFill>
          <a:blip r:embed="rId3" cstate="print"/>
          <a:srcRect/>
          <a:stretch>
            <a:fillRect/>
          </a:stretch>
        </p:blipFill>
        <p:spPr bwMode="auto">
          <a:xfrm>
            <a:off x="0" y="0"/>
            <a:ext cx="9144000" cy="6762750"/>
          </a:xfrm>
          <a:prstGeom prst="rect">
            <a:avLst/>
          </a:prstGeom>
          <a:noFill/>
          <a:ln w="9525">
            <a:noFill/>
            <a:miter lim="800000"/>
            <a:headEnd/>
            <a:tailEnd/>
          </a:ln>
        </p:spPr>
      </p:pic>
      <p:pic>
        <p:nvPicPr>
          <p:cNvPr id="365574" name="Picture 6" descr="201009261427127500"/>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65574"/>
                                        </p:tgtEl>
                                        <p:attrNameLst>
                                          <p:attrName>ppt_x</p:attrName>
                                        </p:attrNameLst>
                                      </p:cBhvr>
                                      <p:tavLst>
                                        <p:tav tm="0">
                                          <p:val>
                                            <p:strVal val="ppt_x"/>
                                          </p:val>
                                        </p:tav>
                                        <p:tav tm="100000">
                                          <p:val>
                                            <p:strVal val="ppt_x"/>
                                          </p:val>
                                        </p:tav>
                                      </p:tavLst>
                                    </p:anim>
                                    <p:anim calcmode="lin" valueType="num">
                                      <p:cBhvr additive="base">
                                        <p:cTn id="7" dur="500"/>
                                        <p:tgtEl>
                                          <p:spTgt spid="365574"/>
                                        </p:tgtEl>
                                        <p:attrNameLst>
                                          <p:attrName>ppt_y</p:attrName>
                                        </p:attrNameLst>
                                      </p:cBhvr>
                                      <p:tavLst>
                                        <p:tav tm="0">
                                          <p:val>
                                            <p:strVal val="ppt_y"/>
                                          </p:val>
                                        </p:tav>
                                        <p:tav tm="100000">
                                          <p:val>
                                            <p:strVal val="1+ppt_h/2"/>
                                          </p:val>
                                        </p:tav>
                                      </p:tavLst>
                                    </p:anim>
                                    <p:set>
                                      <p:cBhvr>
                                        <p:cTn id="8" dur="1" fill="hold">
                                          <p:stCondLst>
                                            <p:cond delay="499"/>
                                          </p:stCondLst>
                                        </p:cTn>
                                        <p:tgtEl>
                                          <p:spTgt spid="3655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65573"/>
                                        </p:tgtEl>
                                        <p:attrNameLst>
                                          <p:attrName>ppt_x</p:attrName>
                                        </p:attrNameLst>
                                      </p:cBhvr>
                                      <p:tavLst>
                                        <p:tav tm="0">
                                          <p:val>
                                            <p:strVal val="ppt_x"/>
                                          </p:val>
                                        </p:tav>
                                        <p:tav tm="100000">
                                          <p:val>
                                            <p:strVal val="ppt_x"/>
                                          </p:val>
                                        </p:tav>
                                      </p:tavLst>
                                    </p:anim>
                                    <p:anim calcmode="lin" valueType="num">
                                      <p:cBhvr additive="base">
                                        <p:cTn id="13" dur="500"/>
                                        <p:tgtEl>
                                          <p:spTgt spid="365573"/>
                                        </p:tgtEl>
                                        <p:attrNameLst>
                                          <p:attrName>ppt_y</p:attrName>
                                        </p:attrNameLst>
                                      </p:cBhvr>
                                      <p:tavLst>
                                        <p:tav tm="0">
                                          <p:val>
                                            <p:strVal val="ppt_y"/>
                                          </p:val>
                                        </p:tav>
                                        <p:tav tm="100000">
                                          <p:val>
                                            <p:strVal val="1+ppt_h/2"/>
                                          </p:val>
                                        </p:tav>
                                      </p:tavLst>
                                    </p:anim>
                                    <p:set>
                                      <p:cBhvr>
                                        <p:cTn id="14" dur="1" fill="hold">
                                          <p:stCondLst>
                                            <p:cond delay="499"/>
                                          </p:stCondLst>
                                        </p:cTn>
                                        <p:tgtEl>
                                          <p:spTgt spid="365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692696"/>
            <a:ext cx="7443788" cy="928019"/>
          </a:xfrm>
        </p:spPr>
        <p:txBody>
          <a:bodyPr>
            <a:normAutofit/>
          </a:bodyPr>
          <a:lstStyle/>
          <a:p>
            <a:r>
              <a:rPr lang="zh-CN" altLang="en-US" dirty="0" smtClean="0">
                <a:solidFill>
                  <a:schemeClr val="tx1"/>
                </a:solidFill>
              </a:rPr>
              <a:t>项目一   中国自然旅游资源</a:t>
            </a:r>
            <a:endParaRPr lang="zh-CN" altLang="en-US" dirty="0"/>
          </a:p>
        </p:txBody>
      </p:sp>
      <p:sp>
        <p:nvSpPr>
          <p:cNvPr id="4" name="内容占位符 3"/>
          <p:cNvSpPr>
            <a:spLocks noGrp="1"/>
          </p:cNvSpPr>
          <p:nvPr>
            <p:ph idx="1"/>
          </p:nvPr>
        </p:nvSpPr>
        <p:spPr>
          <a:xfrm>
            <a:off x="1907704" y="1988840"/>
            <a:ext cx="5743550" cy="3312368"/>
          </a:xfrm>
        </p:spPr>
        <p:txBody>
          <a:bodyPr>
            <a:normAutofit/>
          </a:bodyPr>
          <a:lstStyle/>
          <a:p>
            <a:r>
              <a:rPr lang="zh-CN" altLang="zh-CN" sz="2800" b="1" dirty="0" smtClean="0"/>
              <a:t>任务一</a:t>
            </a:r>
            <a:r>
              <a:rPr lang="en-US" altLang="zh-CN" sz="2800" b="1" dirty="0" smtClean="0"/>
              <a:t>  </a:t>
            </a:r>
            <a:r>
              <a:rPr lang="zh-CN" altLang="zh-CN" sz="2800" b="1" dirty="0" smtClean="0"/>
              <a:t>地貌旅游资源</a:t>
            </a:r>
            <a:endParaRPr lang="en-US" altLang="zh-CN" sz="2800" b="1" dirty="0" smtClean="0"/>
          </a:p>
          <a:p>
            <a:r>
              <a:rPr lang="zh-CN" altLang="zh-CN" sz="2800" b="1" dirty="0" smtClean="0"/>
              <a:t>任务二</a:t>
            </a:r>
            <a:r>
              <a:rPr lang="en-US" altLang="zh-CN" sz="2800" b="1" dirty="0" smtClean="0"/>
              <a:t>  </a:t>
            </a:r>
            <a:r>
              <a:rPr lang="zh-CN" altLang="zh-CN" sz="2800" b="1" dirty="0" smtClean="0"/>
              <a:t>水域风光旅游资源</a:t>
            </a:r>
            <a:endParaRPr lang="zh-CN" altLang="zh-CN" sz="2800" dirty="0" smtClean="0"/>
          </a:p>
          <a:p>
            <a:r>
              <a:rPr lang="zh-CN" altLang="zh-CN" sz="2800" b="1" dirty="0" smtClean="0"/>
              <a:t>任务三</a:t>
            </a:r>
            <a:r>
              <a:rPr lang="en-US" altLang="zh-CN" sz="2800" b="1" dirty="0" smtClean="0"/>
              <a:t>  </a:t>
            </a:r>
            <a:r>
              <a:rPr lang="zh-CN" altLang="zh-CN" sz="2800" b="1" dirty="0" smtClean="0"/>
              <a:t>气象、气候旅游资源</a:t>
            </a:r>
            <a:endParaRPr lang="zh-CN" altLang="zh-CN" sz="2800" dirty="0" smtClean="0"/>
          </a:p>
          <a:p>
            <a:r>
              <a:rPr lang="zh-CN" altLang="zh-CN" sz="2800" b="1" dirty="0" smtClean="0"/>
              <a:t>任务四</a:t>
            </a:r>
            <a:r>
              <a:rPr lang="en-US" altLang="zh-CN" sz="2800" b="1" dirty="0" smtClean="0"/>
              <a:t>  </a:t>
            </a:r>
            <a:r>
              <a:rPr lang="zh-CN" altLang="zh-CN" sz="2800" b="1" dirty="0" smtClean="0"/>
              <a:t>生物旅游资源</a:t>
            </a:r>
            <a:endParaRPr lang="zh-CN" altLang="zh-CN" sz="2800" dirty="0" smtClean="0"/>
          </a:p>
          <a:p>
            <a:endParaRPr lang="zh-CN" altLang="zh-C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pPr eaLnBrk="1" hangingPunct="1">
              <a:defRPr/>
            </a:pPr>
            <a:endParaRPr lang="zh-CN" altLang="zh-CN" smtClean="0"/>
          </a:p>
        </p:txBody>
      </p:sp>
      <p:sp>
        <p:nvSpPr>
          <p:cNvPr id="131075" name="Rectangle 3"/>
          <p:cNvSpPr>
            <a:spLocks noGrp="1" noChangeArrowheads="1"/>
          </p:cNvSpPr>
          <p:nvPr>
            <p:ph type="body" idx="1"/>
          </p:nvPr>
        </p:nvSpPr>
        <p:spPr/>
        <p:txBody>
          <a:bodyPr/>
          <a:lstStyle/>
          <a:p>
            <a:pPr eaLnBrk="1" hangingPunct="1"/>
            <a:endParaRPr lang="zh-CN" altLang="zh-CN" smtClean="0"/>
          </a:p>
        </p:txBody>
      </p:sp>
      <p:pic>
        <p:nvPicPr>
          <p:cNvPr id="364550" name="Picture 6" descr="4038_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1077" name="Rectangle 7"/>
          <p:cNvSpPr>
            <a:spLocks noChangeArrowheads="1"/>
          </p:cNvSpPr>
          <p:nvPr/>
        </p:nvSpPr>
        <p:spPr bwMode="auto">
          <a:xfrm>
            <a:off x="1219205" y="685804"/>
            <a:ext cx="1816523" cy="461665"/>
          </a:xfrm>
          <a:prstGeom prst="rect">
            <a:avLst/>
          </a:prstGeom>
          <a:noFill/>
          <a:ln w="9525">
            <a:noFill/>
            <a:miter lim="800000"/>
            <a:headEnd/>
            <a:tailEnd/>
          </a:ln>
        </p:spPr>
        <p:txBody>
          <a:bodyPr wrap="none">
            <a:spAutoFit/>
          </a:bodyPr>
          <a:lstStyle/>
          <a:p>
            <a:r>
              <a:rPr lang="zh-CN" altLang="en-US" sz="2400" b="1">
                <a:solidFill>
                  <a:srgbClr val="0033CC"/>
                </a:solidFill>
              </a:rPr>
              <a:t>厦门 鼓浪屿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64550"/>
                                        </p:tgtEl>
                                        <p:attrNameLst>
                                          <p:attrName>ppt_x</p:attrName>
                                        </p:attrNameLst>
                                      </p:cBhvr>
                                      <p:tavLst>
                                        <p:tav tm="0">
                                          <p:val>
                                            <p:strVal val="ppt_x"/>
                                          </p:val>
                                        </p:tav>
                                        <p:tav tm="100000">
                                          <p:val>
                                            <p:strVal val="ppt_x"/>
                                          </p:val>
                                        </p:tav>
                                      </p:tavLst>
                                    </p:anim>
                                    <p:anim calcmode="lin" valueType="num">
                                      <p:cBhvr additive="base">
                                        <p:cTn id="7" dur="500"/>
                                        <p:tgtEl>
                                          <p:spTgt spid="364550"/>
                                        </p:tgtEl>
                                        <p:attrNameLst>
                                          <p:attrName>ppt_y</p:attrName>
                                        </p:attrNameLst>
                                      </p:cBhvr>
                                      <p:tavLst>
                                        <p:tav tm="0">
                                          <p:val>
                                            <p:strVal val="ppt_y"/>
                                          </p:val>
                                        </p:tav>
                                        <p:tav tm="100000">
                                          <p:val>
                                            <p:strVal val="1+ppt_h/2"/>
                                          </p:val>
                                        </p:tav>
                                      </p:tavLst>
                                    </p:anim>
                                    <p:set>
                                      <p:cBhvr>
                                        <p:cTn id="8" dur="1" fill="hold">
                                          <p:stCondLst>
                                            <p:cond delay="499"/>
                                          </p:stCondLst>
                                        </p:cTn>
                                        <p:tgtEl>
                                          <p:spTgt spid="364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1905000" y="685800"/>
            <a:ext cx="5791200" cy="563563"/>
          </a:xfrm>
        </p:spPr>
        <p:txBody>
          <a:bodyPr>
            <a:normAutofit fontScale="90000"/>
          </a:bodyPr>
          <a:lstStyle/>
          <a:p>
            <a:r>
              <a:rPr lang="zh-CN" altLang="en-US" sz="3600" dirty="0" smtClean="0">
                <a:latin typeface="宋体" pitchFamily="2" charset="-122"/>
              </a:rPr>
              <a:t>任务二  水</a:t>
            </a:r>
            <a:r>
              <a:rPr lang="zh-CN" altLang="en-US" sz="3600" dirty="0">
                <a:latin typeface="宋体" pitchFamily="2" charset="-122"/>
              </a:rPr>
              <a:t>域风光旅游资源</a:t>
            </a:r>
          </a:p>
        </p:txBody>
      </p:sp>
      <p:sp>
        <p:nvSpPr>
          <p:cNvPr id="229379" name="Rectangle 3"/>
          <p:cNvSpPr>
            <a:spLocks noGrp="1" noChangeArrowheads="1"/>
          </p:cNvSpPr>
          <p:nvPr>
            <p:ph type="body" idx="1"/>
          </p:nvPr>
        </p:nvSpPr>
        <p:spPr>
          <a:xfrm>
            <a:off x="611560" y="1844824"/>
            <a:ext cx="7543800" cy="4343400"/>
          </a:xfrm>
        </p:spPr>
        <p:txBody>
          <a:bodyPr/>
          <a:lstStyle/>
          <a:p>
            <a:pPr>
              <a:buFont typeface="Wingdings" pitchFamily="2" charset="2"/>
              <a:buNone/>
            </a:pPr>
            <a:r>
              <a:rPr lang="zh-CN" altLang="en-US" sz="2800" b="1" dirty="0">
                <a:solidFill>
                  <a:srgbClr val="CC0099"/>
                </a:solidFill>
              </a:rPr>
              <a:t>一、水域风光旅游资源含义</a:t>
            </a:r>
          </a:p>
          <a:p>
            <a:pPr>
              <a:buFont typeface="Wingdings" pitchFamily="2" charset="2"/>
              <a:buNone/>
            </a:pPr>
            <a:endParaRPr lang="zh-CN" altLang="en-US" sz="800" dirty="0"/>
          </a:p>
          <a:p>
            <a:pPr>
              <a:buFont typeface="Wingdings" pitchFamily="2" charset="2"/>
              <a:buNone/>
            </a:pPr>
            <a:r>
              <a:rPr lang="zh-CN" altLang="en-US" dirty="0" smtClean="0"/>
              <a:t>     </a:t>
            </a:r>
            <a:r>
              <a:rPr lang="zh-CN" altLang="en-US" dirty="0" smtClean="0">
                <a:latin typeface="宋体" pitchFamily="2" charset="-122"/>
                <a:ea typeface="宋体" pitchFamily="2" charset="-122"/>
              </a:rPr>
              <a:t>凡能吸引旅游者进行观光游览、度假健身、参与体验等活动的各种水体资源，都可视为水域风光旅游资源。水域风光旅游资源包括海滨、河流、湖泊、瀑布、泉水等类型。</a:t>
            </a:r>
          </a:p>
        </p:txBody>
      </p:sp>
      <p:grpSp>
        <p:nvGrpSpPr>
          <p:cNvPr id="2" name="组合 3"/>
          <p:cNvGrpSpPr/>
          <p:nvPr/>
        </p:nvGrpSpPr>
        <p:grpSpPr>
          <a:xfrm>
            <a:off x="0" y="5517232"/>
            <a:ext cx="8780774" cy="913042"/>
            <a:chOff x="-10751" y="5900568"/>
            <a:chExt cx="8780774" cy="913042"/>
          </a:xfrm>
        </p:grpSpPr>
        <p:pic>
          <p:nvPicPr>
            <p:cNvPr id="5" name="图片 4" descr="广告标准字"/>
            <p:cNvPicPr>
              <a:picLocks noChangeAspect="1"/>
            </p:cNvPicPr>
            <p:nvPr/>
          </p:nvPicPr>
          <p:blipFill>
            <a:blip r:embed="rId2" cstate="print"/>
            <a:stretch>
              <a:fillRect/>
            </a:stretch>
          </p:blipFill>
          <p:spPr>
            <a:xfrm>
              <a:off x="379736" y="6412067"/>
              <a:ext cx="3040961" cy="401543"/>
            </a:xfrm>
            <a:prstGeom prst="rect">
              <a:avLst/>
            </a:prstGeom>
          </p:spPr>
        </p:pic>
        <p:sp>
          <p:nvSpPr>
            <p:cNvPr id="6" name="矩形 5"/>
            <p:cNvSpPr/>
            <p:nvPr/>
          </p:nvSpPr>
          <p:spPr>
            <a:xfrm>
              <a:off x="-10751" y="6227547"/>
              <a:ext cx="7924357" cy="13854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lIns="56675" tIns="28337" rIns="56675" bIns="28337" rtlCol="0" anchor="ctr"/>
            <a:lstStyle/>
            <a:p>
              <a:pPr algn="ctr" defTabSz="914270"/>
              <a:endParaRPr lang="zh-CN" altLang="en-US">
                <a:solidFill>
                  <a:prstClr val="white"/>
                </a:solidFill>
              </a:endParaRPr>
            </a:p>
          </p:txBody>
        </p:sp>
        <p:pic>
          <p:nvPicPr>
            <p:cNvPr id="7" name="图片 6" descr="旅游服务礼仪"/>
            <p:cNvPicPr>
              <a:picLocks noChangeAspect="1"/>
            </p:cNvPicPr>
            <p:nvPr/>
          </p:nvPicPr>
          <p:blipFill>
            <a:blip r:embed="rId3" cstate="print"/>
            <a:stretch>
              <a:fillRect/>
            </a:stretch>
          </p:blipFill>
          <p:spPr>
            <a:xfrm>
              <a:off x="8022837" y="5900568"/>
              <a:ext cx="747186" cy="792498"/>
            </a:xfrm>
            <a:prstGeom prst="rect">
              <a:avLst/>
            </a:prstGeom>
          </p:spPr>
        </p:pic>
        <p:sp>
          <p:nvSpPr>
            <p:cNvPr id="8" name="文本框 7"/>
            <p:cNvSpPr txBox="1"/>
            <p:nvPr/>
          </p:nvSpPr>
          <p:spPr>
            <a:xfrm>
              <a:off x="3790450" y="6466231"/>
              <a:ext cx="4123343" cy="293216"/>
            </a:xfrm>
            <a:prstGeom prst="rect">
              <a:avLst/>
            </a:prstGeom>
            <a:noFill/>
          </p:spPr>
          <p:txBody>
            <a:bodyPr wrap="square" lIns="56675" tIns="28337" rIns="56675" bIns="28337" rtlCol="0">
              <a:spAutoFit/>
            </a:bodyPr>
            <a:lstStyle/>
            <a:p>
              <a:pPr defTabSz="914270"/>
              <a:r>
                <a:rPr lang="zh-CN" altLang="en-US" sz="1500" dirty="0">
                  <a:solidFill>
                    <a:prstClr val="black"/>
                  </a:solidFill>
                  <a:latin typeface="华文行楷" panose="02010800040101010101" charset="-122"/>
                  <a:ea typeface="华文行楷" panose="02010800040101010101" charset="-122"/>
                </a:rPr>
                <a:t>全国高等职业教育旅游大类“十三五”规划教材</a:t>
              </a:r>
            </a:p>
          </p:txBody>
        </p:sp>
      </p:grpSp>
      <p:sp>
        <p:nvSpPr>
          <p:cNvPr id="9" name="灯片编号占位符 3"/>
          <p:cNvSpPr>
            <a:spLocks noGrp="1"/>
          </p:cNvSpPr>
          <p:nvPr>
            <p:ph type="sldNum" sz="quarter" idx="12"/>
          </p:nvPr>
        </p:nvSpPr>
        <p:spPr>
          <a:xfrm>
            <a:off x="6457950" y="6356351"/>
            <a:ext cx="2057400" cy="365125"/>
          </a:xfrm>
        </p:spPr>
        <p:txBody>
          <a:bodyPr/>
          <a:lstStyle/>
          <a:p>
            <a:fld id="{2654D154-DEB9-4DCD-801B-B3341D74A27F}" type="slidenum">
              <a:rPr lang="zh-CN" altLang="en-US" smtClean="0">
                <a:solidFill>
                  <a:prstClr val="black"/>
                </a:solidFill>
              </a:rPr>
              <a:pPr/>
              <a:t>31</a:t>
            </a:fld>
            <a:endParaRPr lang="zh-CN" altLang="en-US">
              <a:solidFill>
                <a:prstClr val="black"/>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899592" y="692696"/>
            <a:ext cx="4968552" cy="563563"/>
          </a:xfrm>
        </p:spPr>
        <p:txBody>
          <a:bodyPr>
            <a:normAutofit/>
          </a:bodyPr>
          <a:lstStyle/>
          <a:p>
            <a:r>
              <a:rPr lang="zh-CN" altLang="en-US" sz="2800" dirty="0" smtClean="0">
                <a:solidFill>
                  <a:srgbClr val="CC0099"/>
                </a:solidFill>
              </a:rPr>
              <a:t>二、</a:t>
            </a:r>
            <a:r>
              <a:rPr lang="zh-CN" altLang="en-US" sz="2800" dirty="0">
                <a:solidFill>
                  <a:srgbClr val="CC0099"/>
                </a:solidFill>
              </a:rPr>
              <a:t>水体的旅游吸引力因</a:t>
            </a:r>
            <a:r>
              <a:rPr lang="zh-CN" altLang="en-US" sz="2800" dirty="0" smtClean="0">
                <a:solidFill>
                  <a:srgbClr val="CC0099"/>
                </a:solidFill>
              </a:rPr>
              <a:t>素</a:t>
            </a:r>
            <a:endParaRPr lang="zh-CN" altLang="en-US" sz="2800" dirty="0">
              <a:solidFill>
                <a:srgbClr val="CC0099"/>
              </a:solidFill>
            </a:endParaRPr>
          </a:p>
        </p:txBody>
      </p:sp>
      <p:sp>
        <p:nvSpPr>
          <p:cNvPr id="231427" name="Rectangle 3"/>
          <p:cNvSpPr>
            <a:spLocks noGrp="1" noChangeArrowheads="1"/>
          </p:cNvSpPr>
          <p:nvPr>
            <p:ph type="body" idx="1"/>
          </p:nvPr>
        </p:nvSpPr>
        <p:spPr>
          <a:xfrm>
            <a:off x="611560" y="1988840"/>
            <a:ext cx="8001000" cy="2952328"/>
          </a:xfrm>
        </p:spPr>
        <p:txBody>
          <a:bodyPr>
            <a:normAutofit/>
          </a:bodyPr>
          <a:lstStyle/>
          <a:p>
            <a:pPr>
              <a:buNone/>
            </a:pPr>
            <a:r>
              <a:rPr lang="zh-CN" altLang="zh-CN" sz="2600" dirty="0" smtClean="0">
                <a:latin typeface="宋体" pitchFamily="2" charset="-122"/>
                <a:ea typeface="宋体" pitchFamily="2" charset="-122"/>
              </a:rPr>
              <a:t>水域风光具有形、声、色、味、影等方面的美感，成为其旅游吸引力因素。</a:t>
            </a:r>
          </a:p>
          <a:p>
            <a:pPr>
              <a:buFont typeface="Wingdings" pitchFamily="2" charset="2"/>
              <a:buNone/>
            </a:pPr>
            <a:r>
              <a:rPr lang="zh-CN" altLang="en-US" dirty="0" smtClean="0">
                <a:latin typeface="宋体" pitchFamily="2" charset="-122"/>
                <a:ea typeface="宋体" pitchFamily="2" charset="-122"/>
              </a:rPr>
              <a:t>水形、水</a:t>
            </a:r>
            <a:r>
              <a:rPr lang="zh-CN" altLang="en-US" dirty="0">
                <a:latin typeface="宋体" pitchFamily="2" charset="-122"/>
                <a:ea typeface="宋体" pitchFamily="2" charset="-122"/>
              </a:rPr>
              <a:t>声</a:t>
            </a:r>
            <a:r>
              <a:rPr lang="zh-CN" altLang="en-US" dirty="0" smtClean="0">
                <a:latin typeface="宋体" pitchFamily="2" charset="-122"/>
                <a:ea typeface="宋体" pitchFamily="2" charset="-122"/>
              </a:rPr>
              <a:t>、水色、水</a:t>
            </a:r>
            <a:r>
              <a:rPr lang="zh-CN" altLang="en-US" dirty="0">
                <a:latin typeface="宋体" pitchFamily="2" charset="-122"/>
                <a:ea typeface="宋体" pitchFamily="2" charset="-122"/>
              </a:rPr>
              <a:t>味、水影各具美态。</a:t>
            </a:r>
          </a:p>
          <a:p>
            <a:pPr>
              <a:buFont typeface="Wingdings" pitchFamily="2" charset="2"/>
              <a:buNone/>
            </a:pPr>
            <a:r>
              <a:rPr lang="zh-CN" altLang="en-US" dirty="0" smtClean="0">
                <a:latin typeface="宋体" pitchFamily="2" charset="-122"/>
                <a:ea typeface="宋体" pitchFamily="2" charset="-122"/>
              </a:rPr>
              <a:t>审</a:t>
            </a:r>
            <a:r>
              <a:rPr lang="zh-CN" altLang="en-US" dirty="0">
                <a:latin typeface="宋体" pitchFamily="2" charset="-122"/>
                <a:ea typeface="宋体" pitchFamily="2" charset="-122"/>
              </a:rPr>
              <a:t>美功能、康乐功能、品茗、酿造功能</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5" name="Picture 7" descr="8435E5~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2930" name="Rectangle 2"/>
          <p:cNvSpPr>
            <a:spLocks noGrp="1" noChangeArrowheads="1"/>
          </p:cNvSpPr>
          <p:nvPr>
            <p:ph type="title"/>
          </p:nvPr>
        </p:nvSpPr>
        <p:spPr/>
        <p:txBody>
          <a:bodyPr/>
          <a:lstStyle/>
          <a:p>
            <a:endParaRPr lang="zh-CN" altLang="zh-CN"/>
          </a:p>
        </p:txBody>
      </p:sp>
      <p:sp>
        <p:nvSpPr>
          <p:cNvPr id="252931" name="Rectangle 3"/>
          <p:cNvSpPr>
            <a:spLocks noGrp="1" noChangeArrowheads="1"/>
          </p:cNvSpPr>
          <p:nvPr>
            <p:ph type="body" idx="1"/>
          </p:nvPr>
        </p:nvSpPr>
        <p:spPr/>
        <p:txBody>
          <a:bodyPr/>
          <a:lstStyle/>
          <a:p>
            <a:endParaRPr lang="zh-CN" altLang="zh-CN"/>
          </a:p>
        </p:txBody>
      </p:sp>
      <p:pic>
        <p:nvPicPr>
          <p:cNvPr id="252933" name="Picture 5" descr="9F510F~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52936" name="Picture 8" descr="562C11~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52936"/>
                                        </p:tgtEl>
                                        <p:attrNameLst>
                                          <p:attrName>ppt_x</p:attrName>
                                        </p:attrNameLst>
                                      </p:cBhvr>
                                      <p:tavLst>
                                        <p:tav tm="0">
                                          <p:val>
                                            <p:strVal val="ppt_x"/>
                                          </p:val>
                                        </p:tav>
                                        <p:tav tm="100000">
                                          <p:val>
                                            <p:strVal val="ppt_x"/>
                                          </p:val>
                                        </p:tav>
                                      </p:tavLst>
                                    </p:anim>
                                    <p:anim calcmode="lin" valueType="num">
                                      <p:cBhvr additive="base">
                                        <p:cTn id="7" dur="500"/>
                                        <p:tgtEl>
                                          <p:spTgt spid="252936"/>
                                        </p:tgtEl>
                                        <p:attrNameLst>
                                          <p:attrName>ppt_y</p:attrName>
                                        </p:attrNameLst>
                                      </p:cBhvr>
                                      <p:tavLst>
                                        <p:tav tm="0">
                                          <p:val>
                                            <p:strVal val="ppt_y"/>
                                          </p:val>
                                        </p:tav>
                                        <p:tav tm="100000">
                                          <p:val>
                                            <p:strVal val="1+ppt_h/2"/>
                                          </p:val>
                                        </p:tav>
                                      </p:tavLst>
                                    </p:anim>
                                    <p:set>
                                      <p:cBhvr>
                                        <p:cTn id="8" dur="1" fill="hold">
                                          <p:stCondLst>
                                            <p:cond delay="499"/>
                                          </p:stCondLst>
                                        </p:cTn>
                                        <p:tgtEl>
                                          <p:spTgt spid="2529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52933"/>
                                        </p:tgtEl>
                                        <p:attrNameLst>
                                          <p:attrName>ppt_x</p:attrName>
                                        </p:attrNameLst>
                                      </p:cBhvr>
                                      <p:tavLst>
                                        <p:tav tm="0">
                                          <p:val>
                                            <p:strVal val="ppt_x"/>
                                          </p:val>
                                        </p:tav>
                                        <p:tav tm="100000">
                                          <p:val>
                                            <p:strVal val="ppt_x"/>
                                          </p:val>
                                        </p:tav>
                                      </p:tavLst>
                                    </p:anim>
                                    <p:anim calcmode="lin" valueType="num">
                                      <p:cBhvr additive="base">
                                        <p:cTn id="13" dur="500"/>
                                        <p:tgtEl>
                                          <p:spTgt spid="252933"/>
                                        </p:tgtEl>
                                        <p:attrNameLst>
                                          <p:attrName>ppt_y</p:attrName>
                                        </p:attrNameLst>
                                      </p:cBhvr>
                                      <p:tavLst>
                                        <p:tav tm="0">
                                          <p:val>
                                            <p:strVal val="ppt_y"/>
                                          </p:val>
                                        </p:tav>
                                        <p:tav tm="100000">
                                          <p:val>
                                            <p:strVal val="1+ppt_h/2"/>
                                          </p:val>
                                        </p:tav>
                                      </p:tavLst>
                                    </p:anim>
                                    <p:set>
                                      <p:cBhvr>
                                        <p:cTn id="14" dur="1" fill="hold">
                                          <p:stCondLst>
                                            <p:cond delay="499"/>
                                          </p:stCondLst>
                                        </p:cTn>
                                        <p:tgtEl>
                                          <p:spTgt spid="2529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990600" y="762000"/>
            <a:ext cx="5021560" cy="563563"/>
          </a:xfrm>
        </p:spPr>
        <p:txBody>
          <a:bodyPr>
            <a:normAutofit/>
          </a:bodyPr>
          <a:lstStyle/>
          <a:p>
            <a:r>
              <a:rPr lang="zh-CN" altLang="en-US" sz="2800" dirty="0" smtClean="0">
                <a:solidFill>
                  <a:srgbClr val="CC0099"/>
                </a:solidFill>
              </a:rPr>
              <a:t>三、</a:t>
            </a:r>
            <a:r>
              <a:rPr lang="zh-CN" altLang="en-US" sz="2800" dirty="0">
                <a:solidFill>
                  <a:srgbClr val="CC0099"/>
                </a:solidFill>
              </a:rPr>
              <a:t>主要水域风光旅游资源</a:t>
            </a:r>
          </a:p>
        </p:txBody>
      </p:sp>
      <p:sp>
        <p:nvSpPr>
          <p:cNvPr id="139267" name="Rectangle 3"/>
          <p:cNvSpPr>
            <a:spLocks noGrp="1" noChangeArrowheads="1"/>
          </p:cNvSpPr>
          <p:nvPr>
            <p:ph type="body" idx="1"/>
          </p:nvPr>
        </p:nvSpPr>
        <p:spPr>
          <a:xfrm>
            <a:off x="611560" y="1700808"/>
            <a:ext cx="8077200" cy="4343400"/>
          </a:xfrm>
        </p:spPr>
        <p:txBody>
          <a:bodyPr/>
          <a:lstStyle/>
          <a:p>
            <a:pPr>
              <a:lnSpc>
                <a:spcPct val="120000"/>
              </a:lnSpc>
              <a:spcBef>
                <a:spcPct val="0"/>
              </a:spcBef>
              <a:buClrTx/>
              <a:buFontTx/>
              <a:buNone/>
            </a:pPr>
            <a:r>
              <a:rPr lang="zh-CN" altLang="en-US" sz="2800" b="1" dirty="0">
                <a:solidFill>
                  <a:srgbClr val="000000"/>
                </a:solidFill>
                <a:latin typeface="宋体" pitchFamily="2" charset="-122"/>
                <a:ea typeface="宋体" pitchFamily="2" charset="-122"/>
              </a:rPr>
              <a:t>（一</a:t>
            </a:r>
            <a:r>
              <a:rPr lang="zh-CN" altLang="en-US" sz="2800" b="1" dirty="0" smtClean="0">
                <a:solidFill>
                  <a:srgbClr val="000000"/>
                </a:solidFill>
                <a:latin typeface="宋体" pitchFamily="2" charset="-122"/>
                <a:ea typeface="宋体" pitchFamily="2" charset="-122"/>
              </a:rPr>
              <a:t>）海滨</a:t>
            </a:r>
            <a:endParaRPr lang="zh-CN" altLang="en-US" sz="2800" b="1" dirty="0">
              <a:solidFill>
                <a:srgbClr val="000000"/>
              </a:solidFill>
              <a:latin typeface="宋体" pitchFamily="2" charset="-122"/>
              <a:ea typeface="宋体" pitchFamily="2" charset="-122"/>
            </a:endParaRPr>
          </a:p>
          <a:p>
            <a:pPr>
              <a:lnSpc>
                <a:spcPct val="120000"/>
              </a:lnSpc>
              <a:spcBef>
                <a:spcPct val="0"/>
              </a:spcBef>
              <a:buClrTx/>
              <a:buFontTx/>
              <a:buNone/>
            </a:pPr>
            <a:r>
              <a:rPr lang="zh-CN" altLang="en-US" sz="1800" dirty="0">
                <a:solidFill>
                  <a:srgbClr val="008000"/>
                </a:solidFill>
                <a:latin typeface="宋体" pitchFamily="2" charset="-122"/>
                <a:ea typeface="宋体" pitchFamily="2" charset="-122"/>
              </a:rPr>
              <a:t>             </a:t>
            </a:r>
          </a:p>
          <a:p>
            <a:pPr>
              <a:lnSpc>
                <a:spcPct val="120000"/>
              </a:lnSpc>
              <a:spcBef>
                <a:spcPct val="0"/>
              </a:spcBef>
              <a:buClrTx/>
              <a:buFontTx/>
              <a:buNone/>
            </a:pPr>
            <a:r>
              <a:rPr lang="zh-CN" altLang="en-US" sz="2800" dirty="0" smtClean="0">
                <a:latin typeface="宋体" pitchFamily="2" charset="-122"/>
                <a:ea typeface="宋体" pitchFamily="2" charset="-122"/>
              </a:rPr>
              <a:t>     蓝天、白云、碧海、细浪、沙滩、椰林构成迷人的海滨风景。</a:t>
            </a:r>
            <a:endParaRPr lang="zh-CN" altLang="en-US" sz="2800" dirty="0">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中国最美八大海岸(图)"/>
          <p:cNvPicPr>
            <a:picLocks noChangeAspect="1" noChangeArrowheads="1"/>
          </p:cNvPicPr>
          <p:nvPr/>
        </p:nvPicPr>
        <p:blipFill>
          <a:blip r:embed="rId2" cstate="print"/>
          <a:srcRect/>
          <a:stretch>
            <a:fillRect/>
          </a:stretch>
        </p:blipFill>
        <p:spPr bwMode="auto">
          <a:xfrm>
            <a:off x="0" y="-14288"/>
            <a:ext cx="9144000" cy="6872288"/>
          </a:xfrm>
          <a:prstGeom prst="rect">
            <a:avLst/>
          </a:prstGeom>
          <a:noFill/>
          <a:ln w="9525">
            <a:noFill/>
            <a:miter lim="800000"/>
            <a:headEnd/>
            <a:tailEnd/>
          </a:ln>
        </p:spPr>
      </p:pic>
      <p:sp>
        <p:nvSpPr>
          <p:cNvPr id="136195" name="Rectangle 3"/>
          <p:cNvSpPr>
            <a:spLocks noChangeArrowheads="1"/>
          </p:cNvSpPr>
          <p:nvPr/>
        </p:nvSpPr>
        <p:spPr bwMode="auto">
          <a:xfrm>
            <a:off x="1066800" y="606931"/>
            <a:ext cx="7681664" cy="584775"/>
          </a:xfrm>
          <a:prstGeom prst="rect">
            <a:avLst/>
          </a:prstGeom>
          <a:noFill/>
          <a:ln w="9525">
            <a:noFill/>
            <a:miter lim="800000"/>
            <a:headEnd/>
            <a:tailEnd/>
          </a:ln>
        </p:spPr>
        <p:txBody>
          <a:bodyPr wrap="square" anchor="ctr">
            <a:spAutoFit/>
          </a:bodyPr>
          <a:lstStyle/>
          <a:p>
            <a:r>
              <a:rPr lang="zh-CN" altLang="en-US" sz="3200" b="1" dirty="0" smtClean="0">
                <a:solidFill>
                  <a:prstClr val="black"/>
                </a:solidFill>
                <a:latin typeface="楷体_GB2312" pitchFamily="49" charset="-122"/>
                <a:ea typeface="楷体_GB2312" pitchFamily="49" charset="-122"/>
              </a:rPr>
              <a:t>“三</a:t>
            </a:r>
            <a:r>
              <a:rPr lang="zh-CN" altLang="en-US" sz="3200" b="1" dirty="0">
                <a:solidFill>
                  <a:prstClr val="black"/>
                </a:solidFill>
                <a:latin typeface="楷体_GB2312" pitchFamily="49" charset="-122"/>
                <a:ea typeface="楷体_GB2312" pitchFamily="49" charset="-122"/>
              </a:rPr>
              <a:t>亚归来不看海，除却亚龙不是</a:t>
            </a:r>
            <a:r>
              <a:rPr lang="zh-CN" altLang="en-US" sz="3200" b="1" dirty="0" smtClean="0">
                <a:solidFill>
                  <a:prstClr val="black"/>
                </a:solidFill>
                <a:latin typeface="楷体_GB2312" pitchFamily="49" charset="-122"/>
                <a:ea typeface="楷体_GB2312" pitchFamily="49" charset="-122"/>
              </a:rPr>
              <a:t>湾”</a:t>
            </a:r>
            <a:endParaRPr lang="en-US" altLang="zh-CN" sz="3200" b="1" dirty="0">
              <a:solidFill>
                <a:srgbClr val="FF0000"/>
              </a:solidFill>
              <a:latin typeface="宋体" pitchFamily="2"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55576" y="764704"/>
            <a:ext cx="8077200" cy="4343400"/>
          </a:xfrm>
          <a:prstGeom prst="rect">
            <a:avLst/>
          </a:prstGeom>
        </p:spPr>
        <p:txBody>
          <a:bodyPr vert="horz" lIns="91440" tIns="45720" rIns="91440" bIns="45720" rtlCol="0">
            <a:normAutofit/>
          </a:bodyPr>
          <a:lstStyle/>
          <a:p>
            <a:pPr marL="228600" indent="-228600" algn="just">
              <a:lnSpc>
                <a:spcPct val="120000"/>
              </a:lnSpc>
              <a:spcBef>
                <a:spcPct val="0"/>
              </a:spcBef>
              <a:defRPr/>
            </a:pPr>
            <a:r>
              <a:rPr lang="zh-CN" altLang="en-US" sz="2800" b="1" dirty="0" smtClean="0">
                <a:solidFill>
                  <a:srgbClr val="000000"/>
                </a:solidFill>
                <a:latin typeface="宋体" pitchFamily="2" charset="-122"/>
                <a:ea typeface="宋体" pitchFamily="2" charset="-122"/>
              </a:rPr>
              <a:t>（二）河流</a:t>
            </a:r>
          </a:p>
          <a:p>
            <a:pPr marL="228600" indent="-228600" algn="just">
              <a:lnSpc>
                <a:spcPct val="120000"/>
              </a:lnSpc>
              <a:spcBef>
                <a:spcPct val="0"/>
              </a:spcBef>
              <a:defRPr/>
            </a:pPr>
            <a:r>
              <a:rPr lang="zh-CN" altLang="en-US" dirty="0" smtClean="0">
                <a:solidFill>
                  <a:srgbClr val="008000"/>
                </a:solidFill>
              </a:rPr>
              <a:t>             </a:t>
            </a:r>
          </a:p>
          <a:p>
            <a:pPr marL="228600" indent="-228600" algn="just">
              <a:lnSpc>
                <a:spcPct val="120000"/>
              </a:lnSpc>
              <a:spcBef>
                <a:spcPct val="0"/>
              </a:spcBef>
              <a:defRPr/>
            </a:pPr>
            <a:endParaRPr lang="en-US" altLang="zh-CN" sz="2400" dirty="0" smtClean="0">
              <a:solidFill>
                <a:prstClr val="black"/>
              </a:solidFill>
              <a:latin typeface="宋体" pitchFamily="2" charset="-122"/>
              <a:ea typeface="宋体" pitchFamily="2" charset="-122"/>
            </a:endParaRPr>
          </a:p>
          <a:p>
            <a:pPr marL="228600" indent="-228600" algn="just">
              <a:lnSpc>
                <a:spcPct val="120000"/>
              </a:lnSpc>
              <a:spcBef>
                <a:spcPct val="0"/>
              </a:spcBef>
              <a:defRPr/>
            </a:pPr>
            <a:r>
              <a:rPr lang="en-US" altLang="zh-CN" sz="2400" dirty="0" smtClean="0">
                <a:solidFill>
                  <a:prstClr val="black"/>
                </a:solidFill>
                <a:latin typeface="宋体" pitchFamily="2" charset="-122"/>
                <a:ea typeface="宋体" pitchFamily="2" charset="-122"/>
              </a:rPr>
              <a:t>    </a:t>
            </a:r>
            <a:r>
              <a:rPr lang="zh-CN" altLang="en-US" sz="2400" dirty="0" smtClean="0">
                <a:solidFill>
                  <a:prstClr val="black"/>
                </a:solidFill>
                <a:latin typeface="宋体" pitchFamily="2" charset="-122"/>
                <a:ea typeface="宋体" pitchFamily="2" charset="-122"/>
              </a:rPr>
              <a:t>河流旅游资源指水量充盈、环境优美的天然河流段落，包括风景河段和漂流河段。</a:t>
            </a:r>
          </a:p>
          <a:p>
            <a:pPr marL="228600" indent="-228600" algn="just">
              <a:lnSpc>
                <a:spcPct val="120000"/>
              </a:lnSpc>
              <a:spcBef>
                <a:spcPct val="0"/>
              </a:spcBef>
              <a:defRPr/>
            </a:pPr>
            <a:r>
              <a:rPr lang="zh-CN" altLang="en-US" sz="2400" dirty="0" smtClean="0">
                <a:solidFill>
                  <a:prstClr val="black"/>
                </a:solidFill>
                <a:latin typeface="宋体" pitchFamily="2" charset="-122"/>
                <a:ea typeface="宋体" pitchFamily="2" charset="-122"/>
              </a:rPr>
              <a:t>    我国著名的风景河段有长江三峡、浙江的新安江</a:t>
            </a:r>
            <a:r>
              <a:rPr lang="en-US" altLang="zh-CN" sz="2400" dirty="0" smtClean="0">
                <a:solidFill>
                  <a:prstClr val="black"/>
                </a:solidFill>
                <a:latin typeface="宋体" pitchFamily="2" charset="-122"/>
                <a:ea typeface="宋体" pitchFamily="2" charset="-122"/>
              </a:rPr>
              <a:t>—</a:t>
            </a:r>
            <a:r>
              <a:rPr lang="zh-CN" altLang="en-US" sz="2400" dirty="0" smtClean="0">
                <a:solidFill>
                  <a:prstClr val="black"/>
                </a:solidFill>
                <a:latin typeface="宋体" pitchFamily="2" charset="-122"/>
                <a:ea typeface="宋体" pitchFamily="2" charset="-122"/>
              </a:rPr>
              <a:t>富春江、楠溪江；贵州省的荔波樟江、舞阳河；湖南的湘江、猛洞河；四川的大渡河；</a:t>
            </a:r>
            <a:endParaRPr lang="zh-CN" altLang="en-US" sz="2400" dirty="0">
              <a:solidFill>
                <a:prstClr val="black"/>
              </a:solidFill>
              <a:latin typeface="宋体" pitchFamily="2" charset="-122"/>
              <a:ea typeface="宋体"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9" name="Picture 5" descr="149012_1374465787P5bB"/>
          <p:cNvPicPr>
            <a:picLocks noChangeAspect="1" noChangeArrowheads="1"/>
          </p:cNvPicPr>
          <p:nvPr/>
        </p:nvPicPr>
        <p:blipFill>
          <a:blip r:embed="rId2" cstate="print"/>
          <a:srcRect t="31125" b="46162"/>
          <a:stretch>
            <a:fillRect/>
          </a:stretch>
        </p:blipFill>
        <p:spPr bwMode="auto">
          <a:xfrm>
            <a:off x="0" y="0"/>
            <a:ext cx="9144000" cy="6553200"/>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pic5.nipic.com/20100108/1412106_075035618551_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2819" name="TextBox 2"/>
          <p:cNvSpPr txBox="1">
            <a:spLocks noChangeArrowheads="1"/>
          </p:cNvSpPr>
          <p:nvPr/>
        </p:nvSpPr>
        <p:spPr bwMode="auto">
          <a:xfrm>
            <a:off x="827584" y="476672"/>
            <a:ext cx="4143375" cy="523220"/>
          </a:xfrm>
          <a:prstGeom prst="rect">
            <a:avLst/>
          </a:prstGeom>
          <a:noFill/>
          <a:ln w="9525">
            <a:noFill/>
            <a:miter lim="800000"/>
            <a:headEnd/>
            <a:tailEnd/>
          </a:ln>
        </p:spPr>
        <p:txBody>
          <a:bodyPr>
            <a:spAutoFit/>
          </a:bodyPr>
          <a:lstStyle/>
          <a:p>
            <a:r>
              <a:rPr lang="zh-CN" altLang="en-US" sz="2800" b="1" dirty="0">
                <a:solidFill>
                  <a:srgbClr val="FF0000"/>
                </a:solidFill>
                <a:ea typeface="华文新魏"/>
                <a:cs typeface="华文新魏"/>
              </a:rPr>
              <a:t>黄河之水天上来</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endParaRPr lang="zh-CN" altLang="zh-CN"/>
          </a:p>
        </p:txBody>
      </p:sp>
      <p:pic>
        <p:nvPicPr>
          <p:cNvPr id="167939" name="Picture 3" descr="Img242441940"/>
          <p:cNvPicPr>
            <a:picLocks noGrp="1" noChangeAspect="1" noChangeArrowheads="1"/>
          </p:cNvPicPr>
          <p:nvPr>
            <p:ph type="body" idx="1"/>
          </p:nvPr>
        </p:nvPicPr>
        <p:blipFill>
          <a:blip r:embed="rId2" cstate="print"/>
          <a:srcRect/>
          <a:stretch>
            <a:fillRect/>
          </a:stretch>
        </p:blipFill>
        <p:spPr bwMode="auto">
          <a:xfrm>
            <a:off x="914400" y="0"/>
            <a:ext cx="6705600" cy="6692900"/>
          </a:xfrm>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971600" y="836712"/>
            <a:ext cx="7776864" cy="4824536"/>
          </a:xfrm>
          <a:prstGeom prst="rect">
            <a:avLst/>
          </a:prstGeom>
        </p:spPr>
        <p:txBody>
          <a:bodyPr vert="horz" lIns="91440" tIns="45720" rIns="91440" bIns="45720" rtlCol="0">
            <a:normAutofit fontScale="70000" lnSpcReduction="20000"/>
          </a:bodyPr>
          <a:lstStyle/>
          <a:p>
            <a:pPr marL="228600" indent="-228600" algn="just">
              <a:lnSpc>
                <a:spcPct val="130000"/>
              </a:lnSpc>
              <a:spcBef>
                <a:spcPts val="1000"/>
              </a:spcBef>
              <a:buFont typeface="Arial" pitchFamily="34" charset="0"/>
              <a:buChar char="•"/>
              <a:defRPr/>
            </a:pPr>
            <a:r>
              <a:rPr lang="zh-CN" altLang="zh-CN" sz="2900" b="1" dirty="0" smtClean="0">
                <a:solidFill>
                  <a:prstClr val="black"/>
                </a:solidFill>
                <a:latin typeface="宋体" pitchFamily="2" charset="-122"/>
                <a:ea typeface="宋体" pitchFamily="2" charset="-122"/>
              </a:rPr>
              <a:t>职业知识目标：</a:t>
            </a:r>
            <a:endParaRPr lang="zh-CN" altLang="zh-CN" sz="2900" dirty="0" smtClean="0">
              <a:solidFill>
                <a:prstClr val="black"/>
              </a:solidFill>
              <a:latin typeface="宋体" pitchFamily="2" charset="-122"/>
              <a:ea typeface="宋体" pitchFamily="2" charset="-122"/>
            </a:endParaRP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1.</a:t>
            </a:r>
            <a:r>
              <a:rPr lang="zh-CN" altLang="zh-CN" sz="2900" dirty="0" smtClean="0">
                <a:solidFill>
                  <a:prstClr val="black"/>
                </a:solidFill>
                <a:latin typeface="宋体" pitchFamily="2" charset="-122"/>
                <a:ea typeface="宋体" pitchFamily="2" charset="-122"/>
              </a:rPr>
              <a:t>掌握各类自然旅游资源形成的原因。 </a:t>
            </a: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2.</a:t>
            </a:r>
            <a:r>
              <a:rPr lang="zh-CN" altLang="zh-CN" sz="2900" dirty="0" smtClean="0">
                <a:solidFill>
                  <a:prstClr val="black"/>
                </a:solidFill>
                <a:latin typeface="宋体" pitchFamily="2" charset="-122"/>
                <a:ea typeface="宋体" pitchFamily="2" charset="-122"/>
              </a:rPr>
              <a:t>熟悉中国自然旅游资源类型及代表性景观。</a:t>
            </a:r>
          </a:p>
          <a:p>
            <a:pPr marL="228600" indent="-228600" algn="just">
              <a:lnSpc>
                <a:spcPct val="130000"/>
              </a:lnSpc>
              <a:spcBef>
                <a:spcPts val="1000"/>
              </a:spcBef>
              <a:buFont typeface="Arial" pitchFamily="34" charset="0"/>
              <a:buChar char="•"/>
              <a:defRPr/>
            </a:pPr>
            <a:r>
              <a:rPr lang="zh-CN" altLang="zh-CN" sz="2900" b="1" dirty="0" smtClean="0">
                <a:solidFill>
                  <a:prstClr val="black"/>
                </a:solidFill>
                <a:latin typeface="宋体" pitchFamily="2" charset="-122"/>
                <a:ea typeface="宋体" pitchFamily="2" charset="-122"/>
              </a:rPr>
              <a:t>职业能力目标：</a:t>
            </a:r>
            <a:endParaRPr lang="zh-CN" altLang="zh-CN" sz="2900" dirty="0" smtClean="0">
              <a:solidFill>
                <a:prstClr val="black"/>
              </a:solidFill>
              <a:latin typeface="宋体" pitchFamily="2" charset="-122"/>
              <a:ea typeface="宋体" pitchFamily="2" charset="-122"/>
            </a:endParaRP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1.</a:t>
            </a:r>
            <a:r>
              <a:rPr lang="zh-CN" altLang="zh-CN" sz="2900" dirty="0" smtClean="0">
                <a:solidFill>
                  <a:prstClr val="black"/>
                </a:solidFill>
                <a:latin typeface="宋体" pitchFamily="2" charset="-122"/>
                <a:ea typeface="宋体" pitchFamily="2" charset="-122"/>
              </a:rPr>
              <a:t>能准确识别出各种自然旅游资源所属类型。</a:t>
            </a: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2.</a:t>
            </a:r>
            <a:r>
              <a:rPr lang="zh-CN" altLang="zh-CN" sz="2900" dirty="0" smtClean="0">
                <a:solidFill>
                  <a:prstClr val="black"/>
                </a:solidFill>
                <a:latin typeface="宋体" pitchFamily="2" charset="-122"/>
                <a:ea typeface="宋体" pitchFamily="2" charset="-122"/>
              </a:rPr>
              <a:t>能熟练讲解各种类型旅游资源的成因。</a:t>
            </a:r>
          </a:p>
          <a:p>
            <a:pPr marL="228600" indent="-228600" algn="just">
              <a:lnSpc>
                <a:spcPct val="130000"/>
              </a:lnSpc>
              <a:spcBef>
                <a:spcPts val="1000"/>
              </a:spcBef>
              <a:buFont typeface="Arial" pitchFamily="34" charset="0"/>
              <a:buChar char="•"/>
              <a:defRPr/>
            </a:pPr>
            <a:r>
              <a:rPr lang="zh-CN" altLang="zh-CN" sz="2900" b="1" dirty="0" smtClean="0">
                <a:solidFill>
                  <a:prstClr val="black"/>
                </a:solidFill>
                <a:latin typeface="宋体" pitchFamily="2" charset="-122"/>
                <a:ea typeface="宋体" pitchFamily="2" charset="-122"/>
              </a:rPr>
              <a:t>职业素质目标：</a:t>
            </a:r>
            <a:endParaRPr lang="zh-CN" altLang="zh-CN" sz="2900" dirty="0" smtClean="0">
              <a:solidFill>
                <a:prstClr val="black"/>
              </a:solidFill>
              <a:latin typeface="宋体" pitchFamily="2" charset="-122"/>
              <a:ea typeface="宋体" pitchFamily="2" charset="-122"/>
            </a:endParaRP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1.</a:t>
            </a:r>
            <a:r>
              <a:rPr lang="zh-CN" altLang="zh-CN" sz="2900" dirty="0" smtClean="0">
                <a:solidFill>
                  <a:prstClr val="black"/>
                </a:solidFill>
                <a:latin typeface="宋体" pitchFamily="2" charset="-122"/>
                <a:ea typeface="宋体" pitchFamily="2" charset="-122"/>
              </a:rPr>
              <a:t>通过学习我国自然旅游资源，激发学生热爱自然、热爱祖国的情感。</a:t>
            </a:r>
          </a:p>
          <a:p>
            <a:pPr marL="228600" indent="-228600" algn="just">
              <a:lnSpc>
                <a:spcPct val="130000"/>
              </a:lnSpc>
              <a:spcBef>
                <a:spcPts val="1000"/>
              </a:spcBef>
              <a:buFont typeface="Arial" pitchFamily="34" charset="0"/>
              <a:buChar char="•"/>
              <a:defRPr/>
            </a:pPr>
            <a:r>
              <a:rPr lang="en-US" altLang="zh-CN" sz="2900" dirty="0" smtClean="0">
                <a:solidFill>
                  <a:prstClr val="black"/>
                </a:solidFill>
                <a:latin typeface="宋体" pitchFamily="2" charset="-122"/>
                <a:ea typeface="宋体" pitchFamily="2" charset="-122"/>
              </a:rPr>
              <a:t>2.</a:t>
            </a:r>
            <a:r>
              <a:rPr lang="zh-CN" altLang="zh-CN" sz="2900" dirty="0" smtClean="0">
                <a:solidFill>
                  <a:prstClr val="black"/>
                </a:solidFill>
                <a:latin typeface="宋体" pitchFamily="2" charset="-122"/>
                <a:ea typeface="宋体" pitchFamily="2" charset="-122"/>
              </a:rPr>
              <a:t>通过对自然旅游资源成因及代表景观性学习，锻炼学生撰写导游词的能力及讲解能力。</a:t>
            </a:r>
          </a:p>
          <a:p>
            <a:pPr marL="228600" indent="-228600" algn="just">
              <a:lnSpc>
                <a:spcPct val="130000"/>
              </a:lnSpc>
              <a:spcBef>
                <a:spcPts val="1000"/>
              </a:spcBef>
              <a:buFont typeface="Arial" pitchFamily="34" charset="0"/>
              <a:buChar char="•"/>
              <a:defRPr/>
            </a:pPr>
            <a:endParaRPr lang="zh-CN" altLang="en-US" sz="2400" dirty="0">
              <a:solidFill>
                <a:prstClr val="black"/>
              </a:solidFill>
              <a:latin typeface="宋体" pitchFamily="2" charset="-122"/>
              <a:ea typeface="宋体"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p:cNvSpPr>
            <a:spLocks noGrp="1" noChangeArrowheads="1"/>
          </p:cNvSpPr>
          <p:nvPr>
            <p:ph type="body" idx="4294967295"/>
          </p:nvPr>
        </p:nvSpPr>
        <p:spPr>
          <a:xfrm>
            <a:off x="1115616" y="1052736"/>
            <a:ext cx="7267153" cy="3926185"/>
          </a:xfrm>
          <a:ln w="76200" cmpd="tri">
            <a:solidFill>
              <a:srgbClr val="FF9900"/>
            </a:solidFill>
          </a:ln>
        </p:spPr>
        <p:txBody>
          <a:bodyPr wrap="none"/>
          <a:lstStyle/>
          <a:p>
            <a:pPr>
              <a:lnSpc>
                <a:spcPct val="190000"/>
              </a:lnSpc>
              <a:buFont typeface="Wingdings" pitchFamily="2" charset="2"/>
              <a:buNone/>
            </a:pPr>
            <a:r>
              <a:rPr lang="zh-CN" altLang="en-US" dirty="0"/>
              <a:t>我国主要漂流河段：</a:t>
            </a:r>
          </a:p>
          <a:p>
            <a:pPr>
              <a:lnSpc>
                <a:spcPct val="190000"/>
              </a:lnSpc>
              <a:buFont typeface="Wingdings" pitchFamily="2" charset="2"/>
              <a:buNone/>
            </a:pPr>
            <a:r>
              <a:rPr lang="zh-CN" altLang="en-US" dirty="0"/>
              <a:t>湖南猛洞河、湖北神农溪、武夷山九曲溪、</a:t>
            </a:r>
          </a:p>
          <a:p>
            <a:pPr>
              <a:lnSpc>
                <a:spcPct val="190000"/>
              </a:lnSpc>
              <a:buFont typeface="Wingdings" pitchFamily="2" charset="2"/>
              <a:buNone/>
            </a:pPr>
            <a:r>
              <a:rPr lang="zh-CN" altLang="en-US" dirty="0"/>
              <a:t>甘肃、宁夏黄河段、三门峡黄河段、怒江漂流河段等</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0" fill="hold">
                                          <p:stCondLst>
                                            <p:cond delay="0"/>
                                          </p:stCondLst>
                                        </p:cTn>
                                        <p:tgtEl>
                                          <p:spTgt spid="92164">
                                            <p:txEl>
                                              <p:pRg st="0" end="0"/>
                                            </p:txEl>
                                          </p:spTgt>
                                        </p:tgtEl>
                                        <p:attrNameLst>
                                          <p:attrName>style.visibility</p:attrName>
                                        </p:attrNameLst>
                                      </p:cBhvr>
                                      <p:to>
                                        <p:strVal val="visible"/>
                                      </p:to>
                                    </p:set>
                                    <p:animEffect transition="in" filter="fade">
                                      <p:cBhvr>
                                        <p:cTn id="7" dur="500"/>
                                        <p:tgtEl>
                                          <p:spTgt spid="92164">
                                            <p:txEl>
                                              <p:pRg st="0" end="0"/>
                                            </p:txEl>
                                          </p:spTgt>
                                        </p:tgtEl>
                                      </p:cBhvr>
                                    </p:animEffect>
                                    <p:anim calcmode="lin" valueType="num">
                                      <p:cBhvr>
                                        <p:cTn id="8" dur="500" fill="hold"/>
                                        <p:tgtEl>
                                          <p:spTgt spid="9216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216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0" fill="hold">
                                          <p:stCondLst>
                                            <p:cond delay="0"/>
                                          </p:stCondLst>
                                        </p:cTn>
                                        <p:tgtEl>
                                          <p:spTgt spid="92164">
                                            <p:txEl>
                                              <p:pRg st="1" end="1"/>
                                            </p:txEl>
                                          </p:spTgt>
                                        </p:tgtEl>
                                        <p:attrNameLst>
                                          <p:attrName>style.visibility</p:attrName>
                                        </p:attrNameLst>
                                      </p:cBhvr>
                                      <p:to>
                                        <p:strVal val="visible"/>
                                      </p:to>
                                    </p:set>
                                    <p:animEffect transition="in" filter="fade">
                                      <p:cBhvr>
                                        <p:cTn id="14" dur="500"/>
                                        <p:tgtEl>
                                          <p:spTgt spid="92164">
                                            <p:txEl>
                                              <p:pRg st="1" end="1"/>
                                            </p:txEl>
                                          </p:spTgt>
                                        </p:tgtEl>
                                      </p:cBhvr>
                                    </p:animEffect>
                                    <p:anim calcmode="lin" valueType="num">
                                      <p:cBhvr>
                                        <p:cTn id="15" dur="500" fill="hold"/>
                                        <p:tgtEl>
                                          <p:spTgt spid="9216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9216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0" fill="hold">
                                          <p:stCondLst>
                                            <p:cond delay="0"/>
                                          </p:stCondLst>
                                        </p:cTn>
                                        <p:tgtEl>
                                          <p:spTgt spid="92164">
                                            <p:txEl>
                                              <p:pRg st="2" end="2"/>
                                            </p:txEl>
                                          </p:spTgt>
                                        </p:tgtEl>
                                        <p:attrNameLst>
                                          <p:attrName>style.visibility</p:attrName>
                                        </p:attrNameLst>
                                      </p:cBhvr>
                                      <p:to>
                                        <p:strVal val="visible"/>
                                      </p:to>
                                    </p:set>
                                    <p:animEffect transition="in" filter="fade">
                                      <p:cBhvr>
                                        <p:cTn id="21" dur="500"/>
                                        <p:tgtEl>
                                          <p:spTgt spid="92164">
                                            <p:txEl>
                                              <p:pRg st="2" end="2"/>
                                            </p:txEl>
                                          </p:spTgt>
                                        </p:tgtEl>
                                      </p:cBhvr>
                                    </p:animEffect>
                                    <p:anim calcmode="lin" valueType="num">
                                      <p:cBhvr>
                                        <p:cTn id="22" dur="500" fill="hold"/>
                                        <p:tgtEl>
                                          <p:spTgt spid="9216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92164">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20091125101856"/>
          <p:cNvPicPr>
            <a:picLocks noChangeAspect="1" noChangeArrowheads="1"/>
          </p:cNvPicPr>
          <p:nvPr/>
        </p:nvPicPr>
        <p:blipFill>
          <a:blip r:embed="rId2" cstate="print"/>
          <a:srcRect/>
          <a:stretch>
            <a:fillRect/>
          </a:stretch>
        </p:blipFill>
        <p:spPr bwMode="auto">
          <a:xfrm>
            <a:off x="0" y="0"/>
            <a:ext cx="9144000" cy="6681788"/>
          </a:xfrm>
          <a:prstGeom prst="rect">
            <a:avLst/>
          </a:prstGeom>
          <a:noFill/>
        </p:spPr>
      </p:pic>
      <p:sp>
        <p:nvSpPr>
          <p:cNvPr id="174083" name="Rectangle 3"/>
          <p:cNvSpPr>
            <a:spLocks noGrp="1" noChangeArrowheads="1"/>
          </p:cNvSpPr>
          <p:nvPr>
            <p:ph type="body" idx="1"/>
          </p:nvPr>
        </p:nvSpPr>
        <p:spPr>
          <a:xfrm>
            <a:off x="5334000" y="0"/>
            <a:ext cx="3810000" cy="2133600"/>
          </a:xfrm>
        </p:spPr>
        <p:txBody>
          <a:bodyPr>
            <a:normAutofit/>
          </a:bodyPr>
          <a:lstStyle/>
          <a:p>
            <a:r>
              <a:rPr lang="zh-CN" altLang="en-US" sz="2400" dirty="0">
                <a:solidFill>
                  <a:schemeClr val="bg1"/>
                </a:solidFill>
              </a:rPr>
              <a:t>猛洞河因</a:t>
            </a:r>
            <a:r>
              <a:rPr lang="zh-CN" altLang="en-US" sz="2400" dirty="0">
                <a:solidFill>
                  <a:schemeClr val="bg1"/>
                </a:solidFill>
                <a:latin typeface="Arial"/>
              </a:rPr>
              <a:t>“</a:t>
            </a:r>
            <a:r>
              <a:rPr lang="zh-CN" altLang="en-US" sz="2400" dirty="0">
                <a:solidFill>
                  <a:schemeClr val="bg1"/>
                </a:solidFill>
              </a:rPr>
              <a:t>山猛似虎，水急如龙，洞穴奇多</a:t>
            </a:r>
            <a:r>
              <a:rPr lang="zh-CN" altLang="en-US" sz="2400" dirty="0">
                <a:solidFill>
                  <a:schemeClr val="bg1"/>
                </a:solidFill>
                <a:latin typeface="Arial"/>
              </a:rPr>
              <a:t>”</a:t>
            </a:r>
            <a:r>
              <a:rPr lang="zh-CN" altLang="en-US" sz="2400" dirty="0">
                <a:solidFill>
                  <a:schemeClr val="bg1"/>
                </a:solidFill>
              </a:rPr>
              <a:t>而得</a:t>
            </a:r>
            <a:r>
              <a:rPr lang="zh-CN" altLang="en-US" sz="2400" dirty="0" smtClean="0">
                <a:solidFill>
                  <a:schemeClr val="bg1"/>
                </a:solidFill>
              </a:rPr>
              <a:t>名。</a:t>
            </a:r>
            <a:endParaRPr lang="zh-CN" alt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5" descr="http://yzlzl.forestry.gov.cn/uploadfile/history/img_zrbh20071006400.jpg"/>
          <p:cNvPicPr>
            <a:picLocks noGrp="1" noChangeAspect="1" noChangeArrowheads="1"/>
          </p:cNvPicPr>
          <p:nvPr>
            <p:ph type="body" sz="half" idx="4294967295"/>
          </p:nvPr>
        </p:nvPicPr>
        <p:blipFill>
          <a:blip r:embed="rId2" cstate="print"/>
          <a:srcRect/>
          <a:stretch>
            <a:fillRect/>
          </a:stretch>
        </p:blipFill>
        <p:spPr bwMode="auto">
          <a:xfrm>
            <a:off x="76200" y="0"/>
            <a:ext cx="9067800" cy="6858000"/>
          </a:xfrm>
          <a:noFill/>
          <a:ln/>
        </p:spPr>
      </p:pic>
      <p:sp>
        <p:nvSpPr>
          <p:cNvPr id="10249" name="Rectangle 9"/>
          <p:cNvSpPr>
            <a:spLocks noGrp="1" noChangeArrowheads="1"/>
          </p:cNvSpPr>
          <p:nvPr>
            <p:ph type="title" idx="4294967295"/>
          </p:nvPr>
        </p:nvSpPr>
        <p:spPr>
          <a:xfrm>
            <a:off x="1259632" y="332656"/>
            <a:ext cx="6248400" cy="914400"/>
          </a:xfrm>
        </p:spPr>
        <p:txBody>
          <a:bodyPr lIns="92075" tIns="46038" rIns="92075" bIns="46038">
            <a:normAutofit/>
          </a:bodyPr>
          <a:lstStyle/>
          <a:p>
            <a:r>
              <a:rPr lang="zh-CN" altLang="en-US" sz="2800" dirty="0" smtClean="0">
                <a:solidFill>
                  <a:srgbClr val="0000FF"/>
                </a:solidFill>
                <a:cs typeface="华文新魏"/>
              </a:rPr>
              <a:t>（三） </a:t>
            </a:r>
            <a:r>
              <a:rPr lang="zh-CN" altLang="en-US" sz="2800" dirty="0">
                <a:solidFill>
                  <a:srgbClr val="0000FF"/>
                </a:solidFill>
                <a:cs typeface="华文新魏"/>
              </a:rPr>
              <a:t>湖</a:t>
            </a:r>
            <a:r>
              <a:rPr lang="zh-CN" altLang="en-US" sz="2800" dirty="0" smtClean="0">
                <a:solidFill>
                  <a:srgbClr val="0000FF"/>
                </a:solidFill>
                <a:cs typeface="华文新魏"/>
              </a:rPr>
              <a:t>泊</a:t>
            </a:r>
            <a:endParaRPr lang="zh-CN" altLang="en-US" sz="2800" dirty="0">
              <a:solidFill>
                <a:srgbClr val="0000FF"/>
              </a:solidFill>
              <a:cs typeface="华文新魏"/>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flipV="1">
            <a:off x="838200" y="276225"/>
            <a:ext cx="7239000" cy="74613"/>
          </a:xfrm>
        </p:spPr>
        <p:txBody>
          <a:bodyPr>
            <a:normAutofit fontScale="90000"/>
          </a:bodyPr>
          <a:lstStyle/>
          <a:p>
            <a:endParaRPr lang="zh-CN" altLang="zh-CN"/>
          </a:p>
        </p:txBody>
      </p:sp>
      <p:sp>
        <p:nvSpPr>
          <p:cNvPr id="186371" name="Rectangle 3"/>
          <p:cNvSpPr>
            <a:spLocks noGrp="1" noChangeArrowheads="1"/>
          </p:cNvSpPr>
          <p:nvPr>
            <p:ph type="body" idx="1"/>
          </p:nvPr>
        </p:nvSpPr>
        <p:spPr>
          <a:xfrm>
            <a:off x="899592" y="764704"/>
            <a:ext cx="7791400" cy="5105400"/>
          </a:xfrm>
        </p:spPr>
        <p:txBody>
          <a:bodyPr/>
          <a:lstStyle/>
          <a:p>
            <a:r>
              <a:rPr lang="zh-CN" altLang="en-US" sz="3200" dirty="0">
                <a:latin typeface="宋体" pitchFamily="2" charset="-122"/>
              </a:rPr>
              <a:t>中国</a:t>
            </a:r>
            <a:r>
              <a:rPr lang="en-US" altLang="zh-CN" sz="3200" dirty="0">
                <a:latin typeface="宋体" pitchFamily="2" charset="-122"/>
              </a:rPr>
              <a:t>5</a:t>
            </a:r>
            <a:r>
              <a:rPr lang="zh-CN" altLang="en-US" sz="3200" dirty="0">
                <a:latin typeface="宋体" pitchFamily="2" charset="-122"/>
              </a:rPr>
              <a:t>大淡水湖：</a:t>
            </a:r>
          </a:p>
          <a:p>
            <a:endParaRPr lang="zh-CN" altLang="en-US" sz="1200" dirty="0">
              <a:latin typeface="宋体" pitchFamily="2" charset="-122"/>
            </a:endParaRPr>
          </a:p>
          <a:p>
            <a:pPr>
              <a:buFont typeface="Wingdings" pitchFamily="2" charset="2"/>
              <a:buNone/>
            </a:pPr>
            <a:r>
              <a:rPr lang="zh-CN" altLang="en-US" dirty="0" smtClean="0">
                <a:latin typeface="宋体" pitchFamily="2" charset="-122"/>
                <a:ea typeface="宋体" pitchFamily="2" charset="-122"/>
              </a:rPr>
              <a:t>  鄱</a:t>
            </a:r>
            <a:r>
              <a:rPr lang="zh-CN" altLang="en-US" dirty="0">
                <a:latin typeface="宋体" pitchFamily="2" charset="-122"/>
                <a:ea typeface="宋体" pitchFamily="2" charset="-122"/>
              </a:rPr>
              <a:t>阳湖：面积 </a:t>
            </a:r>
            <a:r>
              <a:rPr lang="en-US" altLang="zh-CN" dirty="0">
                <a:latin typeface="宋体" pitchFamily="2" charset="-122"/>
                <a:ea typeface="宋体" pitchFamily="2" charset="-122"/>
              </a:rPr>
              <a:t>3960</a:t>
            </a:r>
            <a:r>
              <a:rPr lang="zh-CN" altLang="en-US" dirty="0">
                <a:latin typeface="宋体" pitchFamily="2" charset="-122"/>
                <a:ea typeface="宋体" pitchFamily="2" charset="-122"/>
              </a:rPr>
              <a:t>平方公里。 </a:t>
            </a:r>
          </a:p>
          <a:p>
            <a:pPr>
              <a:buFont typeface="Wingdings" pitchFamily="2" charset="2"/>
              <a:buNone/>
            </a:pPr>
            <a:r>
              <a:rPr lang="zh-CN" altLang="en-US" dirty="0">
                <a:latin typeface="宋体" pitchFamily="2" charset="-122"/>
                <a:ea typeface="宋体" pitchFamily="2" charset="-122"/>
              </a:rPr>
              <a:t>　洞庭</a:t>
            </a:r>
            <a:r>
              <a:rPr lang="zh-CN" altLang="en-US" dirty="0" smtClean="0">
                <a:latin typeface="宋体" pitchFamily="2" charset="-122"/>
                <a:ea typeface="宋体" pitchFamily="2" charset="-122"/>
              </a:rPr>
              <a:t>湖：</a:t>
            </a:r>
            <a:r>
              <a:rPr lang="zh-CN" altLang="en-US" dirty="0">
                <a:latin typeface="宋体" pitchFamily="2" charset="-122"/>
                <a:ea typeface="宋体" pitchFamily="2" charset="-122"/>
              </a:rPr>
              <a:t>面积 </a:t>
            </a:r>
            <a:r>
              <a:rPr lang="en-US" altLang="zh-CN" dirty="0">
                <a:latin typeface="宋体" pitchFamily="2" charset="-122"/>
                <a:ea typeface="宋体" pitchFamily="2" charset="-122"/>
              </a:rPr>
              <a:t>2740</a:t>
            </a:r>
            <a:r>
              <a:rPr lang="zh-CN" altLang="en-US" dirty="0">
                <a:latin typeface="宋体" pitchFamily="2" charset="-122"/>
                <a:ea typeface="宋体" pitchFamily="2" charset="-122"/>
              </a:rPr>
              <a:t>平方公里。 </a:t>
            </a:r>
          </a:p>
          <a:p>
            <a:pPr>
              <a:buFont typeface="Wingdings" pitchFamily="2" charset="2"/>
              <a:buNone/>
            </a:pPr>
            <a:r>
              <a:rPr lang="zh-CN" altLang="en-US" dirty="0">
                <a:latin typeface="宋体" pitchFamily="2" charset="-122"/>
                <a:ea typeface="宋体" pitchFamily="2" charset="-122"/>
              </a:rPr>
              <a:t>　太湖：面积 </a:t>
            </a:r>
            <a:r>
              <a:rPr lang="en-US" altLang="zh-CN" dirty="0">
                <a:latin typeface="宋体" pitchFamily="2" charset="-122"/>
                <a:ea typeface="宋体" pitchFamily="2" charset="-122"/>
              </a:rPr>
              <a:t>2338</a:t>
            </a:r>
            <a:r>
              <a:rPr lang="zh-CN" altLang="en-US" dirty="0">
                <a:latin typeface="宋体" pitchFamily="2" charset="-122"/>
                <a:ea typeface="宋体" pitchFamily="2" charset="-122"/>
              </a:rPr>
              <a:t>平方公里。 </a:t>
            </a:r>
          </a:p>
          <a:p>
            <a:pPr>
              <a:buFont typeface="Wingdings" pitchFamily="2" charset="2"/>
              <a:buNone/>
            </a:pPr>
            <a:r>
              <a:rPr lang="zh-CN" altLang="en-US" dirty="0">
                <a:latin typeface="宋体" pitchFamily="2" charset="-122"/>
                <a:ea typeface="宋体" pitchFamily="2" charset="-122"/>
              </a:rPr>
              <a:t>　洪泽湖：面积 </a:t>
            </a:r>
            <a:r>
              <a:rPr lang="en-US" altLang="zh-CN" dirty="0">
                <a:latin typeface="宋体" pitchFamily="2" charset="-122"/>
                <a:ea typeface="宋体" pitchFamily="2" charset="-122"/>
              </a:rPr>
              <a:t>2069</a:t>
            </a:r>
            <a:r>
              <a:rPr lang="zh-CN" altLang="en-US" dirty="0">
                <a:latin typeface="宋体" pitchFamily="2" charset="-122"/>
                <a:ea typeface="宋体" pitchFamily="2" charset="-122"/>
              </a:rPr>
              <a:t>平方公里。 </a:t>
            </a:r>
          </a:p>
          <a:p>
            <a:pPr>
              <a:buFont typeface="Wingdings" pitchFamily="2" charset="2"/>
              <a:buNone/>
            </a:pPr>
            <a:r>
              <a:rPr lang="zh-CN" altLang="en-US" dirty="0">
                <a:latin typeface="宋体" pitchFamily="2" charset="-122"/>
                <a:ea typeface="宋体" pitchFamily="2" charset="-122"/>
              </a:rPr>
              <a:t>　巢湖：面积 </a:t>
            </a:r>
            <a:r>
              <a:rPr lang="en-US" altLang="zh-CN" dirty="0">
                <a:latin typeface="宋体" pitchFamily="2" charset="-122"/>
                <a:ea typeface="宋体" pitchFamily="2" charset="-122"/>
              </a:rPr>
              <a:t>769.5</a:t>
            </a:r>
            <a:r>
              <a:rPr lang="zh-CN" altLang="en-US" dirty="0">
                <a:latin typeface="宋体" pitchFamily="2" charset="-122"/>
                <a:ea typeface="宋体" pitchFamily="2" charset="-122"/>
              </a:rPr>
              <a:t>平方公里。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3352800" y="152400"/>
            <a:ext cx="2057400" cy="563563"/>
          </a:xfrm>
        </p:spPr>
        <p:txBody>
          <a:bodyPr>
            <a:normAutofit/>
          </a:bodyPr>
          <a:lstStyle/>
          <a:p>
            <a:r>
              <a:rPr lang="zh-CN" altLang="en-US" sz="2800" b="0" dirty="0"/>
              <a:t>鄱阳湖</a:t>
            </a:r>
          </a:p>
        </p:txBody>
      </p:sp>
      <p:sp>
        <p:nvSpPr>
          <p:cNvPr id="306179" name="Rectangle 3"/>
          <p:cNvSpPr>
            <a:spLocks noGrp="1" noChangeArrowheads="1"/>
          </p:cNvSpPr>
          <p:nvPr>
            <p:ph type="body" idx="1"/>
          </p:nvPr>
        </p:nvSpPr>
        <p:spPr/>
        <p:txBody>
          <a:bodyPr/>
          <a:lstStyle/>
          <a:p>
            <a:endParaRPr lang="zh-CN" altLang="zh-CN"/>
          </a:p>
        </p:txBody>
      </p:sp>
      <p:pic>
        <p:nvPicPr>
          <p:cNvPr id="306181" name="Picture 5" descr="6735508_215504635153_2"/>
          <p:cNvPicPr>
            <a:picLocks noChangeAspect="1" noChangeArrowheads="1"/>
          </p:cNvPicPr>
          <p:nvPr/>
        </p:nvPicPr>
        <p:blipFill>
          <a:blip r:embed="rId2" cstate="print"/>
          <a:srcRect/>
          <a:stretch>
            <a:fillRect/>
          </a:stretch>
        </p:blipFill>
        <p:spPr bwMode="auto">
          <a:xfrm>
            <a:off x="0" y="762000"/>
            <a:ext cx="9144000" cy="5875338"/>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251520" y="476672"/>
            <a:ext cx="7075512" cy="5170646"/>
          </a:xfrm>
          <a:prstGeom prst="rect">
            <a:avLst/>
          </a:prstGeom>
          <a:noFill/>
          <a:ln w="9525">
            <a:noFill/>
            <a:miter lim="800000"/>
            <a:headEnd/>
            <a:tailEnd/>
          </a:ln>
          <a:effectLst/>
        </p:spPr>
        <p:txBody>
          <a:bodyPr wrap="square">
            <a:spAutoFit/>
          </a:bodyPr>
          <a:lstStyle/>
          <a:p>
            <a:pPr>
              <a:lnSpc>
                <a:spcPct val="150000"/>
              </a:lnSpc>
            </a:pPr>
            <a:r>
              <a:rPr lang="en-US" altLang="zh-CN" sz="2800" b="1" dirty="0">
                <a:solidFill>
                  <a:srgbClr val="0000FF"/>
                </a:solidFill>
                <a:latin typeface="宋体" pitchFamily="2" charset="-122"/>
                <a:ea typeface="宋体" pitchFamily="2" charset="-122"/>
              </a:rPr>
              <a:t> </a:t>
            </a:r>
            <a:r>
              <a:rPr lang="en-US" altLang="zh-CN" sz="2800" b="1" dirty="0" smtClean="0">
                <a:solidFill>
                  <a:srgbClr val="0000FF"/>
                </a:solidFill>
                <a:latin typeface="宋体" pitchFamily="2" charset="-122"/>
                <a:ea typeface="宋体" pitchFamily="2" charset="-122"/>
              </a:rPr>
              <a:t>   </a:t>
            </a:r>
            <a:r>
              <a:rPr lang="zh-CN" altLang="en-US" sz="2800" b="1" dirty="0" smtClean="0">
                <a:solidFill>
                  <a:srgbClr val="0000FF"/>
                </a:solidFill>
                <a:latin typeface="宋体" pitchFamily="2" charset="-122"/>
                <a:ea typeface="宋体" pitchFamily="2" charset="-122"/>
              </a:rPr>
              <a:t>（四）</a:t>
            </a:r>
            <a:r>
              <a:rPr lang="zh-CN" altLang="en-US" sz="2800" b="1" dirty="0">
                <a:solidFill>
                  <a:srgbClr val="0000FF"/>
                </a:solidFill>
                <a:latin typeface="宋体" pitchFamily="2" charset="-122"/>
                <a:ea typeface="宋体" pitchFamily="2" charset="-122"/>
              </a:rPr>
              <a:t>瀑</a:t>
            </a:r>
            <a:r>
              <a:rPr lang="zh-CN" altLang="en-US" sz="2800" b="1" dirty="0" smtClean="0">
                <a:solidFill>
                  <a:srgbClr val="0000FF"/>
                </a:solidFill>
                <a:latin typeface="宋体" pitchFamily="2" charset="-122"/>
                <a:ea typeface="宋体" pitchFamily="2" charset="-122"/>
              </a:rPr>
              <a:t>布</a:t>
            </a:r>
            <a:endParaRPr lang="zh-CN" altLang="en-US" sz="2800" b="1" dirty="0">
              <a:solidFill>
                <a:srgbClr val="0000FF"/>
              </a:solidFill>
              <a:latin typeface="宋体" pitchFamily="2" charset="-122"/>
              <a:ea typeface="宋体" pitchFamily="2" charset="-122"/>
            </a:endParaRPr>
          </a:p>
          <a:p>
            <a:pPr>
              <a:lnSpc>
                <a:spcPct val="150000"/>
              </a:lnSpc>
            </a:pPr>
            <a:endParaRPr lang="zh-CN" altLang="en-US" sz="1600" b="1" dirty="0">
              <a:solidFill>
                <a:srgbClr val="0000FF"/>
              </a:solidFill>
              <a:latin typeface="幼圆" pitchFamily="49" charset="-122"/>
              <a:ea typeface="幼圆" pitchFamily="49" charset="-122"/>
            </a:endParaRPr>
          </a:p>
          <a:p>
            <a:pPr>
              <a:lnSpc>
                <a:spcPct val="150000"/>
              </a:lnSpc>
            </a:pPr>
            <a:r>
              <a:rPr lang="zh-CN" altLang="en-US" sz="2800" b="1" dirty="0">
                <a:solidFill>
                  <a:srgbClr val="0000FF"/>
                </a:solidFill>
                <a:latin typeface="幼圆" pitchFamily="49" charset="-122"/>
                <a:ea typeface="幼圆" pitchFamily="49" charset="-122"/>
              </a:rPr>
              <a:t> </a:t>
            </a:r>
            <a:r>
              <a:rPr lang="zh-CN" altLang="en-US" sz="2800" b="1" dirty="0" smtClean="0">
                <a:solidFill>
                  <a:srgbClr val="0000FF"/>
                </a:solidFill>
                <a:latin typeface="幼圆" pitchFamily="49" charset="-122"/>
                <a:ea typeface="幼圆" pitchFamily="49" charset="-122"/>
              </a:rPr>
              <a:t> </a:t>
            </a:r>
            <a:r>
              <a:rPr lang="en-US" altLang="zh-CN" sz="2800" b="1" dirty="0" smtClean="0">
                <a:solidFill>
                  <a:srgbClr val="0000FF"/>
                </a:solidFill>
                <a:latin typeface="幼圆" pitchFamily="49" charset="-122"/>
                <a:ea typeface="幼圆" pitchFamily="49" charset="-122"/>
              </a:rPr>
              <a:t>(</a:t>
            </a:r>
            <a:r>
              <a:rPr lang="zh-CN" altLang="en-US" sz="2800" b="1" dirty="0">
                <a:solidFill>
                  <a:srgbClr val="0000FF"/>
                </a:solidFill>
                <a:latin typeface="幼圆" pitchFamily="49" charset="-122"/>
                <a:ea typeface="幼圆" pitchFamily="49" charset="-122"/>
              </a:rPr>
              <a:t>形、声、色</a:t>
            </a:r>
            <a:r>
              <a:rPr lang="en-US" altLang="zh-CN" sz="2800" b="1" dirty="0">
                <a:solidFill>
                  <a:srgbClr val="0000FF"/>
                </a:solidFill>
                <a:latin typeface="幼圆" pitchFamily="49" charset="-122"/>
                <a:ea typeface="幼圆" pitchFamily="49" charset="-122"/>
              </a:rPr>
              <a:t>)</a:t>
            </a:r>
          </a:p>
          <a:p>
            <a:pPr>
              <a:lnSpc>
                <a:spcPct val="150000"/>
              </a:lnSpc>
            </a:pPr>
            <a:r>
              <a:rPr lang="en-US" altLang="zh-CN" sz="2800" b="1" dirty="0">
                <a:solidFill>
                  <a:prstClr val="black"/>
                </a:solidFill>
                <a:latin typeface="宋体" pitchFamily="2" charset="-122"/>
              </a:rPr>
              <a:t>   </a:t>
            </a:r>
            <a:r>
              <a:rPr lang="zh-CN" altLang="en-US" sz="2800" dirty="0">
                <a:solidFill>
                  <a:prstClr val="black"/>
                </a:solidFill>
                <a:latin typeface="宋体" pitchFamily="2" charset="-122"/>
              </a:rPr>
              <a:t>岩溶型瀑布</a:t>
            </a:r>
          </a:p>
          <a:p>
            <a:pPr>
              <a:lnSpc>
                <a:spcPct val="150000"/>
              </a:lnSpc>
            </a:pPr>
            <a:r>
              <a:rPr lang="zh-CN" altLang="en-US" sz="2800" dirty="0">
                <a:solidFill>
                  <a:prstClr val="black"/>
                </a:solidFill>
                <a:latin typeface="宋体" pitchFamily="2" charset="-122"/>
              </a:rPr>
              <a:t>   构造型瀑布</a:t>
            </a:r>
          </a:p>
          <a:p>
            <a:pPr>
              <a:lnSpc>
                <a:spcPct val="150000"/>
              </a:lnSpc>
            </a:pPr>
            <a:r>
              <a:rPr lang="zh-CN" altLang="en-US" sz="2800" dirty="0">
                <a:solidFill>
                  <a:prstClr val="black"/>
                </a:solidFill>
                <a:latin typeface="宋体" pitchFamily="2" charset="-122"/>
              </a:rPr>
              <a:t>   堰塞型瀑布</a:t>
            </a:r>
          </a:p>
          <a:p>
            <a:pPr>
              <a:lnSpc>
                <a:spcPct val="150000"/>
              </a:lnSpc>
            </a:pPr>
            <a:r>
              <a:rPr lang="zh-CN" altLang="en-US" sz="2800" dirty="0">
                <a:solidFill>
                  <a:prstClr val="black"/>
                </a:solidFill>
                <a:latin typeface="宋体" pitchFamily="2" charset="-122"/>
              </a:rPr>
              <a:t>   冰川瀑布</a:t>
            </a:r>
          </a:p>
          <a:p>
            <a:pPr>
              <a:lnSpc>
                <a:spcPct val="150000"/>
              </a:lnSpc>
            </a:pPr>
            <a:r>
              <a:rPr lang="zh-CN" altLang="en-US" sz="2800" b="1" dirty="0">
                <a:solidFill>
                  <a:prstClr val="black"/>
                </a:solidFill>
                <a:latin typeface="宋体" pitchFamily="2" charset="-122"/>
              </a:rPr>
              <a:t> </a:t>
            </a:r>
          </a:p>
        </p:txBody>
      </p:sp>
      <p:pic>
        <p:nvPicPr>
          <p:cNvPr id="183302" name="Picture 6" descr="55361254195470375"/>
          <p:cNvPicPr>
            <a:picLocks noChangeAspect="1" noChangeArrowheads="1"/>
          </p:cNvPicPr>
          <p:nvPr/>
        </p:nvPicPr>
        <p:blipFill>
          <a:blip r:embed="rId2" cstate="print"/>
          <a:srcRect/>
          <a:stretch>
            <a:fillRect/>
          </a:stretch>
        </p:blipFill>
        <p:spPr bwMode="auto">
          <a:xfrm>
            <a:off x="3048000" y="1676400"/>
            <a:ext cx="6096000" cy="47244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p:cNvSpPr>
            <a:spLocks noGrp="1" noChangeArrowheads="1"/>
          </p:cNvSpPr>
          <p:nvPr>
            <p:ph type="body" idx="4294967295"/>
          </p:nvPr>
        </p:nvSpPr>
        <p:spPr>
          <a:xfrm>
            <a:off x="899592" y="1484784"/>
            <a:ext cx="7768158" cy="4377283"/>
          </a:xfrm>
          <a:ln w="57150">
            <a:solidFill>
              <a:schemeClr val="folHlink"/>
            </a:solidFill>
          </a:ln>
        </p:spPr>
        <p:txBody>
          <a:bodyPr wrap="none"/>
          <a:lstStyle/>
          <a:p>
            <a:pPr>
              <a:lnSpc>
                <a:spcPct val="250000"/>
              </a:lnSpc>
              <a:buFont typeface="Wingdings" pitchFamily="2" charset="2"/>
              <a:buNone/>
            </a:pPr>
            <a:r>
              <a:rPr lang="zh-CN" altLang="en-US" sz="2400" dirty="0">
                <a:solidFill>
                  <a:srgbClr val="0000FF"/>
                </a:solidFill>
              </a:rPr>
              <a:t>三大瀑布：黄果树瀑布、壶口瀑布、吊水楼瀑布</a:t>
            </a:r>
          </a:p>
          <a:p>
            <a:pPr>
              <a:lnSpc>
                <a:spcPct val="250000"/>
              </a:lnSpc>
              <a:buFont typeface="Wingdings" pitchFamily="2" charset="2"/>
              <a:buNone/>
            </a:pPr>
            <a:r>
              <a:rPr lang="zh-CN" altLang="en-US" sz="2400" dirty="0"/>
              <a:t>雁荡十八瀑、九寨沟的诺日朗瀑布和树正瀑布</a:t>
            </a:r>
          </a:p>
          <a:p>
            <a:pPr>
              <a:lnSpc>
                <a:spcPct val="250000"/>
              </a:lnSpc>
              <a:buFont typeface="Wingdings" pitchFamily="2" charset="2"/>
              <a:buNone/>
            </a:pPr>
            <a:r>
              <a:rPr lang="zh-CN" altLang="en-US" sz="2400" dirty="0"/>
              <a:t>黄山的三大瀑布：人字瀑、百丈瀑、九龙瀑</a:t>
            </a:r>
          </a:p>
          <a:p>
            <a:pPr>
              <a:lnSpc>
                <a:spcPct val="250000"/>
              </a:lnSpc>
              <a:buFont typeface="Wingdings" pitchFamily="2" charset="2"/>
              <a:buNone/>
            </a:pPr>
            <a:r>
              <a:rPr lang="zh-CN" altLang="en-US" sz="2400" dirty="0"/>
              <a:t>焦作云台山瀑布等</a:t>
            </a:r>
          </a:p>
        </p:txBody>
      </p:sp>
      <p:sp>
        <p:nvSpPr>
          <p:cNvPr id="124932" name="Rectangle 4"/>
          <p:cNvSpPr>
            <a:spLocks noGrp="1" noChangeArrowheads="1"/>
          </p:cNvSpPr>
          <p:nvPr>
            <p:ph type="title" idx="4294967295"/>
          </p:nvPr>
        </p:nvSpPr>
        <p:spPr>
          <a:xfrm>
            <a:off x="1043608" y="548680"/>
            <a:ext cx="7772400" cy="750912"/>
          </a:xfrm>
        </p:spPr>
        <p:txBody>
          <a:bodyPr lIns="92075" tIns="46038" rIns="92075" bIns="46038">
            <a:normAutofit/>
          </a:bodyPr>
          <a:lstStyle/>
          <a:p>
            <a:r>
              <a:rPr lang="zh-CN" altLang="en-US" sz="3200" b="0" dirty="0">
                <a:solidFill>
                  <a:srgbClr val="0000FF"/>
                </a:solidFill>
                <a:effectLst>
                  <a:outerShdw blurRad="38100" dist="38100" dir="2700000" algn="tl">
                    <a:srgbClr val="C0C0C0"/>
                  </a:outerShdw>
                </a:effectLst>
                <a:latin typeface="黑体" pitchFamily="49" charset="-122"/>
                <a:ea typeface="黑体" pitchFamily="49" charset="-122"/>
                <a:cs typeface="华文新魏"/>
              </a:rPr>
              <a:t>主要瀑布旅游资源</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p:txBody>
          <a:bodyPr lIns="92075" tIns="46038" rIns="92075" bIns="46038"/>
          <a:lstStyle/>
          <a:p>
            <a:endParaRPr lang="zh-CN" altLang="zh-CN">
              <a:effectLst>
                <a:outerShdw blurRad="38100" dist="38100" dir="2700000" algn="tl">
                  <a:srgbClr val="C0C0C0"/>
                </a:outerShdw>
              </a:effectLst>
            </a:endParaRPr>
          </a:p>
        </p:txBody>
      </p:sp>
      <p:pic>
        <p:nvPicPr>
          <p:cNvPr id="75781" name="Picture 5" descr="4634771_102732002192_2"/>
          <p:cNvPicPr>
            <a:picLocks noChangeAspect="1" noChangeArrowheads="1"/>
          </p:cNvPicPr>
          <p:nvPr/>
        </p:nvPicPr>
        <p:blipFill>
          <a:blip r:embed="rId3" cstate="print"/>
          <a:srcRect/>
          <a:stretch>
            <a:fillRect/>
          </a:stretch>
        </p:blipFill>
        <p:spPr bwMode="auto">
          <a:xfrm>
            <a:off x="0" y="0"/>
            <a:ext cx="9144000" cy="6843712"/>
          </a:xfrm>
          <a:prstGeom prst="rect">
            <a:avLst/>
          </a:prstGeom>
          <a:noFill/>
        </p:spPr>
      </p:pic>
      <p:sp>
        <p:nvSpPr>
          <p:cNvPr id="75786" name="Rectangle 10"/>
          <p:cNvSpPr>
            <a:spLocks noChangeArrowheads="1"/>
          </p:cNvSpPr>
          <p:nvPr/>
        </p:nvSpPr>
        <p:spPr bwMode="auto">
          <a:xfrm>
            <a:off x="381000" y="227013"/>
            <a:ext cx="1716088" cy="457200"/>
          </a:xfrm>
          <a:prstGeom prst="rect">
            <a:avLst/>
          </a:prstGeom>
          <a:noFill/>
          <a:ln w="9525">
            <a:noFill/>
            <a:miter lim="800000"/>
            <a:headEnd/>
            <a:tailEnd/>
          </a:ln>
          <a:effectLst/>
        </p:spPr>
        <p:txBody>
          <a:bodyPr wrap="none">
            <a:spAutoFit/>
          </a:bodyPr>
          <a:lstStyle/>
          <a:p>
            <a:r>
              <a:rPr lang="zh-CN" altLang="en-US" sz="2400" b="1">
                <a:solidFill>
                  <a:srgbClr val="FF3399"/>
                </a:solidFill>
              </a:rPr>
              <a:t>黄果树瀑布</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5781"/>
                                        </p:tgtEl>
                                        <p:attrNameLst>
                                          <p:attrName>ppt_x</p:attrName>
                                        </p:attrNameLst>
                                      </p:cBhvr>
                                      <p:tavLst>
                                        <p:tav tm="0">
                                          <p:val>
                                            <p:strVal val="ppt_x"/>
                                          </p:val>
                                        </p:tav>
                                        <p:tav tm="100000">
                                          <p:val>
                                            <p:strVal val="ppt_x"/>
                                          </p:val>
                                        </p:tav>
                                      </p:tavLst>
                                    </p:anim>
                                    <p:anim calcmode="lin" valueType="num">
                                      <p:cBhvr additive="base">
                                        <p:cTn id="7" dur="500"/>
                                        <p:tgtEl>
                                          <p:spTgt spid="75781"/>
                                        </p:tgtEl>
                                        <p:attrNameLst>
                                          <p:attrName>ppt_y</p:attrName>
                                        </p:attrNameLst>
                                      </p:cBhvr>
                                      <p:tavLst>
                                        <p:tav tm="0">
                                          <p:val>
                                            <p:strVal val="ppt_y"/>
                                          </p:val>
                                        </p:tav>
                                        <p:tav tm="100000">
                                          <p:val>
                                            <p:strVal val="1+ppt_h/2"/>
                                          </p:val>
                                        </p:tav>
                                      </p:tavLst>
                                    </p:anim>
                                    <p:set>
                                      <p:cBhvr>
                                        <p:cTn id="8" dur="1" fill="hold">
                                          <p:stCondLst>
                                            <p:cond delay="499"/>
                                          </p:stCondLst>
                                        </p:cTn>
                                        <p:tgtEl>
                                          <p:spTgt spid="757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2008021323163079548"/>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标题 3"/>
          <p:cNvSpPr>
            <a:spLocks noGrp="1"/>
          </p:cNvSpPr>
          <p:nvPr>
            <p:ph type="title" idx="4294967295"/>
          </p:nvPr>
        </p:nvSpPr>
        <p:spPr>
          <a:xfrm>
            <a:off x="685800" y="0"/>
            <a:ext cx="7772400" cy="533400"/>
          </a:xfrm>
        </p:spPr>
        <p:txBody>
          <a:bodyPr lIns="92075" tIns="46038" rIns="92075" bIns="46038"/>
          <a:lstStyle/>
          <a:p>
            <a:r>
              <a:rPr lang="zh-CN" altLang="en-US" sz="2800" dirty="0">
                <a:solidFill>
                  <a:schemeClr val="bg1"/>
                </a:solidFill>
                <a:effectLst>
                  <a:outerShdw blurRad="38100" dist="38100" dir="2700000" algn="tl">
                    <a:srgbClr val="C0C0C0"/>
                  </a:outerShdw>
                </a:effectLst>
              </a:rPr>
              <a:t>山西壶口瀑布</a:t>
            </a:r>
            <a:r>
              <a:rPr lang="zh-CN" altLang="en-US" sz="2800" b="0" dirty="0">
                <a:solidFill>
                  <a:schemeClr val="bg1"/>
                </a:solidFill>
                <a:effectLst>
                  <a:outerShdw blurRad="38100" dist="38100" dir="2700000" algn="tl">
                    <a:srgbClr val="C0C0C0"/>
                  </a:outerShdw>
                </a:effectLst>
              </a:rPr>
              <a:t>       </a:t>
            </a:r>
            <a:r>
              <a:rPr lang="zh-CN" altLang="en-US" sz="2800" dirty="0">
                <a:solidFill>
                  <a:schemeClr val="bg1"/>
                </a:solidFill>
              </a:rPr>
              <a:t>构造型瀑布</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0" y="304801"/>
            <a:ext cx="7239000" cy="459904"/>
          </a:xfrm>
          <a:ln/>
        </p:spPr>
        <p:txBody>
          <a:bodyPr>
            <a:normAutofit fontScale="90000"/>
          </a:bodyPr>
          <a:lstStyle/>
          <a:p>
            <a:r>
              <a:rPr lang="zh-CN" altLang="en-US" sz="3200" b="0" dirty="0" smtClean="0">
                <a:effectLst>
                  <a:outerShdw blurRad="38100" dist="38100" dir="2700000" algn="tl">
                    <a:srgbClr val="C0C0C0"/>
                  </a:outerShdw>
                </a:effectLst>
              </a:rPr>
              <a:t>（五） 泉水</a:t>
            </a:r>
            <a:endParaRPr lang="zh-CN" altLang="en-US" sz="3200" b="0" dirty="0">
              <a:effectLst>
                <a:outerShdw blurRad="38100" dist="38100" dir="2700000" algn="tl">
                  <a:srgbClr val="C0C0C0"/>
                </a:outerShdw>
              </a:effectLst>
            </a:endParaRPr>
          </a:p>
        </p:txBody>
      </p:sp>
      <p:sp>
        <p:nvSpPr>
          <p:cNvPr id="4" name="标题 3"/>
          <p:cNvSpPr>
            <a:spLocks/>
          </p:cNvSpPr>
          <p:nvPr/>
        </p:nvSpPr>
        <p:spPr bwMode="gray">
          <a:xfrm>
            <a:off x="0" y="457200"/>
            <a:ext cx="533400" cy="5715000"/>
          </a:xfrm>
          <a:prstGeom prst="rect">
            <a:avLst/>
          </a:prstGeom>
          <a:noFill/>
          <a:ln w="9525">
            <a:noFill/>
            <a:miter lim="800000"/>
            <a:headEnd/>
            <a:tailEnd/>
          </a:ln>
          <a:effectLst>
            <a:outerShdw dist="28398" dir="1593903" algn="ctr" rotWithShape="0">
              <a:schemeClr val="bg1">
                <a:alpha val="50000"/>
              </a:schemeClr>
            </a:outerShdw>
          </a:effectLst>
        </p:spPr>
        <p:txBody>
          <a:bodyPr lIns="92075" tIns="46038" rIns="92075" bIns="46038" anchor="ctr"/>
          <a:lstStyle/>
          <a:p>
            <a:r>
              <a:rPr lang="zh-CN" altLang="en-US" sz="2400" b="1">
                <a:solidFill>
                  <a:srgbClr val="000000"/>
                </a:solidFill>
                <a:effectLst>
                  <a:outerShdw blurRad="38100" dist="38100" dir="2700000" algn="tl">
                    <a:srgbClr val="C0C0C0"/>
                  </a:outerShdw>
                </a:effectLst>
                <a:latin typeface="宋体" pitchFamily="2" charset="-122"/>
              </a:rPr>
              <a:t>大地的眼泪</a:t>
            </a:r>
            <a:br>
              <a:rPr lang="zh-CN" altLang="en-US" sz="2400" b="1">
                <a:solidFill>
                  <a:srgbClr val="000000"/>
                </a:solidFill>
                <a:effectLst>
                  <a:outerShdw blurRad="38100" dist="38100" dir="2700000" algn="tl">
                    <a:srgbClr val="C0C0C0"/>
                  </a:outerShdw>
                </a:effectLst>
                <a:latin typeface="宋体" pitchFamily="2" charset="-122"/>
              </a:rPr>
            </a:br>
            <a:r>
              <a:rPr lang="zh-CN" altLang="en-US" sz="2400" b="1">
                <a:solidFill>
                  <a:srgbClr val="000000"/>
                </a:solidFill>
                <a:effectLst>
                  <a:outerShdw blurRad="38100" dist="38100" dir="2700000" algn="tl">
                    <a:srgbClr val="C0C0C0"/>
                  </a:outerShdw>
                </a:effectLst>
                <a:latin typeface="宋体" pitchFamily="2" charset="-122"/>
              </a:rPr>
              <a:t> 自然的弦音</a:t>
            </a:r>
          </a:p>
        </p:txBody>
      </p:sp>
      <p:pic>
        <p:nvPicPr>
          <p:cNvPr id="100360" name="Picture 8" descr="1412106_180926132250_2"/>
          <p:cNvPicPr>
            <a:picLocks noChangeAspect="1" noChangeArrowheads="1"/>
          </p:cNvPicPr>
          <p:nvPr/>
        </p:nvPicPr>
        <p:blipFill>
          <a:blip r:embed="rId3" cstate="print"/>
          <a:srcRect b="13219"/>
          <a:stretch>
            <a:fillRect/>
          </a:stretch>
        </p:blipFill>
        <p:spPr bwMode="auto">
          <a:xfrm>
            <a:off x="395536" y="836712"/>
            <a:ext cx="8153400" cy="5330825"/>
          </a:xfrm>
          <a:prstGeom prst="rect">
            <a:avLst/>
          </a:prstGeom>
          <a:noFill/>
        </p:spPr>
      </p:pic>
      <p:sp>
        <p:nvSpPr>
          <p:cNvPr id="100361" name="Rectangle 9"/>
          <p:cNvSpPr>
            <a:spLocks noChangeArrowheads="1"/>
          </p:cNvSpPr>
          <p:nvPr/>
        </p:nvSpPr>
        <p:spPr bwMode="auto">
          <a:xfrm>
            <a:off x="8534400" y="1371600"/>
            <a:ext cx="609600" cy="4108450"/>
          </a:xfrm>
          <a:prstGeom prst="rect">
            <a:avLst/>
          </a:prstGeom>
          <a:noFill/>
          <a:ln w="9525">
            <a:noFill/>
            <a:miter lim="800000"/>
            <a:headEnd/>
            <a:tailEnd/>
          </a:ln>
          <a:effectLst/>
        </p:spPr>
        <p:txBody>
          <a:bodyPr>
            <a:spAutoFit/>
          </a:bodyPr>
          <a:lstStyle/>
          <a:p>
            <a:r>
              <a:rPr lang="zh-CN" altLang="en-US" sz="2400" b="1">
                <a:solidFill>
                  <a:srgbClr val="000000"/>
                </a:solidFill>
                <a:effectLst>
                  <a:outerShdw blurRad="38100" dist="38100" dir="2700000" algn="tl">
                    <a:srgbClr val="C0C0C0"/>
                  </a:outerShdw>
                </a:effectLst>
                <a:latin typeface="宋体" pitchFamily="2" charset="-122"/>
              </a:rPr>
              <a:t>诗人的诗眼</a:t>
            </a:r>
          </a:p>
          <a:p>
            <a:r>
              <a:rPr lang="zh-CN" altLang="en-US" sz="2400" b="1">
                <a:solidFill>
                  <a:srgbClr val="000000"/>
                </a:solidFill>
                <a:effectLst>
                  <a:outerShdw blurRad="38100" dist="38100" dir="2700000" algn="tl">
                    <a:srgbClr val="C0C0C0"/>
                  </a:outerShdw>
                </a:effectLst>
                <a:latin typeface="宋体" pitchFamily="2" charset="-122"/>
              </a:rPr>
              <a:t>  画家的点睛</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71562" y="451603"/>
            <a:ext cx="7443788" cy="241093"/>
          </a:xfrm>
        </p:spPr>
        <p:txBody>
          <a:bodyPr>
            <a:normAutofit fontScale="90000"/>
          </a:bodyPr>
          <a:lstStyle/>
          <a:p>
            <a:pPr eaLnBrk="1" hangingPunct="1">
              <a:defRPr/>
            </a:pPr>
            <a:endParaRPr lang="zh-CN" altLang="zh-CN" dirty="0" smtClean="0"/>
          </a:p>
        </p:txBody>
      </p:sp>
      <p:sp>
        <p:nvSpPr>
          <p:cNvPr id="16387" name="Rectangle 3"/>
          <p:cNvSpPr>
            <a:spLocks noGrp="1" noChangeArrowheads="1"/>
          </p:cNvSpPr>
          <p:nvPr>
            <p:ph type="body" idx="1"/>
          </p:nvPr>
        </p:nvSpPr>
        <p:spPr>
          <a:xfrm>
            <a:off x="323528" y="620688"/>
            <a:ext cx="8382000" cy="5105400"/>
          </a:xfrm>
        </p:spPr>
        <p:txBody>
          <a:bodyPr>
            <a:normAutofit/>
          </a:bodyPr>
          <a:lstStyle/>
          <a:p>
            <a:pPr eaLnBrk="1" hangingPunct="1">
              <a:buFont typeface="Wingdings" pitchFamily="2" charset="2"/>
              <a:buNone/>
            </a:pPr>
            <a:r>
              <a:rPr lang="en-US" altLang="zh-CN" dirty="0" smtClean="0"/>
              <a:t>      </a:t>
            </a:r>
          </a:p>
          <a:p>
            <a:pPr>
              <a:buNone/>
            </a:pPr>
            <a:r>
              <a:rPr lang="en-US" altLang="zh-CN" sz="2800" dirty="0" smtClean="0"/>
              <a:t>     </a:t>
            </a:r>
            <a:r>
              <a:rPr lang="zh-CN" altLang="zh-CN" sz="2800" dirty="0" smtClean="0"/>
              <a:t>自然旅游资源是指以大自然造物为吸引力本源的旅游资源。</a:t>
            </a:r>
            <a:endParaRPr lang="zh-CN" altLang="en-US" sz="2800" dirty="0" smtClean="0"/>
          </a:p>
          <a:p>
            <a:pPr eaLnBrk="1" hangingPunct="1">
              <a:buFont typeface="Wingdings" pitchFamily="2" charset="2"/>
              <a:buNone/>
            </a:pPr>
            <a:endParaRPr lang="zh-CN" altLang="en-US" sz="800" dirty="0" smtClean="0"/>
          </a:p>
          <a:p>
            <a:pPr eaLnBrk="1" hangingPunct="1">
              <a:buFont typeface="Wingdings" pitchFamily="2" charset="2"/>
              <a:buNone/>
            </a:pPr>
            <a:r>
              <a:rPr lang="zh-CN" altLang="en-US" dirty="0" smtClean="0"/>
              <a:t>     </a:t>
            </a:r>
            <a:r>
              <a:rPr lang="zh-CN" altLang="en-US" sz="2800" dirty="0" smtClean="0"/>
              <a:t>根据</a:t>
            </a:r>
            <a:r>
              <a:rPr lang="en-US" altLang="zh-CN" sz="2800" dirty="0" smtClean="0"/>
              <a:t>《</a:t>
            </a:r>
            <a:r>
              <a:rPr lang="zh-CN" altLang="en-US" sz="2800" dirty="0" smtClean="0"/>
              <a:t>中国旅游资源普查规范</a:t>
            </a:r>
            <a:r>
              <a:rPr lang="en-US" altLang="zh-CN" sz="2800" dirty="0" smtClean="0"/>
              <a:t>》</a:t>
            </a:r>
            <a:r>
              <a:rPr lang="zh-CN" altLang="en-US" sz="2800" dirty="0" smtClean="0"/>
              <a:t>，自然旅游资源分为四大类：</a:t>
            </a:r>
            <a:r>
              <a:rPr lang="zh-CN" altLang="en-US" sz="2800" dirty="0" smtClean="0">
                <a:solidFill>
                  <a:srgbClr val="FF0000"/>
                </a:solidFill>
              </a:rPr>
              <a:t>地貌景观类、水域风光类、天气气象类和生物景观类。</a:t>
            </a:r>
          </a:p>
          <a:p>
            <a:pPr eaLnBrk="1" hangingPunct="1">
              <a:buFont typeface="Wingdings" pitchFamily="2" charset="2"/>
              <a:buNone/>
            </a:pPr>
            <a:endParaRPr lang="en-US" altLang="zh-CN"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4294967295"/>
          </p:nvPr>
        </p:nvSpPr>
        <p:spPr>
          <a:xfrm>
            <a:off x="539552" y="1196752"/>
            <a:ext cx="8015808" cy="4392488"/>
          </a:xfrm>
          <a:ln w="76200" cmpd="tri">
            <a:solidFill>
              <a:srgbClr val="FFFF00"/>
            </a:solidFill>
          </a:ln>
        </p:spPr>
        <p:txBody>
          <a:bodyPr wrap="none">
            <a:normAutofit lnSpcReduction="10000"/>
          </a:bodyPr>
          <a:lstStyle/>
          <a:p>
            <a:pPr>
              <a:lnSpc>
                <a:spcPct val="170000"/>
              </a:lnSpc>
              <a:buFont typeface="Wingdings" pitchFamily="2" charset="2"/>
              <a:buNone/>
            </a:pPr>
            <a:r>
              <a:rPr lang="zh-CN" altLang="en-US" dirty="0">
                <a:solidFill>
                  <a:srgbClr val="0000FF"/>
                </a:solidFill>
                <a:latin typeface="宋体" pitchFamily="2" charset="-122"/>
              </a:rPr>
              <a:t>中国四大名泉</a:t>
            </a:r>
            <a:r>
              <a:rPr lang="zh-CN" altLang="en-US" b="0" dirty="0">
                <a:latin typeface="宋体" pitchFamily="2" charset="-122"/>
              </a:rPr>
              <a:t>：</a:t>
            </a:r>
            <a:r>
              <a:rPr lang="zh-CN" altLang="en-US" dirty="0">
                <a:solidFill>
                  <a:srgbClr val="000000"/>
                </a:solidFill>
                <a:latin typeface="宋体" pitchFamily="2" charset="-122"/>
              </a:rPr>
              <a:t>济南趵突泉、江苏镇江中泠泉、</a:t>
            </a:r>
          </a:p>
          <a:p>
            <a:pPr>
              <a:lnSpc>
                <a:spcPct val="170000"/>
              </a:lnSpc>
              <a:buFont typeface="Wingdings" pitchFamily="2" charset="2"/>
              <a:buNone/>
            </a:pPr>
            <a:r>
              <a:rPr lang="zh-CN" altLang="en-US" dirty="0">
                <a:solidFill>
                  <a:srgbClr val="000000"/>
                </a:solidFill>
                <a:latin typeface="宋体" pitchFamily="2" charset="-122"/>
              </a:rPr>
              <a:t>              无锡惠山泉、杭州虎跑泉</a:t>
            </a:r>
          </a:p>
          <a:p>
            <a:pPr>
              <a:lnSpc>
                <a:spcPct val="170000"/>
              </a:lnSpc>
              <a:buFont typeface="Wingdings" pitchFamily="2" charset="2"/>
              <a:buNone/>
            </a:pPr>
            <a:r>
              <a:rPr lang="zh-CN" altLang="en-US" dirty="0">
                <a:solidFill>
                  <a:srgbClr val="0000FF"/>
                </a:solidFill>
                <a:latin typeface="宋体" pitchFamily="2" charset="-122"/>
              </a:rPr>
              <a:t>天下第一泉：</a:t>
            </a:r>
            <a:r>
              <a:rPr lang="zh-CN" altLang="en-US" b="0" dirty="0">
                <a:latin typeface="宋体" pitchFamily="2" charset="-122"/>
              </a:rPr>
              <a:t>  </a:t>
            </a:r>
            <a:r>
              <a:rPr lang="zh-CN" altLang="en-US" dirty="0">
                <a:solidFill>
                  <a:srgbClr val="000000"/>
                </a:solidFill>
                <a:latin typeface="宋体" pitchFamily="2" charset="-122"/>
              </a:rPr>
              <a:t>北京玉泉、庐山谷帘泉（陆羽）</a:t>
            </a:r>
          </a:p>
          <a:p>
            <a:pPr>
              <a:lnSpc>
                <a:spcPct val="170000"/>
              </a:lnSpc>
              <a:buFont typeface="Wingdings" pitchFamily="2" charset="2"/>
              <a:buNone/>
            </a:pPr>
            <a:r>
              <a:rPr lang="zh-CN" altLang="en-US" sz="2400" dirty="0"/>
              <a:t>据传乾隆还曾特制</a:t>
            </a:r>
            <a:r>
              <a:rPr lang="zh-CN" altLang="en-US" sz="2400" dirty="0">
                <a:latin typeface="宋体"/>
              </a:rPr>
              <a:t>“</a:t>
            </a:r>
            <a:r>
              <a:rPr lang="zh-CN" altLang="en-US" sz="2400" dirty="0"/>
              <a:t>银斗</a:t>
            </a:r>
            <a:r>
              <a:rPr lang="zh-CN" altLang="en-US" sz="2400" dirty="0">
                <a:latin typeface="宋体"/>
              </a:rPr>
              <a:t>”</a:t>
            </a:r>
            <a:r>
              <a:rPr lang="zh-CN" altLang="en-US" sz="2400" dirty="0"/>
              <a:t>来衡量天下名泉水的重轻，</a:t>
            </a:r>
          </a:p>
          <a:p>
            <a:pPr>
              <a:lnSpc>
                <a:spcPct val="170000"/>
              </a:lnSpc>
              <a:buFont typeface="Wingdings" pitchFamily="2" charset="2"/>
              <a:buNone/>
            </a:pPr>
            <a:r>
              <a:rPr lang="zh-CN" altLang="en-US" sz="2400" dirty="0"/>
              <a:t>其结果是：玉泉山斗重一两，济南趵突泉水斗重一两二厘，</a:t>
            </a:r>
          </a:p>
          <a:p>
            <a:pPr>
              <a:lnSpc>
                <a:spcPct val="170000"/>
              </a:lnSpc>
              <a:buFont typeface="Wingdings" pitchFamily="2" charset="2"/>
              <a:buNone/>
            </a:pPr>
            <a:r>
              <a:rPr lang="zh-CN" altLang="en-US" sz="2400" dirty="0"/>
              <a:t>江浙的惠山、虎跑二泉之水斗重一两四厘，玉泉山为天下最轻。</a:t>
            </a:r>
          </a:p>
        </p:txBody>
      </p:sp>
      <p:sp>
        <p:nvSpPr>
          <p:cNvPr id="3" name="矩形 2"/>
          <p:cNvSpPr/>
          <p:nvPr/>
        </p:nvSpPr>
        <p:spPr>
          <a:xfrm>
            <a:off x="381000" y="381000"/>
            <a:ext cx="8286750" cy="523220"/>
          </a:xfrm>
          <a:prstGeom prst="rect">
            <a:avLst/>
          </a:prstGeom>
        </p:spPr>
        <p:txBody>
          <a:bodyPr>
            <a:spAutoFit/>
          </a:bodyPr>
          <a:lstStyle/>
          <a:p>
            <a:pPr algn="ctr"/>
            <a:r>
              <a:rPr lang="zh-CN" altLang="en-US" sz="2800" dirty="0">
                <a:solidFill>
                  <a:srgbClr val="000000"/>
                </a:solidFill>
                <a:latin typeface="Times New Roman" pitchFamily="18" charset="0"/>
                <a:ea typeface="华文新魏"/>
                <a:cs typeface="华文新魏"/>
              </a:rPr>
              <a:t>好茶需要好水煮</a:t>
            </a:r>
            <a:r>
              <a:rPr lang="en-US" altLang="zh-CN" sz="2800" dirty="0">
                <a:solidFill>
                  <a:srgbClr val="000000"/>
                </a:solidFill>
                <a:latin typeface="Times New Roman" pitchFamily="18" charset="0"/>
                <a:ea typeface="华文新魏"/>
                <a:cs typeface="华文新魏"/>
              </a:rPr>
              <a:t>——</a:t>
            </a:r>
            <a:r>
              <a:rPr lang="zh-CN" altLang="en-US" sz="2800" dirty="0">
                <a:solidFill>
                  <a:srgbClr val="000000"/>
                </a:solidFill>
                <a:ea typeface="华文新魏"/>
                <a:cs typeface="华文新魏"/>
              </a:rPr>
              <a:t>淡水泉</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06499" name="Picture 3" descr="btq">
              <a:hlinkClick r:id="rId2"/>
            </p:cNvPr>
            <p:cNvPicPr>
              <a:picLocks noChangeAspect="1" noChangeArrowheads="1"/>
            </p:cNvPicPr>
            <p:nvPr/>
          </p:nvPicPr>
          <p:blipFill>
            <a:blip r:embed="rId3" cstate="print"/>
            <a:srcRect/>
            <a:stretch>
              <a:fillRect/>
            </a:stretch>
          </p:blipFill>
          <p:spPr bwMode="auto">
            <a:xfrm>
              <a:off x="0" y="0"/>
              <a:ext cx="5760" cy="4320"/>
            </a:xfrm>
            <a:prstGeom prst="rect">
              <a:avLst/>
            </a:prstGeom>
            <a:noFill/>
            <a:ln w="9525">
              <a:noFill/>
              <a:miter lim="800000"/>
              <a:headEnd/>
              <a:tailEnd/>
            </a:ln>
          </p:spPr>
        </p:pic>
        <p:sp>
          <p:nvSpPr>
            <p:cNvPr id="106500" name="Text Box 4"/>
            <p:cNvSpPr txBox="1">
              <a:spLocks noChangeArrowheads="1"/>
            </p:cNvSpPr>
            <p:nvPr/>
          </p:nvSpPr>
          <p:spPr bwMode="auto">
            <a:xfrm>
              <a:off x="158" y="210"/>
              <a:ext cx="1746" cy="330"/>
            </a:xfrm>
            <a:prstGeom prst="rect">
              <a:avLst/>
            </a:prstGeom>
            <a:noFill/>
            <a:ln w="9525">
              <a:noFill/>
              <a:miter lim="800000"/>
              <a:headEnd/>
              <a:tailEnd/>
            </a:ln>
          </p:spPr>
          <p:txBody>
            <a:bodyPr>
              <a:spAutoFit/>
            </a:bodyPr>
            <a:lstStyle/>
            <a:p>
              <a:r>
                <a:rPr lang="en-US" altLang="zh-CN" sz="2800" dirty="0">
                  <a:solidFill>
                    <a:prstClr val="black"/>
                  </a:solidFill>
                  <a:latin typeface="Tahoma" pitchFamily="34" charset="0"/>
                </a:rPr>
                <a:t>  </a:t>
              </a:r>
              <a:r>
                <a:rPr lang="zh-CN" altLang="en-US" sz="2800" dirty="0">
                  <a:solidFill>
                    <a:prstClr val="black"/>
                  </a:solidFill>
                  <a:latin typeface="Tahoma" pitchFamily="34" charset="0"/>
                </a:rPr>
                <a:t>济南趵突泉</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yunhai1"/>
          <p:cNvPicPr>
            <a:picLocks noChangeAspect="1" noChangeArrowheads="1"/>
          </p:cNvPicPr>
          <p:nvPr/>
        </p:nvPicPr>
        <p:blipFill>
          <a:blip r:embed="rId3" cstate="print"/>
          <a:srcRect/>
          <a:stretch>
            <a:fillRect/>
          </a:stretch>
        </p:blipFill>
        <p:spPr bwMode="auto">
          <a:xfrm>
            <a:off x="0" y="-675456"/>
            <a:ext cx="9144000" cy="6596063"/>
          </a:xfrm>
          <a:prstGeom prst="rect">
            <a:avLst/>
          </a:prstGeom>
          <a:noFill/>
        </p:spPr>
      </p:pic>
      <p:sp>
        <p:nvSpPr>
          <p:cNvPr id="12290" name="Rectangle 2"/>
          <p:cNvSpPr>
            <a:spLocks noGrp="1" noChangeArrowheads="1"/>
          </p:cNvSpPr>
          <p:nvPr>
            <p:ph type="title" idx="4294967295"/>
          </p:nvPr>
        </p:nvSpPr>
        <p:spPr>
          <a:xfrm>
            <a:off x="1043608" y="404664"/>
            <a:ext cx="6887988" cy="563563"/>
          </a:xfrm>
        </p:spPr>
        <p:txBody>
          <a:bodyPr>
            <a:noAutofit/>
          </a:bodyPr>
          <a:lstStyle/>
          <a:p>
            <a:r>
              <a:rPr kumimoji="1" lang="zh-CN" altLang="en-US" dirty="0" smtClean="0">
                <a:solidFill>
                  <a:schemeClr val="bg1"/>
                </a:solidFill>
              </a:rPr>
              <a:t>任务三    气</a:t>
            </a:r>
            <a:r>
              <a:rPr kumimoji="1" lang="zh-CN" altLang="en-US" dirty="0">
                <a:solidFill>
                  <a:schemeClr val="bg1"/>
                </a:solidFill>
              </a:rPr>
              <a:t>象、气候类旅游资源</a:t>
            </a:r>
          </a:p>
        </p:txBody>
      </p:sp>
      <p:sp>
        <p:nvSpPr>
          <p:cNvPr id="12291" name="Rectangle 3"/>
          <p:cNvSpPr>
            <a:spLocks noGrp="1" noChangeArrowheads="1"/>
          </p:cNvSpPr>
          <p:nvPr>
            <p:ph type="body" idx="4294967295"/>
          </p:nvPr>
        </p:nvSpPr>
        <p:spPr>
          <a:xfrm>
            <a:off x="0" y="4572000"/>
            <a:ext cx="1981200" cy="1981200"/>
          </a:xfrm>
        </p:spPr>
        <p:txBody>
          <a:bodyPr/>
          <a:lstStyle/>
          <a:p>
            <a:pPr>
              <a:buFont typeface="Wingdings" pitchFamily="2" charset="2"/>
              <a:buNone/>
            </a:pPr>
            <a:endParaRPr lang="en-US" altLang="zh-CN"/>
          </a:p>
          <a:p>
            <a:pPr>
              <a:buFont typeface="Wingdings" pitchFamily="2" charset="2"/>
              <a:buNone/>
            </a:pPr>
            <a:endParaRPr lang="en-US" altLang="zh-CN"/>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4294967295"/>
          </p:nvPr>
        </p:nvSpPr>
        <p:spPr>
          <a:xfrm>
            <a:off x="323528" y="1844824"/>
            <a:ext cx="8382000" cy="4191000"/>
          </a:xfrm>
        </p:spPr>
        <p:txBody>
          <a:bodyPr>
            <a:normAutofit/>
          </a:bodyPr>
          <a:lstStyle/>
          <a:p>
            <a:pPr>
              <a:buFont typeface="Wingdings" pitchFamily="2" charset="2"/>
              <a:buNone/>
            </a:pPr>
            <a:r>
              <a:rPr lang="en-US" altLang="zh-CN" dirty="0" smtClean="0"/>
              <a:t>    </a:t>
            </a:r>
            <a:r>
              <a:rPr lang="zh-CN" altLang="zh-CN" dirty="0" smtClean="0"/>
              <a:t>气象、气候旅游资源，是指对旅游者具有吸引力作用的气象景观和气候条件。</a:t>
            </a:r>
            <a:endParaRPr lang="zh-CN" altLang="en-US" dirty="0" smtClean="0"/>
          </a:p>
          <a:p>
            <a:pPr>
              <a:buNone/>
            </a:pPr>
            <a:r>
              <a:rPr lang="zh-CN" altLang="en-US" dirty="0" smtClean="0"/>
              <a:t>    气候旅游资源一方面指能吸引旅游者的宜人气候条件</a:t>
            </a:r>
            <a:r>
              <a:rPr lang="en-US" altLang="zh-CN" dirty="0" smtClean="0"/>
              <a:t>,</a:t>
            </a:r>
            <a:r>
              <a:rPr lang="zh-CN" altLang="en-US" dirty="0" smtClean="0"/>
              <a:t>另一方面指以气候为背景</a:t>
            </a:r>
            <a:r>
              <a:rPr lang="en-US" altLang="zh-CN" dirty="0" smtClean="0"/>
              <a:t>,</a:t>
            </a:r>
            <a:r>
              <a:rPr lang="zh-CN" altLang="en-US" dirty="0" smtClean="0"/>
              <a:t>与其他景物结合共同形成的具有吸引力的某一地区整体环境景观。</a:t>
            </a:r>
            <a:endParaRPr lang="zh-CN" altLang="en-US" sz="1800" dirty="0">
              <a:solidFill>
                <a:srgbClr val="000000"/>
              </a:solidFill>
            </a:endParaRPr>
          </a:p>
          <a:p>
            <a:pPr>
              <a:buFont typeface="Wingdings" pitchFamily="2" charset="2"/>
              <a:buNone/>
            </a:pPr>
            <a:endParaRPr lang="en-US" altLang="zh-CN" dirty="0"/>
          </a:p>
        </p:txBody>
      </p:sp>
      <p:sp>
        <p:nvSpPr>
          <p:cNvPr id="88068" name="Rectangle 4"/>
          <p:cNvSpPr>
            <a:spLocks noChangeArrowheads="1"/>
          </p:cNvSpPr>
          <p:nvPr/>
        </p:nvSpPr>
        <p:spPr bwMode="auto">
          <a:xfrm>
            <a:off x="990600" y="738188"/>
            <a:ext cx="5638800" cy="519112"/>
          </a:xfrm>
          <a:prstGeom prst="rect">
            <a:avLst/>
          </a:prstGeom>
          <a:noFill/>
          <a:ln w="9525">
            <a:noFill/>
            <a:miter lim="800000"/>
            <a:headEnd/>
            <a:tailEnd/>
          </a:ln>
          <a:effectLst/>
        </p:spPr>
        <p:txBody>
          <a:bodyPr>
            <a:spAutoFit/>
          </a:bodyPr>
          <a:lstStyle/>
          <a:p>
            <a:r>
              <a:rPr lang="zh-CN" altLang="en-US" sz="2800" b="1" dirty="0">
                <a:solidFill>
                  <a:srgbClr val="D60093"/>
                </a:solidFill>
                <a:latin typeface="宋体" pitchFamily="2" charset="-122"/>
                <a:ea typeface="宋体" pitchFamily="2" charset="-122"/>
              </a:rPr>
              <a:t>一、气象、气候旅游资源的含义</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1043608" y="692696"/>
            <a:ext cx="6553200" cy="519113"/>
          </a:xfrm>
          <a:prstGeom prst="rect">
            <a:avLst/>
          </a:prstGeom>
          <a:noFill/>
          <a:ln w="9525">
            <a:noFill/>
            <a:miter lim="800000"/>
            <a:headEnd/>
            <a:tailEnd/>
          </a:ln>
          <a:effectLst/>
        </p:spPr>
        <p:txBody>
          <a:bodyPr>
            <a:spAutoFit/>
          </a:bodyPr>
          <a:lstStyle/>
          <a:p>
            <a:r>
              <a:rPr lang="zh-CN" altLang="en-US" sz="2800" b="1" dirty="0" smtClean="0">
                <a:solidFill>
                  <a:srgbClr val="D60093"/>
                </a:solidFill>
                <a:latin typeface="宋体" pitchFamily="2" charset="-122"/>
                <a:ea typeface="宋体" pitchFamily="2" charset="-122"/>
              </a:rPr>
              <a:t>二、</a:t>
            </a:r>
            <a:r>
              <a:rPr lang="zh-CN" altLang="en-US" sz="2800" b="1" dirty="0">
                <a:solidFill>
                  <a:srgbClr val="D60093"/>
                </a:solidFill>
                <a:latin typeface="宋体" pitchFamily="2" charset="-122"/>
                <a:ea typeface="宋体" pitchFamily="2" charset="-122"/>
              </a:rPr>
              <a:t>气象气候的旅游吸引</a:t>
            </a:r>
            <a:r>
              <a:rPr lang="zh-CN" altLang="en-US" sz="2800" b="1" dirty="0" smtClean="0">
                <a:solidFill>
                  <a:srgbClr val="D60093"/>
                </a:solidFill>
                <a:latin typeface="宋体" pitchFamily="2" charset="-122"/>
                <a:ea typeface="宋体" pitchFamily="2" charset="-122"/>
              </a:rPr>
              <a:t>力因素</a:t>
            </a:r>
            <a:endParaRPr lang="zh-CN" altLang="en-US" sz="2800" b="1" dirty="0">
              <a:solidFill>
                <a:srgbClr val="D60093"/>
              </a:solidFill>
              <a:latin typeface="宋体" pitchFamily="2" charset="-122"/>
              <a:ea typeface="宋体" pitchFamily="2" charset="-122"/>
            </a:endParaRPr>
          </a:p>
        </p:txBody>
      </p:sp>
      <p:sp>
        <p:nvSpPr>
          <p:cNvPr id="89093" name="Rectangle 5"/>
          <p:cNvSpPr>
            <a:spLocks noChangeArrowheads="1"/>
          </p:cNvSpPr>
          <p:nvPr/>
        </p:nvSpPr>
        <p:spPr bwMode="gray">
          <a:xfrm>
            <a:off x="1835696" y="1988840"/>
            <a:ext cx="3505200" cy="2952328"/>
          </a:xfrm>
          <a:prstGeom prst="rect">
            <a:avLst/>
          </a:prstGeom>
          <a:noFill/>
          <a:ln w="9525">
            <a:noFill/>
            <a:miter lim="800000"/>
            <a:headEnd/>
            <a:tailEnd/>
          </a:ln>
          <a:effectLst/>
        </p:spPr>
        <p:txBody>
          <a:bodyPr/>
          <a:lstStyle/>
          <a:p>
            <a:pPr marL="342900" indent="-342900">
              <a:lnSpc>
                <a:spcPct val="150000"/>
              </a:lnSpc>
              <a:spcBef>
                <a:spcPct val="20000"/>
              </a:spcBef>
              <a:buClr>
                <a:prstClr val="black"/>
              </a:buClr>
              <a:buFont typeface="Wingdings" pitchFamily="2" charset="2"/>
              <a:buNone/>
            </a:pPr>
            <a:r>
              <a:rPr lang="zh-CN" altLang="en-US" sz="2800" dirty="0">
                <a:solidFill>
                  <a:srgbClr val="000000"/>
                </a:solidFill>
                <a:latin typeface="Verdana" pitchFamily="34" charset="0"/>
              </a:rPr>
              <a:t>观赏与体验功能</a:t>
            </a:r>
          </a:p>
          <a:p>
            <a:pPr marL="342900" indent="-342900">
              <a:lnSpc>
                <a:spcPct val="150000"/>
              </a:lnSpc>
              <a:spcBef>
                <a:spcPct val="20000"/>
              </a:spcBef>
              <a:buClr>
                <a:prstClr val="black"/>
              </a:buClr>
              <a:buFont typeface="Wingdings" pitchFamily="2" charset="2"/>
              <a:buNone/>
            </a:pPr>
            <a:r>
              <a:rPr lang="zh-CN" altLang="en-US" sz="2800" dirty="0">
                <a:solidFill>
                  <a:srgbClr val="000000"/>
                </a:solidFill>
                <a:latin typeface="Verdana" pitchFamily="34" charset="0"/>
              </a:rPr>
              <a:t>休闲度假功能</a:t>
            </a:r>
          </a:p>
          <a:p>
            <a:pPr marL="342900" indent="-342900">
              <a:lnSpc>
                <a:spcPct val="150000"/>
              </a:lnSpc>
              <a:spcBef>
                <a:spcPct val="20000"/>
              </a:spcBef>
              <a:buClr>
                <a:prstClr val="black"/>
              </a:buClr>
              <a:buFont typeface="Wingdings" pitchFamily="2" charset="2"/>
              <a:buNone/>
            </a:pPr>
            <a:r>
              <a:rPr lang="zh-CN" altLang="en-US" sz="2800" dirty="0">
                <a:solidFill>
                  <a:srgbClr val="000000"/>
                </a:solidFill>
                <a:latin typeface="Verdana" pitchFamily="34" charset="0"/>
              </a:rPr>
              <a:t>疗养健身功能</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0" y="1676400"/>
            <a:ext cx="3657600" cy="4572000"/>
          </a:xfrm>
        </p:spPr>
        <p:txBody>
          <a:bodyPr>
            <a:normAutofit fontScale="92500" lnSpcReduction="20000"/>
          </a:bodyPr>
          <a:lstStyle/>
          <a:p>
            <a:pPr>
              <a:buNone/>
            </a:pPr>
            <a:r>
              <a:rPr lang="en-US" altLang="zh-CN" sz="3000" dirty="0" smtClean="0">
                <a:solidFill>
                  <a:srgbClr val="0033CC"/>
                </a:solidFill>
              </a:rPr>
              <a:t>  </a:t>
            </a:r>
            <a:r>
              <a:rPr lang="en-US" altLang="zh-CN" sz="3000" dirty="0" smtClean="0"/>
              <a:t> </a:t>
            </a:r>
            <a:r>
              <a:rPr lang="en-US" altLang="zh-CN" sz="3000" b="1" dirty="0" smtClean="0"/>
              <a:t>1</a:t>
            </a:r>
            <a:r>
              <a:rPr lang="zh-CN" altLang="en-US" sz="3000" b="1" dirty="0"/>
              <a:t>、</a:t>
            </a:r>
            <a:r>
              <a:rPr lang="zh-CN" altLang="en-US" sz="3000" b="1" dirty="0" smtClean="0"/>
              <a:t>云、雾、雨景</a:t>
            </a:r>
            <a:endParaRPr lang="zh-CN" altLang="en-US" sz="3000" b="1" dirty="0"/>
          </a:p>
          <a:p>
            <a:pPr>
              <a:buFont typeface="Wingdings" pitchFamily="2" charset="2"/>
              <a:buNone/>
            </a:pPr>
            <a:endParaRPr lang="zh-CN" altLang="en-US" sz="1000" dirty="0">
              <a:solidFill>
                <a:srgbClr val="0033CC"/>
              </a:solidFill>
            </a:endParaRPr>
          </a:p>
          <a:p>
            <a:pPr>
              <a:buFont typeface="Wingdings" pitchFamily="2" charset="2"/>
              <a:buNone/>
            </a:pPr>
            <a:r>
              <a:rPr lang="en-US" altLang="zh-CN" dirty="0" smtClean="0"/>
              <a:t>     </a:t>
            </a:r>
            <a:r>
              <a:rPr lang="zh-CN" altLang="zh-CN" dirty="0" smtClean="0"/>
              <a:t>云、雾、雨所构成的气象奇观是温暖湿润地区或温湿季节出现的气象景观。薄云、淡雾、细雨好似奇妙的轻纱，赋予大自然一种朦胧美。</a:t>
            </a:r>
            <a:endParaRPr lang="zh-CN" altLang="en-US" dirty="0"/>
          </a:p>
          <a:p>
            <a:pPr>
              <a:buFont typeface="Wingdings" pitchFamily="2" charset="2"/>
              <a:buNone/>
            </a:pPr>
            <a:endParaRPr lang="zh-CN" altLang="en-US" sz="1400" dirty="0"/>
          </a:p>
          <a:p>
            <a:pPr>
              <a:buFont typeface="Wingdings" pitchFamily="2" charset="2"/>
              <a:buNone/>
            </a:pPr>
            <a:r>
              <a:rPr lang="zh-CN" altLang="en-US" dirty="0"/>
              <a:t>    </a:t>
            </a:r>
            <a:r>
              <a:rPr lang="zh-CN" altLang="en-US" dirty="0">
                <a:solidFill>
                  <a:srgbClr val="FF3399"/>
                </a:solidFill>
                <a:latin typeface="Arial"/>
              </a:rPr>
              <a:t>“</a:t>
            </a:r>
            <a:r>
              <a:rPr lang="zh-CN" altLang="en-US" dirty="0">
                <a:solidFill>
                  <a:srgbClr val="FF3399"/>
                </a:solidFill>
              </a:rPr>
              <a:t>山在虚无缥缈间</a:t>
            </a:r>
            <a:r>
              <a:rPr lang="zh-CN" altLang="en-US" dirty="0">
                <a:solidFill>
                  <a:srgbClr val="FF3399"/>
                </a:solidFill>
                <a:latin typeface="Arial"/>
              </a:rPr>
              <a:t>”</a:t>
            </a:r>
            <a:endParaRPr lang="zh-CN" altLang="en-US" dirty="0">
              <a:solidFill>
                <a:srgbClr val="FF3399"/>
              </a:solidFill>
            </a:endParaRPr>
          </a:p>
          <a:p>
            <a:pPr>
              <a:buFont typeface="Wingdings" pitchFamily="2" charset="2"/>
              <a:buNone/>
            </a:pPr>
            <a:r>
              <a:rPr lang="zh-CN" altLang="en-US" dirty="0"/>
              <a:t>       </a:t>
            </a:r>
          </a:p>
          <a:p>
            <a:pPr>
              <a:buFont typeface="Wingdings" pitchFamily="2" charset="2"/>
              <a:buNone/>
            </a:pPr>
            <a:endParaRPr lang="en-US" altLang="zh-CN" dirty="0"/>
          </a:p>
        </p:txBody>
      </p:sp>
      <p:pic>
        <p:nvPicPr>
          <p:cNvPr id="14340" name="Picture 4" descr="yunhai1"/>
          <p:cNvPicPr>
            <a:picLocks noChangeAspect="1" noChangeArrowheads="1"/>
          </p:cNvPicPr>
          <p:nvPr/>
        </p:nvPicPr>
        <p:blipFill>
          <a:blip r:embed="rId3" cstate="print"/>
          <a:srcRect/>
          <a:stretch>
            <a:fillRect/>
          </a:stretch>
        </p:blipFill>
        <p:spPr bwMode="auto">
          <a:xfrm>
            <a:off x="3761241" y="1916832"/>
            <a:ext cx="5382759" cy="3600400"/>
          </a:xfrm>
          <a:prstGeom prst="rect">
            <a:avLst/>
          </a:prstGeom>
          <a:noFill/>
        </p:spPr>
      </p:pic>
      <p:sp>
        <p:nvSpPr>
          <p:cNvPr id="14341" name="Rectangle 5"/>
          <p:cNvSpPr>
            <a:spLocks noChangeArrowheads="1"/>
          </p:cNvSpPr>
          <p:nvPr/>
        </p:nvSpPr>
        <p:spPr bwMode="auto">
          <a:xfrm>
            <a:off x="971600" y="692696"/>
            <a:ext cx="6781800" cy="523220"/>
          </a:xfrm>
          <a:prstGeom prst="rect">
            <a:avLst/>
          </a:prstGeom>
          <a:noFill/>
          <a:ln w="9525">
            <a:noFill/>
            <a:miter lim="800000"/>
            <a:headEnd/>
            <a:tailEnd/>
          </a:ln>
          <a:effectLst/>
        </p:spPr>
        <p:txBody>
          <a:bodyPr>
            <a:spAutoFit/>
          </a:bodyPr>
          <a:lstStyle/>
          <a:p>
            <a:r>
              <a:rPr kumimoji="1" lang="zh-CN" altLang="en-US" sz="2800" b="1" dirty="0" smtClean="0">
                <a:solidFill>
                  <a:srgbClr val="D60093"/>
                </a:solidFill>
                <a:latin typeface="宋体" pitchFamily="2" charset="-122"/>
                <a:ea typeface="宋体" pitchFamily="2" charset="-122"/>
              </a:rPr>
              <a:t>三、</a:t>
            </a:r>
            <a:r>
              <a:rPr kumimoji="1" lang="zh-CN" altLang="en-US" sz="2800" b="1" dirty="0">
                <a:solidFill>
                  <a:srgbClr val="D60093"/>
                </a:solidFill>
                <a:latin typeface="宋体" pitchFamily="2" charset="-122"/>
                <a:ea typeface="宋体" pitchFamily="2" charset="-122"/>
              </a:rPr>
              <a:t>主要气象、气候旅游资源</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2A6824~1"/>
          <p:cNvPicPr>
            <a:picLocks noChangeAspect="1" noChangeArrowheads="1"/>
          </p:cNvPicPr>
          <p:nvPr/>
        </p:nvPicPr>
        <p:blipFill>
          <a:blip r:embed="rId2" cstate="print"/>
          <a:srcRect/>
          <a:stretch>
            <a:fillRect/>
          </a:stretch>
        </p:blipFill>
        <p:spPr bwMode="auto">
          <a:xfrm>
            <a:off x="0" y="0"/>
            <a:ext cx="9144000" cy="6686550"/>
          </a:xfrm>
          <a:prstGeom prst="rect">
            <a:avLst/>
          </a:prstGeom>
          <a:noFill/>
        </p:spPr>
      </p:pic>
      <p:sp>
        <p:nvSpPr>
          <p:cNvPr id="5" name="Rectangle 2"/>
          <p:cNvSpPr txBox="1">
            <a:spLocks noChangeArrowheads="1"/>
          </p:cNvSpPr>
          <p:nvPr/>
        </p:nvSpPr>
        <p:spPr>
          <a:xfrm>
            <a:off x="539552" y="692696"/>
            <a:ext cx="7620000" cy="715962"/>
          </a:xfrm>
          <a:prstGeom prst="rect">
            <a:avLst/>
          </a:prstGeom>
        </p:spPr>
        <p:txBody>
          <a:bodyPr vert="horz" lIns="91440" tIns="45720" rIns="91440" bIns="45720" rtlCol="0" anchor="ctr">
            <a:normAutofit/>
          </a:bodyPr>
          <a:lstStyle/>
          <a:p>
            <a:pPr algn="ctr">
              <a:lnSpc>
                <a:spcPct val="90000"/>
              </a:lnSpc>
              <a:spcBef>
                <a:spcPct val="0"/>
              </a:spcBef>
              <a:defRPr/>
            </a:pPr>
            <a:r>
              <a:rPr lang="zh-CN" altLang="en-US" sz="2800" smtClean="0">
                <a:solidFill>
                  <a:srgbClr val="259088">
                    <a:lumMod val="50000"/>
                  </a:srgbClr>
                </a:solidFill>
                <a:latin typeface="宋体" pitchFamily="2" charset="-122"/>
                <a:ea typeface="宋体" pitchFamily="2" charset="-122"/>
              </a:rPr>
              <a:t>知名的云海景点：黄山、庐山、峨眉山等</a:t>
            </a:r>
            <a:endParaRPr lang="zh-CN" altLang="en-US" sz="2800" dirty="0">
              <a:solidFill>
                <a:srgbClr val="259088">
                  <a:lumMod val="50000"/>
                </a:srgbClr>
              </a:solidFill>
              <a:latin typeface="宋体" pitchFamily="2" charset="-122"/>
              <a:ea typeface="宋体" pitchFamily="2"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0c311d81464260c32fa1c3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3795" name="Rectangle 3"/>
          <p:cNvSpPr>
            <a:spLocks noChangeArrowheads="1"/>
          </p:cNvSpPr>
          <p:nvPr/>
        </p:nvSpPr>
        <p:spPr bwMode="auto">
          <a:xfrm>
            <a:off x="1371600" y="609600"/>
            <a:ext cx="3810000" cy="579438"/>
          </a:xfrm>
          <a:prstGeom prst="rect">
            <a:avLst/>
          </a:prstGeom>
          <a:noFill/>
          <a:ln w="9525">
            <a:noFill/>
            <a:miter lim="800000"/>
            <a:headEnd/>
            <a:tailEnd/>
          </a:ln>
          <a:effectLst/>
        </p:spPr>
        <p:txBody>
          <a:bodyPr>
            <a:spAutoFit/>
          </a:bodyPr>
          <a:lstStyle/>
          <a:p>
            <a:r>
              <a:rPr lang="zh-CN" altLang="en-US" sz="3200" b="1" dirty="0" smtClean="0">
                <a:solidFill>
                  <a:srgbClr val="0033CC"/>
                </a:solidFill>
                <a:latin typeface="宋体" pitchFamily="2" charset="-122"/>
              </a:rPr>
              <a:t>雨</a:t>
            </a:r>
            <a:r>
              <a:rPr lang="zh-CN" altLang="en-US" sz="3200" b="1" dirty="0">
                <a:solidFill>
                  <a:srgbClr val="0033CC"/>
                </a:solidFill>
                <a:latin typeface="宋体" pitchFamily="2" charset="-122"/>
              </a:rPr>
              <a:t>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diamond(in)">
                                      <p:cBhvr>
                                        <p:cTn id="7"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np.zgjrw.com/uploadfile/6750/bigimg/2010122010092198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Rectangle 3"/>
          <p:cNvSpPr>
            <a:spLocks noChangeArrowheads="1"/>
          </p:cNvSpPr>
          <p:nvPr/>
        </p:nvSpPr>
        <p:spPr bwMode="gray">
          <a:xfrm>
            <a:off x="1066800" y="914400"/>
            <a:ext cx="7772400" cy="327025"/>
          </a:xfrm>
          <a:prstGeom prst="rect">
            <a:avLst/>
          </a:prstGeom>
          <a:noFill/>
          <a:ln w="76200" cmpd="tri" algn="ctr">
            <a:noFill/>
            <a:miter lim="800000"/>
            <a:headEnd/>
            <a:tailEnd/>
          </a:ln>
          <a:effectLst/>
        </p:spPr>
        <p:txBody>
          <a:bodyPr tIns="-571320" anchor="ctr">
            <a:spAutoFit/>
          </a:bodyPr>
          <a:lstStyle/>
          <a:p>
            <a:r>
              <a:rPr lang="zh-CN" altLang="en-US" sz="2800" b="1">
                <a:solidFill>
                  <a:prstClr val="black"/>
                </a:solidFill>
                <a:latin typeface="Verdana" pitchFamily="34" charset="0"/>
              </a:rPr>
              <a:t>南朝四百八十寺，多少楼台烟雨中。</a:t>
            </a:r>
            <a:r>
              <a:rPr lang="zh-CN" altLang="en-US" sz="3200" b="1">
                <a:solidFill>
                  <a:srgbClr val="0000FF"/>
                </a:solidFill>
                <a:latin typeface="Verdana" pitchFamily="34" charset="0"/>
              </a:rPr>
              <a:t> </a:t>
            </a:r>
          </a:p>
          <a:p>
            <a:r>
              <a:rPr lang="zh-CN" altLang="en-US" sz="2400" b="1">
                <a:solidFill>
                  <a:prstClr val="black"/>
                </a:solidFill>
                <a:latin typeface="Verdana" pitchFamily="34" charset="0"/>
              </a:rPr>
              <a:t>                    </a:t>
            </a:r>
            <a:r>
              <a:rPr lang="en-US" altLang="zh-CN" sz="2400" b="1">
                <a:solidFill>
                  <a:prstClr val="black"/>
                </a:solidFill>
              </a:rPr>
              <a:t>——</a:t>
            </a:r>
            <a:r>
              <a:rPr lang="zh-CN" altLang="en-US" sz="2400" b="1">
                <a:solidFill>
                  <a:prstClr val="black"/>
                </a:solidFill>
                <a:latin typeface="Verdana" pitchFamily="34" charset="0"/>
              </a:rPr>
              <a:t>杜牧的</a:t>
            </a:r>
            <a:r>
              <a:rPr lang="en-US" altLang="zh-CN" sz="2400" b="1">
                <a:solidFill>
                  <a:prstClr val="black"/>
                </a:solidFill>
                <a:latin typeface="Verdana" pitchFamily="34" charset="0"/>
              </a:rPr>
              <a:t>《</a:t>
            </a:r>
            <a:r>
              <a:rPr lang="zh-CN" altLang="en-US" sz="2400" b="1">
                <a:solidFill>
                  <a:prstClr val="black"/>
                </a:solidFill>
                <a:latin typeface="Verdana" pitchFamily="34" charset="0"/>
              </a:rPr>
              <a:t>江南春</a:t>
            </a:r>
            <a:r>
              <a:rPr lang="en-US" altLang="zh-CN" sz="2400" b="1">
                <a:solidFill>
                  <a:prstClr val="black"/>
                </a:solidFill>
                <a:latin typeface="Verdana" pitchFamily="34" charset="0"/>
              </a:rPr>
              <a: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200732914330311451"/>
          <p:cNvPicPr>
            <a:picLocks noChangeAspect="1" noChangeArrowheads="1"/>
          </p:cNvPicPr>
          <p:nvPr/>
        </p:nvPicPr>
        <p:blipFill>
          <a:blip r:embed="rId3" cstate="print"/>
          <a:srcRect/>
          <a:stretch>
            <a:fillRect/>
          </a:stretch>
        </p:blipFill>
        <p:spPr bwMode="auto">
          <a:xfrm>
            <a:off x="0" y="228600"/>
            <a:ext cx="9144000" cy="6400800"/>
          </a:xfrm>
          <a:prstGeom prst="rect">
            <a:avLst/>
          </a:prstGeom>
          <a:noFill/>
        </p:spPr>
      </p:pic>
      <p:pic>
        <p:nvPicPr>
          <p:cNvPr id="24579" name="Picture 4" descr="http://pic4.nipic.com/20091122/1138596_112450293654_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4578" name="Rectangle 2"/>
          <p:cNvSpPr>
            <a:spLocks noChangeArrowheads="1"/>
          </p:cNvSpPr>
          <p:nvPr/>
        </p:nvSpPr>
        <p:spPr bwMode="auto">
          <a:xfrm>
            <a:off x="971600" y="260648"/>
            <a:ext cx="2362200" cy="523220"/>
          </a:xfrm>
          <a:prstGeom prst="rect">
            <a:avLst/>
          </a:prstGeom>
          <a:noFill/>
          <a:ln w="9525">
            <a:noFill/>
            <a:miter lim="800000"/>
            <a:headEnd/>
            <a:tailEnd/>
          </a:ln>
          <a:effectLst/>
        </p:spPr>
        <p:txBody>
          <a:bodyPr>
            <a:spAutoFit/>
          </a:bodyPr>
          <a:lstStyle/>
          <a:p>
            <a:pPr>
              <a:spcBef>
                <a:spcPct val="20000"/>
              </a:spcBef>
              <a:buClr>
                <a:srgbClr val="0563C1"/>
              </a:buClr>
              <a:buFont typeface="Wingdings" pitchFamily="2" charset="2"/>
              <a:buNone/>
            </a:pPr>
            <a:r>
              <a:rPr lang="en-US" altLang="zh-CN" sz="2800" b="1" dirty="0">
                <a:solidFill>
                  <a:srgbClr val="FF0066"/>
                </a:solidFill>
                <a:latin typeface="宋体" pitchFamily="2" charset="-122"/>
                <a:ea typeface="宋体" pitchFamily="2" charset="-122"/>
              </a:rPr>
              <a:t>2</a:t>
            </a:r>
            <a:r>
              <a:rPr lang="zh-CN" altLang="en-US" sz="2800" b="1" dirty="0">
                <a:solidFill>
                  <a:srgbClr val="FF0066"/>
                </a:solidFill>
                <a:latin typeface="宋体" pitchFamily="2" charset="-122"/>
                <a:ea typeface="宋体" pitchFamily="2" charset="-122"/>
              </a:rPr>
              <a:t>、冰雪景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4579"/>
                                        </p:tgtEl>
                                        <p:attrNameLst>
                                          <p:attrName>ppt_x</p:attrName>
                                        </p:attrNameLst>
                                      </p:cBhvr>
                                      <p:tavLst>
                                        <p:tav tm="0">
                                          <p:val>
                                            <p:strVal val="ppt_x"/>
                                          </p:val>
                                        </p:tav>
                                        <p:tav tm="100000">
                                          <p:val>
                                            <p:strVal val="ppt_x"/>
                                          </p:val>
                                        </p:tav>
                                      </p:tavLst>
                                    </p:anim>
                                    <p:anim calcmode="lin" valueType="num">
                                      <p:cBhvr additive="base">
                                        <p:cTn id="7" dur="500"/>
                                        <p:tgtEl>
                                          <p:spTgt spid="24579"/>
                                        </p:tgtEl>
                                        <p:attrNameLst>
                                          <p:attrName>ppt_y</p:attrName>
                                        </p:attrNameLst>
                                      </p:cBhvr>
                                      <p:tavLst>
                                        <p:tav tm="0">
                                          <p:val>
                                            <p:strVal val="ppt_y"/>
                                          </p:val>
                                        </p:tav>
                                        <p:tav tm="100000">
                                          <p:val>
                                            <p:strVal val="1+ppt_h/2"/>
                                          </p:val>
                                        </p:tav>
                                      </p:tavLst>
                                    </p:anim>
                                    <p:set>
                                      <p:cBhvr>
                                        <p:cTn id="8" dur="1" fill="hold">
                                          <p:stCondLst>
                                            <p:cond delay="499"/>
                                          </p:stCondLst>
                                        </p:cTn>
                                        <p:tgtEl>
                                          <p:spTgt spid="24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5" y="1600204"/>
            <a:ext cx="5832475" cy="519113"/>
          </a:xfrm>
          <a:prstGeom prst="rect">
            <a:avLst/>
          </a:prstGeom>
          <a:noFill/>
          <a:ln w="9525">
            <a:noFill/>
            <a:miter lim="800000"/>
            <a:headEnd/>
            <a:tailEnd/>
          </a:ln>
        </p:spPr>
        <p:txBody>
          <a:bodyPr>
            <a:spAutoFit/>
          </a:bodyPr>
          <a:lstStyle/>
          <a:p>
            <a:r>
              <a:rPr kumimoji="1" lang="zh-CN" altLang="en-US" sz="2800" b="1" dirty="0">
                <a:solidFill>
                  <a:srgbClr val="CC0099"/>
                </a:solidFill>
                <a:latin typeface="宋体" pitchFamily="2" charset="-122"/>
                <a:ea typeface="宋体" pitchFamily="2" charset="-122"/>
              </a:rPr>
              <a:t>一、地貌旅游资源的含义</a:t>
            </a:r>
          </a:p>
        </p:txBody>
      </p:sp>
      <p:sp>
        <p:nvSpPr>
          <p:cNvPr id="155651" name="Rectangle 3"/>
          <p:cNvSpPr>
            <a:spLocks noChangeArrowheads="1"/>
          </p:cNvSpPr>
          <p:nvPr/>
        </p:nvSpPr>
        <p:spPr bwMode="auto">
          <a:xfrm>
            <a:off x="533400" y="2286003"/>
            <a:ext cx="8458200" cy="3896451"/>
          </a:xfrm>
          <a:prstGeom prst="rect">
            <a:avLst/>
          </a:prstGeom>
          <a:noFill/>
          <a:ln w="9525">
            <a:noFill/>
            <a:miter lim="800000"/>
            <a:headEnd/>
            <a:tailEnd/>
          </a:ln>
        </p:spPr>
        <p:txBody>
          <a:bodyPr>
            <a:spAutoFit/>
          </a:bodyPr>
          <a:lstStyle/>
          <a:p>
            <a:pPr>
              <a:lnSpc>
                <a:spcPct val="170000"/>
              </a:lnSpc>
              <a:spcBef>
                <a:spcPct val="20000"/>
              </a:spcBef>
              <a:buClr>
                <a:srgbClr val="0563C1"/>
              </a:buClr>
              <a:buFont typeface="Wingdings" pitchFamily="2" charset="2"/>
              <a:buNone/>
            </a:pPr>
            <a:r>
              <a:rPr lang="zh-CN" altLang="en-US" sz="2800" dirty="0" smtClean="0">
                <a:solidFill>
                  <a:prstClr val="black"/>
                </a:solidFill>
                <a:latin typeface="宋体" pitchFamily="2" charset="-122"/>
                <a:ea typeface="宋体" pitchFamily="2" charset="-122"/>
              </a:rPr>
              <a:t>地貌旅游资源是具有观赏价值和一定吸引功能的地表形态的总称。</a:t>
            </a:r>
            <a:endParaRPr lang="en-US" altLang="zh-CN" sz="2800" dirty="0" smtClean="0">
              <a:solidFill>
                <a:prstClr val="black"/>
              </a:solidFill>
              <a:latin typeface="宋体" pitchFamily="2" charset="-122"/>
              <a:ea typeface="宋体" pitchFamily="2" charset="-122"/>
            </a:endParaRPr>
          </a:p>
          <a:p>
            <a:pPr>
              <a:lnSpc>
                <a:spcPct val="170000"/>
              </a:lnSpc>
              <a:spcBef>
                <a:spcPct val="20000"/>
              </a:spcBef>
              <a:buClr>
                <a:srgbClr val="0563C1"/>
              </a:buClr>
              <a:buFont typeface="Wingdings" pitchFamily="2" charset="2"/>
              <a:buNone/>
            </a:pPr>
            <a:r>
              <a:rPr lang="zh-CN" altLang="en-US" sz="2800" dirty="0" smtClean="0">
                <a:solidFill>
                  <a:prstClr val="black"/>
                </a:solidFill>
                <a:latin typeface="宋体" pitchFamily="2" charset="-122"/>
                <a:ea typeface="宋体" pitchFamily="2" charset="-122"/>
              </a:rPr>
              <a:t>按</a:t>
            </a:r>
            <a:r>
              <a:rPr lang="zh-CN" altLang="en-US" sz="2800" dirty="0">
                <a:solidFill>
                  <a:prstClr val="black"/>
                </a:solidFill>
                <a:latin typeface="宋体" pitchFamily="2" charset="-122"/>
                <a:ea typeface="宋体" pitchFamily="2" charset="-122"/>
              </a:rPr>
              <a:t>形态：</a:t>
            </a:r>
            <a:r>
              <a:rPr lang="zh-CN" altLang="en-US" sz="2800" dirty="0" smtClean="0">
                <a:solidFill>
                  <a:prstClr val="black"/>
                </a:solidFill>
                <a:latin typeface="宋体" pitchFamily="2" charset="-122"/>
                <a:ea typeface="宋体" pitchFamily="2" charset="-122"/>
              </a:rPr>
              <a:t>山地、</a:t>
            </a:r>
            <a:r>
              <a:rPr lang="zh-CN" altLang="en-US" sz="2800" dirty="0">
                <a:solidFill>
                  <a:prstClr val="black"/>
                </a:solidFill>
                <a:latin typeface="宋体" pitchFamily="2" charset="-122"/>
                <a:ea typeface="宋体" pitchFamily="2" charset="-122"/>
              </a:rPr>
              <a:t>平原、高原、盆</a:t>
            </a:r>
            <a:r>
              <a:rPr lang="zh-CN" altLang="en-US" sz="2800" dirty="0" smtClean="0">
                <a:solidFill>
                  <a:prstClr val="black"/>
                </a:solidFill>
                <a:latin typeface="宋体" pitchFamily="2" charset="-122"/>
                <a:ea typeface="宋体" pitchFamily="2" charset="-122"/>
              </a:rPr>
              <a:t>地、丘陵等</a:t>
            </a:r>
            <a:endParaRPr lang="zh-CN" altLang="en-US" sz="2800" dirty="0">
              <a:solidFill>
                <a:prstClr val="black"/>
              </a:solidFill>
              <a:latin typeface="宋体" pitchFamily="2" charset="-122"/>
              <a:ea typeface="宋体" pitchFamily="2" charset="-122"/>
            </a:endParaRPr>
          </a:p>
          <a:p>
            <a:pPr>
              <a:lnSpc>
                <a:spcPct val="170000"/>
              </a:lnSpc>
              <a:spcBef>
                <a:spcPct val="20000"/>
              </a:spcBef>
              <a:buClr>
                <a:srgbClr val="0563C1"/>
              </a:buClr>
              <a:buFont typeface="Wingdings" pitchFamily="2" charset="2"/>
              <a:buNone/>
            </a:pPr>
            <a:r>
              <a:rPr lang="zh-CN" altLang="en-US" sz="2800" dirty="0" smtClean="0">
                <a:solidFill>
                  <a:prstClr val="black"/>
                </a:solidFill>
                <a:latin typeface="宋体" pitchFamily="2" charset="-122"/>
                <a:ea typeface="宋体" pitchFamily="2" charset="-122"/>
              </a:rPr>
              <a:t>按地貌成因：</a:t>
            </a:r>
            <a:r>
              <a:rPr lang="zh-CN" altLang="en-US" sz="2800" dirty="0">
                <a:solidFill>
                  <a:prstClr val="black"/>
                </a:solidFill>
                <a:latin typeface="宋体" pitchFamily="2" charset="-122"/>
                <a:ea typeface="宋体" pitchFamily="2" charset="-122"/>
              </a:rPr>
              <a:t>花岗岩、丹霞、岩溶等</a:t>
            </a:r>
          </a:p>
          <a:p>
            <a:pPr>
              <a:lnSpc>
                <a:spcPct val="170000"/>
              </a:lnSpc>
              <a:spcBef>
                <a:spcPct val="20000"/>
              </a:spcBef>
              <a:buClr>
                <a:srgbClr val="0563C1"/>
              </a:buClr>
              <a:buFont typeface="Wingdings" pitchFamily="2" charset="2"/>
              <a:buNone/>
            </a:pPr>
            <a:endParaRPr lang="en-US" altLang="zh-CN" sz="2400" b="1" dirty="0">
              <a:solidFill>
                <a:prstClr val="black"/>
              </a:solidFill>
            </a:endParaRPr>
          </a:p>
        </p:txBody>
      </p:sp>
      <p:sp>
        <p:nvSpPr>
          <p:cNvPr id="17412" name="Rectangle 4"/>
          <p:cNvSpPr>
            <a:spLocks noChangeArrowheads="1"/>
          </p:cNvSpPr>
          <p:nvPr/>
        </p:nvSpPr>
        <p:spPr bwMode="auto">
          <a:xfrm>
            <a:off x="2590800" y="557223"/>
            <a:ext cx="5181600" cy="579437"/>
          </a:xfrm>
          <a:prstGeom prst="rect">
            <a:avLst/>
          </a:prstGeom>
          <a:noFill/>
          <a:ln w="9525">
            <a:noFill/>
            <a:miter lim="800000"/>
            <a:headEnd/>
            <a:tailEnd/>
          </a:ln>
        </p:spPr>
        <p:txBody>
          <a:bodyPr>
            <a:spAutoFit/>
          </a:bodyPr>
          <a:lstStyle/>
          <a:p>
            <a:r>
              <a:rPr lang="zh-CN" altLang="en-US" sz="3200" b="1" dirty="0" smtClean="0">
                <a:solidFill>
                  <a:srgbClr val="000000"/>
                </a:solidFill>
                <a:latin typeface="宋体" pitchFamily="2" charset="-122"/>
                <a:ea typeface="宋体" pitchFamily="2" charset="-122"/>
              </a:rPr>
              <a:t>任务一  </a:t>
            </a:r>
            <a:r>
              <a:rPr lang="zh-CN" altLang="en-US" sz="3200" b="1" dirty="0">
                <a:solidFill>
                  <a:srgbClr val="000000"/>
                </a:solidFill>
                <a:latin typeface="宋体" pitchFamily="2" charset="-122"/>
                <a:ea typeface="宋体" pitchFamily="2" charset="-122"/>
              </a:rPr>
              <a:t>地貌旅游资源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5565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565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5651">
                                            <p:txEl>
                                              <p:pRg st="1" end="1"/>
                                            </p:txEl>
                                          </p:spTgt>
                                        </p:tgtEl>
                                        <p:attrNameLst>
                                          <p:attrName>style.visibility</p:attrName>
                                        </p:attrNameLst>
                                      </p:cBhvr>
                                      <p:to>
                                        <p:strVal val="visible"/>
                                      </p:to>
                                    </p:set>
                                    <p:anim calcmode="lin" valueType="num">
                                      <p:cBhvr>
                                        <p:cTn id="14" dur="1000" fill="hold"/>
                                        <p:tgtEl>
                                          <p:spTgt spid="155651">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5565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565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55651">
                                            <p:txEl>
                                              <p:pRg st="2" end="2"/>
                                            </p:txEl>
                                          </p:spTgt>
                                        </p:tgtEl>
                                        <p:attrNameLst>
                                          <p:attrName>style.visibility</p:attrName>
                                        </p:attrNameLst>
                                      </p:cBhvr>
                                      <p:to>
                                        <p:strVal val="visible"/>
                                      </p:to>
                                    </p:set>
                                    <p:anim calcmode="lin" valueType="num">
                                      <p:cBhvr>
                                        <p:cTn id="21" dur="1000" fill="hold"/>
                                        <p:tgtEl>
                                          <p:spTgt spid="155651">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5565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5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20091202093321_new"/>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http://www.photofans.cn/uploads2010/02/userid260780time2010020411443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标题 1"/>
          <p:cNvSpPr>
            <a:spLocks noGrp="1"/>
          </p:cNvSpPr>
          <p:nvPr>
            <p:ph type="title" idx="4294967295"/>
          </p:nvPr>
        </p:nvSpPr>
        <p:spPr bwMode="auto">
          <a:xfrm>
            <a:off x="467544" y="332656"/>
            <a:ext cx="8305800" cy="714356"/>
          </a:xfrm>
          <a:noFill/>
          <a:effectLst/>
        </p:spPr>
        <p:txBody>
          <a:bodyPr lIns="0" rIns="0" bIns="0" anchor="b">
            <a:normAutofit/>
            <a:scene3d>
              <a:camera prst="orthographicFront"/>
              <a:lightRig rig="freezing" dir="t">
                <a:rot lat="0" lon="0" rev="5640000"/>
              </a:lightRig>
            </a:scene3d>
            <a:sp3d prstMaterial="flat">
              <a:contourClr>
                <a:schemeClr val="tx2"/>
              </a:contourClr>
            </a:sp3d>
          </a:bodyPr>
          <a:lstStyle/>
          <a:p>
            <a:pPr algn="ctr">
              <a:defRPr/>
            </a:pPr>
            <a:r>
              <a:rPr lang="zh-CN" altLang="en-US" sz="3200" b="0" kern="1200" dirty="0">
                <a:solidFill>
                  <a:srgbClr val="FF0000"/>
                </a:solidFill>
                <a:latin typeface="+mj-lt"/>
                <a:ea typeface="+mj-ea"/>
                <a:cs typeface="+mj-cs"/>
              </a:rPr>
              <a:t>哈尔滨冰雕</a:t>
            </a:r>
            <a:endParaRPr lang="zh-CN" altLang="en-US" sz="3200" b="0" kern="1200" dirty="0">
              <a:solidFill>
                <a:schemeClr val="tx2"/>
              </a:solidFill>
              <a:latin typeface="+mj-lt"/>
              <a:ea typeface="+mj-ea"/>
              <a:cs typeface="+mj-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4294967295"/>
          </p:nvPr>
        </p:nvSpPr>
        <p:spPr>
          <a:xfrm>
            <a:off x="683568" y="764704"/>
            <a:ext cx="7924800" cy="5105400"/>
          </a:xfrm>
        </p:spPr>
        <p:txBody>
          <a:bodyPr/>
          <a:lstStyle/>
          <a:p>
            <a:pPr>
              <a:buFont typeface="Wingdings" pitchFamily="2" charset="2"/>
              <a:buNone/>
            </a:pPr>
            <a:r>
              <a:rPr lang="en-US" altLang="zh-CN" sz="2800" b="1" dirty="0"/>
              <a:t>  </a:t>
            </a:r>
            <a:r>
              <a:rPr lang="en-US" altLang="zh-CN" sz="2800" b="1" dirty="0" smtClean="0"/>
              <a:t>3</a:t>
            </a:r>
            <a:r>
              <a:rPr lang="zh-CN" altLang="en-US" sz="2800" b="1" dirty="0" smtClean="0"/>
              <a:t>、日出、日落、霞景</a:t>
            </a:r>
            <a:endParaRPr lang="zh-CN" altLang="en-US" sz="2800" b="1" dirty="0"/>
          </a:p>
          <a:p>
            <a:pPr>
              <a:buFont typeface="Wingdings" pitchFamily="2" charset="2"/>
              <a:buNone/>
            </a:pPr>
            <a:endParaRPr lang="zh-CN" altLang="en-US" sz="800" dirty="0">
              <a:solidFill>
                <a:srgbClr val="000000"/>
              </a:solidFill>
            </a:endParaRPr>
          </a:p>
          <a:p>
            <a:pPr>
              <a:buFont typeface="Wingdings" pitchFamily="2" charset="2"/>
              <a:buNone/>
            </a:pPr>
            <a:r>
              <a:rPr lang="en-US" altLang="zh-CN" dirty="0" smtClean="0"/>
              <a:t>     </a:t>
            </a:r>
            <a:r>
              <a:rPr lang="zh-CN" altLang="zh-CN" dirty="0" smtClean="0"/>
              <a:t>日出、日落的壮丽景观是由于大气的折射作用，在太阳周边产生红色或黄色、硕大的椭圆形影像，太阳跃然而出、而没瞬间的那种动态美以及托衬太阳的彩云霞光的景观。</a:t>
            </a:r>
            <a:endParaRPr lang="zh-CN" altLang="en-US" dirty="0">
              <a:solidFill>
                <a:srgbClr val="000000"/>
              </a:solidFill>
            </a:endParaRPr>
          </a:p>
          <a:p>
            <a:pPr>
              <a:buFont typeface="Wingdings" pitchFamily="2" charset="2"/>
              <a:buNone/>
            </a:pPr>
            <a:endParaRPr lang="zh-CN" altLang="en-US" sz="2000" dirty="0">
              <a:solidFill>
                <a:srgbClr val="000000"/>
              </a:solidFill>
            </a:endParaRPr>
          </a:p>
          <a:p>
            <a:pPr>
              <a:buFont typeface="Wingdings" pitchFamily="2" charset="2"/>
              <a:buNone/>
            </a:pPr>
            <a:r>
              <a:rPr lang="zh-CN" altLang="en-US" dirty="0">
                <a:solidFill>
                  <a:srgbClr val="000000"/>
                </a:solidFill>
              </a:rPr>
              <a:t>   我国著名的观景点：</a:t>
            </a:r>
            <a:r>
              <a:rPr lang="zh-CN" altLang="en-US" dirty="0">
                <a:solidFill>
                  <a:srgbClr val="FF0066"/>
                </a:solidFill>
              </a:rPr>
              <a:t>泰山</a:t>
            </a:r>
            <a:r>
              <a:rPr lang="zh-CN" altLang="en-US" dirty="0">
                <a:solidFill>
                  <a:srgbClr val="000000"/>
                </a:solidFill>
              </a:rPr>
              <a:t>的日观峰、</a:t>
            </a:r>
            <a:r>
              <a:rPr lang="zh-CN" altLang="en-US" dirty="0">
                <a:solidFill>
                  <a:srgbClr val="FF0066"/>
                </a:solidFill>
              </a:rPr>
              <a:t>华山</a:t>
            </a:r>
            <a:r>
              <a:rPr lang="zh-CN" altLang="en-US" dirty="0">
                <a:solidFill>
                  <a:srgbClr val="000000"/>
                </a:solidFill>
              </a:rPr>
              <a:t>的东峰、</a:t>
            </a:r>
            <a:r>
              <a:rPr lang="zh-CN" altLang="en-US" dirty="0">
                <a:solidFill>
                  <a:srgbClr val="FF0066"/>
                </a:solidFill>
              </a:rPr>
              <a:t>庐山</a:t>
            </a:r>
            <a:r>
              <a:rPr lang="zh-CN" altLang="en-US" dirty="0">
                <a:solidFill>
                  <a:srgbClr val="000000"/>
                </a:solidFill>
              </a:rPr>
              <a:t>的汉阳峰、</a:t>
            </a:r>
            <a:r>
              <a:rPr lang="zh-CN" altLang="en-US" dirty="0">
                <a:solidFill>
                  <a:srgbClr val="FF0066"/>
                </a:solidFill>
              </a:rPr>
              <a:t>峨眉山</a:t>
            </a:r>
            <a:r>
              <a:rPr lang="zh-CN" altLang="en-US" dirty="0">
                <a:solidFill>
                  <a:srgbClr val="000000"/>
                </a:solidFill>
              </a:rPr>
              <a:t>金顶和北戴河鹰角亭。</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3" name="Picture 5" descr="285640~1"/>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99335" name="Picture 7" descr="285640~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9336" name="Rectangle 8"/>
          <p:cNvSpPr>
            <a:spLocks noChangeArrowheads="1"/>
          </p:cNvSpPr>
          <p:nvPr/>
        </p:nvSpPr>
        <p:spPr bwMode="auto">
          <a:xfrm>
            <a:off x="3886200" y="631825"/>
            <a:ext cx="2514600" cy="519113"/>
          </a:xfrm>
          <a:prstGeom prst="rect">
            <a:avLst/>
          </a:prstGeom>
          <a:noFill/>
          <a:ln w="9525">
            <a:noFill/>
            <a:miter lim="800000"/>
            <a:headEnd/>
            <a:tailEnd/>
          </a:ln>
          <a:effectLst/>
        </p:spPr>
        <p:txBody>
          <a:bodyPr>
            <a:spAutoFit/>
          </a:bodyPr>
          <a:lstStyle/>
          <a:p>
            <a:pPr>
              <a:spcBef>
                <a:spcPct val="30000"/>
              </a:spcBef>
            </a:pPr>
            <a:r>
              <a:rPr lang="zh-CN" altLang="en-US" sz="2800" b="1">
                <a:solidFill>
                  <a:srgbClr val="000000"/>
                </a:solidFill>
              </a:rPr>
              <a:t>泰山日出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9335"/>
                                        </p:tgtEl>
                                        <p:attrNameLst>
                                          <p:attrName>ppt_x</p:attrName>
                                        </p:attrNameLst>
                                      </p:cBhvr>
                                      <p:tavLst>
                                        <p:tav tm="0">
                                          <p:val>
                                            <p:strVal val="ppt_x"/>
                                          </p:val>
                                        </p:tav>
                                        <p:tav tm="100000">
                                          <p:val>
                                            <p:strVal val="ppt_x"/>
                                          </p:val>
                                        </p:tav>
                                      </p:tavLst>
                                    </p:anim>
                                    <p:anim calcmode="lin" valueType="num">
                                      <p:cBhvr additive="base">
                                        <p:cTn id="7" dur="500"/>
                                        <p:tgtEl>
                                          <p:spTgt spid="99335"/>
                                        </p:tgtEl>
                                        <p:attrNameLst>
                                          <p:attrName>ppt_y</p:attrName>
                                        </p:attrNameLst>
                                      </p:cBhvr>
                                      <p:tavLst>
                                        <p:tav tm="0">
                                          <p:val>
                                            <p:strVal val="ppt_y"/>
                                          </p:val>
                                        </p:tav>
                                        <p:tav tm="100000">
                                          <p:val>
                                            <p:strVal val="1+ppt_h/2"/>
                                          </p:val>
                                        </p:tav>
                                      </p:tavLst>
                                    </p:anim>
                                    <p:set>
                                      <p:cBhvr>
                                        <p:cTn id="8" dur="1" fill="hold">
                                          <p:stCondLst>
                                            <p:cond delay="499"/>
                                          </p:stCondLst>
                                        </p:cTn>
                                        <p:tgtEl>
                                          <p:spTgt spid="993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4294967295"/>
          </p:nvPr>
        </p:nvSpPr>
        <p:spPr>
          <a:xfrm>
            <a:off x="539552" y="836712"/>
            <a:ext cx="8382000" cy="5105400"/>
          </a:xfrm>
        </p:spPr>
        <p:txBody>
          <a:bodyPr/>
          <a:lstStyle/>
          <a:p>
            <a:pPr algn="ctr">
              <a:buFont typeface="Wingdings" pitchFamily="2" charset="2"/>
              <a:buNone/>
            </a:pPr>
            <a:r>
              <a:rPr lang="zh-CN" altLang="en-US" sz="2800" b="1" dirty="0" smtClean="0"/>
              <a:t>霞</a:t>
            </a:r>
            <a:r>
              <a:rPr lang="zh-CN" altLang="en-US" sz="2800" b="1" dirty="0"/>
              <a:t>景</a:t>
            </a:r>
          </a:p>
          <a:p>
            <a:pPr>
              <a:buFont typeface="Wingdings" pitchFamily="2" charset="2"/>
              <a:buNone/>
            </a:pPr>
            <a:endParaRPr lang="zh-CN" altLang="en-US" sz="800" dirty="0">
              <a:solidFill>
                <a:srgbClr val="0000FF"/>
              </a:solidFill>
            </a:endParaRPr>
          </a:p>
          <a:p>
            <a:pPr>
              <a:buFont typeface="Wingdings" pitchFamily="2" charset="2"/>
              <a:buNone/>
            </a:pPr>
            <a:r>
              <a:rPr lang="zh-CN" altLang="en-US" dirty="0" smtClean="0">
                <a:solidFill>
                  <a:srgbClr val="000000"/>
                </a:solidFill>
              </a:rPr>
              <a:t>     霞</a:t>
            </a:r>
            <a:r>
              <a:rPr lang="zh-CN" altLang="en-US" dirty="0">
                <a:solidFill>
                  <a:srgbClr val="000000"/>
                </a:solidFill>
              </a:rPr>
              <a:t>是日出日落时天空及云层上因日光斜射而出现的彩色光象或彩色的云。霞光是阳光穿过云雾时射出的色彩缤纷的光芒。</a:t>
            </a:r>
          </a:p>
          <a:p>
            <a:pPr>
              <a:buFont typeface="Wingdings" pitchFamily="2" charset="2"/>
              <a:buNone/>
            </a:pPr>
            <a:r>
              <a:rPr lang="zh-CN" altLang="en-US" dirty="0">
                <a:solidFill>
                  <a:srgbClr val="000000"/>
                </a:solidFill>
              </a:rPr>
              <a:t>      朝霞、晚霞、彩云、雾霞等。</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3" name="Picture 7" descr="193000~1"/>
          <p:cNvPicPr>
            <a:picLocks noChangeAspect="1" noChangeArrowheads="1"/>
          </p:cNvPicPr>
          <p:nvPr/>
        </p:nvPicPr>
        <p:blipFill>
          <a:blip r:embed="rId3" cstate="print"/>
          <a:srcRect/>
          <a:stretch>
            <a:fillRect/>
          </a:stretch>
        </p:blipFill>
        <p:spPr bwMode="auto">
          <a:xfrm>
            <a:off x="0" y="0"/>
            <a:ext cx="9144000" cy="6924675"/>
          </a:xfrm>
          <a:prstGeom prst="rect">
            <a:avLst/>
          </a:prstGeom>
          <a:noFill/>
        </p:spPr>
      </p:pic>
      <p:sp>
        <p:nvSpPr>
          <p:cNvPr id="96259" name="Rectangle 3"/>
          <p:cNvSpPr>
            <a:spLocks noGrp="1" noChangeArrowheads="1"/>
          </p:cNvSpPr>
          <p:nvPr>
            <p:ph type="body" idx="1"/>
          </p:nvPr>
        </p:nvSpPr>
        <p:spPr>
          <a:xfrm>
            <a:off x="304800" y="457200"/>
            <a:ext cx="8382000" cy="5105400"/>
          </a:xfrm>
        </p:spPr>
        <p:txBody>
          <a:bodyPr/>
          <a:lstStyle/>
          <a:p>
            <a:pPr>
              <a:buFont typeface="Wingdings" pitchFamily="2" charset="2"/>
              <a:buNone/>
            </a:pPr>
            <a:r>
              <a:rPr lang="zh-CN" altLang="en-US"/>
              <a:t>泰山晚霞夕照</a:t>
            </a:r>
          </a:p>
        </p:txBody>
      </p:sp>
      <p:pic>
        <p:nvPicPr>
          <p:cNvPr id="96261" name="Picture 5" descr="4DE466~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6261"/>
                                        </p:tgtEl>
                                        <p:attrNameLst>
                                          <p:attrName>ppt_x</p:attrName>
                                        </p:attrNameLst>
                                      </p:cBhvr>
                                      <p:tavLst>
                                        <p:tav tm="0">
                                          <p:val>
                                            <p:strVal val="ppt_x"/>
                                          </p:val>
                                        </p:tav>
                                        <p:tav tm="100000">
                                          <p:val>
                                            <p:strVal val="ppt_x"/>
                                          </p:val>
                                        </p:tav>
                                      </p:tavLst>
                                    </p:anim>
                                    <p:anim calcmode="lin" valueType="num">
                                      <p:cBhvr additive="base">
                                        <p:cTn id="7" dur="500"/>
                                        <p:tgtEl>
                                          <p:spTgt spid="96261"/>
                                        </p:tgtEl>
                                        <p:attrNameLst>
                                          <p:attrName>ppt_y</p:attrName>
                                        </p:attrNameLst>
                                      </p:cBhvr>
                                      <p:tavLst>
                                        <p:tav tm="0">
                                          <p:val>
                                            <p:strVal val="ppt_y"/>
                                          </p:val>
                                        </p:tav>
                                        <p:tav tm="100000">
                                          <p:val>
                                            <p:strVal val="1+ppt_h/2"/>
                                          </p:val>
                                        </p:tav>
                                      </p:tavLst>
                                    </p:anim>
                                    <p:set>
                                      <p:cBhvr>
                                        <p:cTn id="8" dur="1" fill="hold">
                                          <p:stCondLst>
                                            <p:cond delay="499"/>
                                          </p:stCondLst>
                                        </p:cTn>
                                        <p:tgtEl>
                                          <p:spTgt spid="96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4294967295"/>
          </p:nvPr>
        </p:nvSpPr>
        <p:spPr>
          <a:xfrm>
            <a:off x="0" y="1752600"/>
            <a:ext cx="8077200" cy="4267200"/>
          </a:xfrm>
        </p:spPr>
        <p:txBody>
          <a:bodyPr/>
          <a:lstStyle/>
          <a:p>
            <a:r>
              <a:rPr lang="en-US" altLang="zh-CN" dirty="0">
                <a:solidFill>
                  <a:srgbClr val="0000FF"/>
                </a:solidFill>
                <a:latin typeface="Arial"/>
              </a:rPr>
              <a:t>“</a:t>
            </a:r>
            <a:r>
              <a:rPr lang="zh-CN" altLang="en-US" dirty="0">
                <a:solidFill>
                  <a:srgbClr val="0000FF"/>
                </a:solidFill>
              </a:rPr>
              <a:t>雾凇</a:t>
            </a:r>
            <a:r>
              <a:rPr lang="zh-CN" altLang="en-US" dirty="0">
                <a:solidFill>
                  <a:srgbClr val="0000FF"/>
                </a:solidFill>
                <a:latin typeface="Arial"/>
              </a:rPr>
              <a:t>”</a:t>
            </a:r>
            <a:r>
              <a:rPr lang="zh-CN" altLang="en-US" dirty="0">
                <a:solidFill>
                  <a:srgbClr val="000000"/>
                </a:solidFill>
              </a:rPr>
              <a:t> 俗称树挂、雪挂，是在低温的雾天里细小的雾滴在树枝、电线等物体上所形成的白色而松软的凝结物。</a:t>
            </a:r>
          </a:p>
          <a:p>
            <a:pPr>
              <a:buFont typeface="Wingdings" pitchFamily="2" charset="2"/>
              <a:buNone/>
            </a:pPr>
            <a:endParaRPr lang="zh-CN" altLang="en-US" dirty="0">
              <a:solidFill>
                <a:srgbClr val="000000"/>
              </a:solidFill>
            </a:endParaRPr>
          </a:p>
          <a:p>
            <a:r>
              <a:rPr lang="zh-CN" altLang="en-US" dirty="0"/>
              <a:t> 中国四大自然奇观：</a:t>
            </a:r>
            <a:r>
              <a:rPr lang="zh-CN" altLang="en-US" dirty="0">
                <a:solidFill>
                  <a:srgbClr val="0000FF"/>
                </a:solidFill>
              </a:rPr>
              <a:t>桂林山水、昆明石林、长江三峡、吉林雾凇</a:t>
            </a:r>
          </a:p>
        </p:txBody>
      </p:sp>
      <p:sp>
        <p:nvSpPr>
          <p:cNvPr id="48132" name="Rectangle 4"/>
          <p:cNvSpPr>
            <a:spLocks noGrp="1" noChangeArrowheads="1"/>
          </p:cNvSpPr>
          <p:nvPr>
            <p:ph type="title" idx="4294967295"/>
          </p:nvPr>
        </p:nvSpPr>
        <p:spPr bwMode="auto">
          <a:xfrm>
            <a:off x="1115616" y="548680"/>
            <a:ext cx="2450976" cy="792163"/>
          </a:xfrm>
          <a:noFill/>
          <a:ln/>
          <a:effectLst/>
        </p:spPr>
        <p:txBody>
          <a:bodyPr>
            <a:normAutofit/>
          </a:bodyPr>
          <a:lstStyle/>
          <a:p>
            <a:pPr>
              <a:spcBef>
                <a:spcPct val="20000"/>
              </a:spcBef>
              <a:buClr>
                <a:schemeClr val="hlink"/>
              </a:buClr>
              <a:buFont typeface="Wingdings" pitchFamily="2" charset="2"/>
              <a:buNone/>
            </a:pPr>
            <a:r>
              <a:rPr lang="en-US" altLang="zh-CN" sz="2800" dirty="0" smtClean="0">
                <a:solidFill>
                  <a:schemeClr val="tx1"/>
                </a:solidFill>
              </a:rPr>
              <a:t>4. </a:t>
            </a:r>
            <a:r>
              <a:rPr lang="zh-CN" altLang="en-US" sz="2800" dirty="0">
                <a:solidFill>
                  <a:schemeClr val="tx1"/>
                </a:solidFill>
              </a:rPr>
              <a:t>雾</a:t>
            </a:r>
            <a:r>
              <a:rPr lang="zh-CN" altLang="en-US" sz="2800" dirty="0" smtClean="0">
                <a:solidFill>
                  <a:schemeClr val="tx1"/>
                </a:solidFill>
              </a:rPr>
              <a:t>淞景</a:t>
            </a:r>
            <a:endParaRPr lang="zh-CN" altLang="en-US" sz="2800" dirty="0">
              <a:solidFill>
                <a:schemeClr val="tx1"/>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3b292df5e0fe9925c3b8461434a85edf8db17139"/>
          <p:cNvPicPr>
            <a:picLocks noGrp="1" noChangeAspect="1" noChangeArrowheads="1"/>
          </p:cNvPicPr>
          <p:nvPr>
            <p:ph type="body" idx="4294967295"/>
          </p:nvPr>
        </p:nvPicPr>
        <p:blipFill>
          <a:blip r:embed="rId2" cstate="print"/>
          <a:srcRect/>
          <a:stretch>
            <a:fillRect/>
          </a:stretch>
        </p:blipFill>
        <p:spPr bwMode="auto">
          <a:xfrm>
            <a:off x="0" y="0"/>
            <a:ext cx="9144000" cy="6858000"/>
          </a:xfrm>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2" descr="http://home.hebei.com.cn/xwzx/jygb/jytp/200911/W0200911293877615645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0120000003353311585462255356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2466" name="Rectangle 2"/>
          <p:cNvSpPr>
            <a:spLocks noChangeArrowheads="1"/>
          </p:cNvSpPr>
          <p:nvPr/>
        </p:nvSpPr>
        <p:spPr bwMode="auto">
          <a:xfrm>
            <a:off x="1371600" y="457200"/>
            <a:ext cx="4800600" cy="523220"/>
          </a:xfrm>
          <a:prstGeom prst="rect">
            <a:avLst/>
          </a:prstGeom>
          <a:noFill/>
          <a:ln w="9525">
            <a:noFill/>
            <a:miter lim="800000"/>
            <a:headEnd/>
            <a:tailEnd/>
          </a:ln>
          <a:effectLst/>
        </p:spPr>
        <p:txBody>
          <a:bodyPr>
            <a:spAutoFit/>
          </a:bodyPr>
          <a:lstStyle/>
          <a:p>
            <a:r>
              <a:rPr lang="en-US" altLang="en-US" sz="2800" dirty="0" smtClean="0">
                <a:solidFill>
                  <a:srgbClr val="000000"/>
                </a:solidFill>
                <a:latin typeface="宋体" pitchFamily="2" charset="-122"/>
              </a:rPr>
              <a:t>5、佛光景</a:t>
            </a:r>
            <a:endParaRPr lang="zh-CN" altLang="en-US" sz="2800" dirty="0">
              <a:solidFill>
                <a:srgbClr val="000000"/>
              </a:solidFill>
              <a:latin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1000" fill="hold"/>
                                        <p:tgtEl>
                                          <p:spTgt spid="62467"/>
                                        </p:tgtEl>
                                        <p:attrNameLst>
                                          <p:attrName>ppt_x</p:attrName>
                                        </p:attrNameLst>
                                      </p:cBhvr>
                                      <p:tavLst>
                                        <p:tav tm="0">
                                          <p:val>
                                            <p:strVal val="#ppt_x-.2"/>
                                          </p:val>
                                        </p:tav>
                                        <p:tav tm="100000">
                                          <p:val>
                                            <p:strVal val="#ppt_x"/>
                                          </p:val>
                                        </p:tav>
                                      </p:tavLst>
                                    </p:anim>
                                    <p:anim calcmode="lin" valueType="num">
                                      <p:cBhvr>
                                        <p:cTn id="8" dur="1000" fill="hold"/>
                                        <p:tgtEl>
                                          <p:spTgt spid="624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0" y="764704"/>
            <a:ext cx="5868144" cy="563563"/>
          </a:xfrm>
        </p:spPr>
        <p:txBody>
          <a:bodyPr>
            <a:normAutofit/>
          </a:bodyPr>
          <a:lstStyle/>
          <a:p>
            <a:pPr eaLnBrk="1" hangingPunct="1">
              <a:defRPr/>
            </a:pPr>
            <a:r>
              <a:rPr lang="en-US" altLang="zh-CN" sz="2800" dirty="0" smtClean="0">
                <a:solidFill>
                  <a:srgbClr val="D60093"/>
                </a:solidFill>
              </a:rPr>
              <a:t> </a:t>
            </a:r>
            <a:r>
              <a:rPr lang="zh-CN" altLang="en-US" sz="2800" dirty="0" smtClean="0">
                <a:solidFill>
                  <a:srgbClr val="D60093"/>
                </a:solidFill>
              </a:rPr>
              <a:t>二、地貌旅游资源的形成</a:t>
            </a:r>
          </a:p>
        </p:txBody>
      </p:sp>
      <p:sp>
        <p:nvSpPr>
          <p:cNvPr id="47107" name="Rectangle 3"/>
          <p:cNvSpPr>
            <a:spLocks noGrp="1" noChangeArrowheads="1"/>
          </p:cNvSpPr>
          <p:nvPr>
            <p:ph type="body" idx="1"/>
          </p:nvPr>
        </p:nvSpPr>
        <p:spPr>
          <a:xfrm>
            <a:off x="683568" y="1124744"/>
            <a:ext cx="7560840" cy="4588795"/>
          </a:xfrm>
        </p:spPr>
        <p:txBody>
          <a:bodyPr>
            <a:normAutofit/>
          </a:bodyPr>
          <a:lstStyle/>
          <a:p>
            <a:pPr eaLnBrk="1" hangingPunct="1">
              <a:buFont typeface="Wingdings" pitchFamily="2" charset="2"/>
              <a:buNone/>
            </a:pPr>
            <a:endParaRPr lang="en-US" altLang="zh-CN" dirty="0" smtClean="0"/>
          </a:p>
          <a:p>
            <a:pPr eaLnBrk="1" hangingPunct="1">
              <a:buFont typeface="Wingdings" pitchFamily="2" charset="2"/>
              <a:buNone/>
            </a:pPr>
            <a:r>
              <a:rPr lang="zh-CN" altLang="en-US" dirty="0" smtClean="0"/>
              <a:t>     地壳自形成以来，就一直处于运动变化之中，所谓</a:t>
            </a:r>
            <a:r>
              <a:rPr lang="zh-CN" altLang="en-US" dirty="0" smtClean="0">
                <a:solidFill>
                  <a:srgbClr val="FF0000"/>
                </a:solidFill>
                <a:latin typeface="Arial" pitchFamily="34" charset="0"/>
              </a:rPr>
              <a:t>“</a:t>
            </a:r>
            <a:r>
              <a:rPr lang="zh-CN" altLang="en-US" dirty="0" smtClean="0">
                <a:solidFill>
                  <a:srgbClr val="FF0000"/>
                </a:solidFill>
              </a:rPr>
              <a:t>沧海桑田</a:t>
            </a:r>
            <a:r>
              <a:rPr lang="zh-CN" altLang="en-US" dirty="0" smtClean="0">
                <a:solidFill>
                  <a:srgbClr val="FF0000"/>
                </a:solidFill>
                <a:latin typeface="Arial" pitchFamily="34" charset="0"/>
              </a:rPr>
              <a:t>”</a:t>
            </a:r>
            <a:r>
              <a:rPr lang="zh-CN" altLang="en-US" dirty="0" smtClean="0">
                <a:solidFill>
                  <a:srgbClr val="FF0000"/>
                </a:solidFill>
              </a:rPr>
              <a:t>，</a:t>
            </a:r>
            <a:r>
              <a:rPr lang="zh-CN" altLang="en-US" dirty="0" smtClean="0"/>
              <a:t>正是对这种巨大变化的描述。地表形态、地质构造和地壳物质组成不断变化的作用就叫</a:t>
            </a:r>
            <a:r>
              <a:rPr lang="zh-CN" altLang="en-US" dirty="0" smtClean="0">
                <a:solidFill>
                  <a:srgbClr val="0000FF"/>
                </a:solidFill>
              </a:rPr>
              <a:t>地质作用</a:t>
            </a:r>
            <a:r>
              <a:rPr lang="zh-CN" altLang="en-US" dirty="0" smtClean="0"/>
              <a:t>。</a:t>
            </a:r>
          </a:p>
          <a:p>
            <a:pPr eaLnBrk="1" hangingPunct="1">
              <a:buFont typeface="Wingdings" pitchFamily="2" charset="2"/>
              <a:buNone/>
            </a:pPr>
            <a:r>
              <a:rPr lang="zh-CN" altLang="en-US" dirty="0" smtClean="0"/>
              <a:t>    地质作用按其能量来源可分为两种：内营力作用和外营力作用。内力决定地貌构造；外力形成地面各种形态。</a:t>
            </a:r>
          </a:p>
          <a:p>
            <a:pPr eaLnBrk="1" hangingPunct="1"/>
            <a:endParaRPr lang="en-US" altLang="zh-CN" dirty="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4294967295"/>
          </p:nvPr>
        </p:nvSpPr>
        <p:spPr>
          <a:xfrm>
            <a:off x="683568" y="1268413"/>
            <a:ext cx="7746057" cy="4598987"/>
          </a:xfrm>
        </p:spPr>
        <p:txBody>
          <a:bodyPr/>
          <a:lstStyle/>
          <a:p>
            <a:pPr marL="273050" indent="-273050">
              <a:lnSpc>
                <a:spcPct val="120000"/>
              </a:lnSpc>
              <a:buFontTx/>
              <a:buNone/>
            </a:pPr>
            <a:r>
              <a:rPr lang="en-US" altLang="zh-CN" dirty="0" smtClean="0"/>
              <a:t>     </a:t>
            </a:r>
            <a:r>
              <a:rPr lang="zh-CN" altLang="zh-CN" dirty="0" smtClean="0"/>
              <a:t>佛光也叫宝光，是一种神奇的光学现象。当阳光照在云雾表面，经过衍射和漫反射作用形成的自然奇观。</a:t>
            </a:r>
            <a:endParaRPr lang="zh-CN" altLang="en-US" dirty="0"/>
          </a:p>
          <a:p>
            <a:pPr marL="273050" indent="-273050">
              <a:lnSpc>
                <a:spcPct val="120000"/>
              </a:lnSpc>
              <a:buFontTx/>
              <a:buNone/>
            </a:pPr>
            <a:r>
              <a:rPr lang="zh-CN" altLang="en-US" dirty="0">
                <a:solidFill>
                  <a:srgbClr val="0000FF"/>
                </a:solidFill>
              </a:rPr>
              <a:t>      独特之处：</a:t>
            </a:r>
            <a:r>
              <a:rPr lang="zh-CN" altLang="en-US" dirty="0"/>
              <a:t>观赏者背向偏西的阳光，会发现对面光环中出现自己的身影，举手投足，影皆随形，即使成千上百人同时同址观看，观者也只见已影，不见旁人。</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chinajilin.com.cn/zhuanti/images/attachement/jpg/site1/20080928/0015c554516b0a498d191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6" name="Rectangle 2"/>
          <p:cNvSpPr>
            <a:spLocks noGrp="1" noChangeArrowheads="1"/>
          </p:cNvSpPr>
          <p:nvPr>
            <p:ph type="title" idx="4294967295"/>
          </p:nvPr>
        </p:nvSpPr>
        <p:spPr>
          <a:xfrm>
            <a:off x="428625" y="214313"/>
            <a:ext cx="8501063" cy="90487"/>
          </a:xfrm>
        </p:spPr>
        <p:txBody>
          <a:bodyPr lIns="0" rIns="0" bIns="0" anchor="b">
            <a:normAutofit fontScale="90000"/>
          </a:bodyPr>
          <a:lstStyle/>
          <a:p>
            <a:pPr marL="273050" indent="-273050" algn="ctr">
              <a:lnSpc>
                <a:spcPct val="110000"/>
              </a:lnSpc>
              <a:spcAft>
                <a:spcPct val="15000"/>
              </a:spcAft>
              <a:buClr>
                <a:srgbClr val="0BD0D9"/>
              </a:buClr>
            </a:pPr>
            <a:endParaRPr lang="zh-CN" altLang="zh-CN" sz="1700" b="0">
              <a:solidFill>
                <a:srgbClr val="FFC000"/>
              </a:solidFill>
            </a:endParaRPr>
          </a:p>
        </p:txBody>
      </p:sp>
      <p:sp>
        <p:nvSpPr>
          <p:cNvPr id="64516" name="Rectangle 4"/>
          <p:cNvSpPr>
            <a:spLocks noChangeArrowheads="1"/>
          </p:cNvSpPr>
          <p:nvPr/>
        </p:nvSpPr>
        <p:spPr bwMode="auto">
          <a:xfrm>
            <a:off x="1588" y="228600"/>
            <a:ext cx="9144000" cy="0"/>
          </a:xfrm>
          <a:prstGeom prst="rect">
            <a:avLst/>
          </a:prstGeom>
          <a:noFill/>
          <a:ln w="9525">
            <a:noFill/>
            <a:miter lim="800000"/>
            <a:headEnd/>
            <a:tailEnd/>
          </a:ln>
        </p:spPr>
        <p:txBody>
          <a:bodyPr>
            <a:spAutoFit/>
          </a:bodyPr>
          <a:lstStyle/>
          <a:p>
            <a:endParaRPr kumimoji="1" lang="zh-CN" altLang="zh-CN" sz="2400">
              <a:solidFill>
                <a:prstClr val="black"/>
              </a:solidFill>
              <a:latin typeface="Times New Roman" pitchFamily="18" charset="0"/>
            </a:endParaRPr>
          </a:p>
        </p:txBody>
      </p:sp>
      <p:sp>
        <p:nvSpPr>
          <p:cNvPr id="64517" name="矩形 11"/>
          <p:cNvSpPr>
            <a:spLocks noChangeArrowheads="1"/>
          </p:cNvSpPr>
          <p:nvPr/>
        </p:nvSpPr>
        <p:spPr bwMode="auto">
          <a:xfrm flipH="1">
            <a:off x="8004175" y="1447800"/>
            <a:ext cx="500063" cy="2654300"/>
          </a:xfrm>
          <a:prstGeom prst="rect">
            <a:avLst/>
          </a:prstGeom>
          <a:noFill/>
          <a:ln w="9525">
            <a:noFill/>
            <a:miter lim="800000"/>
            <a:headEnd/>
            <a:tailEnd/>
          </a:ln>
        </p:spPr>
        <p:txBody>
          <a:bodyPr>
            <a:spAutoFit/>
          </a:bodyPr>
          <a:lstStyle/>
          <a:p>
            <a:r>
              <a:rPr kumimoji="1" lang="zh-CN" altLang="en-US" sz="2800" b="1">
                <a:solidFill>
                  <a:prstClr val="black"/>
                </a:solidFill>
                <a:latin typeface="Times New Roman" pitchFamily="18" charset="0"/>
              </a:rPr>
              <a:t>峨眉金顶佛光</a:t>
            </a:r>
            <a:endParaRPr kumimoji="1" lang="zh-CN" altLang="en-US" sz="2800">
              <a:solidFill>
                <a:prstClr val="black"/>
              </a:solidFill>
              <a:latin typeface="Times New Roman"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sun90F"/>
          <p:cNvPicPr>
            <a:picLocks noChangeAspect="1" noChangeArrowheads="1"/>
          </p:cNvPicPr>
          <p:nvPr/>
        </p:nvPicPr>
        <p:blipFill>
          <a:blip r:embed="rId2" cstate="print"/>
          <a:srcRect/>
          <a:stretch>
            <a:fillRect/>
          </a:stretch>
        </p:blipFill>
        <p:spPr bwMode="auto">
          <a:xfrm>
            <a:off x="0" y="0"/>
            <a:ext cx="9144000" cy="6626225"/>
          </a:xfrm>
          <a:prstGeom prst="rect">
            <a:avLst/>
          </a:prstGeom>
          <a:noFill/>
        </p:spPr>
      </p:pic>
      <p:sp>
        <p:nvSpPr>
          <p:cNvPr id="57347" name="Rectangle 3"/>
          <p:cNvSpPr>
            <a:spLocks noChangeArrowheads="1"/>
          </p:cNvSpPr>
          <p:nvPr/>
        </p:nvSpPr>
        <p:spPr bwMode="auto">
          <a:xfrm>
            <a:off x="990600" y="533400"/>
            <a:ext cx="2514600" cy="523220"/>
          </a:xfrm>
          <a:prstGeom prst="rect">
            <a:avLst/>
          </a:prstGeom>
          <a:noFill/>
          <a:ln w="9525">
            <a:noFill/>
            <a:miter lim="800000"/>
            <a:headEnd/>
            <a:tailEnd/>
          </a:ln>
          <a:effectLst/>
        </p:spPr>
        <p:txBody>
          <a:bodyPr>
            <a:spAutoFit/>
          </a:bodyPr>
          <a:lstStyle/>
          <a:p>
            <a:pPr>
              <a:spcBef>
                <a:spcPct val="20000"/>
              </a:spcBef>
              <a:buClr>
                <a:srgbClr val="0563C1"/>
              </a:buClr>
              <a:buFont typeface="Wingdings" pitchFamily="2" charset="2"/>
              <a:buNone/>
            </a:pPr>
            <a:r>
              <a:rPr lang="en-US" altLang="zh-CN" sz="2800" b="1" dirty="0" smtClean="0">
                <a:solidFill>
                  <a:srgbClr val="000000"/>
                </a:solidFill>
                <a:latin typeface="宋体" pitchFamily="2" charset="-122"/>
                <a:ea typeface="宋体" pitchFamily="2" charset="-122"/>
              </a:rPr>
              <a:t>6</a:t>
            </a:r>
            <a:r>
              <a:rPr lang="zh-CN" altLang="en-US" sz="2800" b="1" dirty="0" smtClean="0">
                <a:solidFill>
                  <a:srgbClr val="000000"/>
                </a:solidFill>
                <a:latin typeface="宋体" pitchFamily="2" charset="-122"/>
                <a:ea typeface="宋体" pitchFamily="2" charset="-122"/>
              </a:rPr>
              <a:t>、</a:t>
            </a:r>
            <a:r>
              <a:rPr lang="zh-CN" altLang="en-US" sz="2800" b="1" dirty="0">
                <a:solidFill>
                  <a:srgbClr val="000000"/>
                </a:solidFill>
                <a:latin typeface="宋体" pitchFamily="2" charset="-122"/>
                <a:ea typeface="宋体" pitchFamily="2" charset="-122"/>
              </a:rPr>
              <a:t>蜃景</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1043608" y="548680"/>
            <a:ext cx="7543800" cy="642938"/>
          </a:xfrm>
        </p:spPr>
        <p:txBody>
          <a:bodyPr lIns="0" rIns="0" bIns="0" anchor="b">
            <a:normAutofit/>
          </a:bodyPr>
          <a:lstStyle/>
          <a:p>
            <a:pPr algn="ctr"/>
            <a:r>
              <a:rPr lang="zh-CN" altLang="en-US" sz="3200" dirty="0">
                <a:latin typeface="宋体" pitchFamily="2" charset="-122"/>
                <a:ea typeface="宋体" pitchFamily="2" charset="-122"/>
              </a:rPr>
              <a:t>真实的谎言</a:t>
            </a:r>
            <a:r>
              <a:rPr lang="en-US" altLang="zh-CN" sz="3200" dirty="0">
                <a:latin typeface="宋体" pitchFamily="2" charset="-122"/>
                <a:ea typeface="宋体" pitchFamily="2" charset="-122"/>
              </a:rPr>
              <a:t>——</a:t>
            </a:r>
            <a:r>
              <a:rPr lang="zh-CN" altLang="en-US" sz="3200" dirty="0">
                <a:latin typeface="宋体" pitchFamily="2" charset="-122"/>
                <a:ea typeface="宋体" pitchFamily="2" charset="-122"/>
              </a:rPr>
              <a:t>蜃景</a:t>
            </a:r>
          </a:p>
        </p:txBody>
      </p:sp>
      <p:sp>
        <p:nvSpPr>
          <p:cNvPr id="58371" name="Rectangle 3"/>
          <p:cNvSpPr>
            <a:spLocks noGrp="1" noChangeArrowheads="1"/>
          </p:cNvSpPr>
          <p:nvPr>
            <p:ph idx="4294967295"/>
          </p:nvPr>
        </p:nvSpPr>
        <p:spPr>
          <a:xfrm>
            <a:off x="611560" y="2060848"/>
            <a:ext cx="7634287" cy="3795713"/>
          </a:xfrm>
        </p:spPr>
        <p:txBody>
          <a:bodyPr>
            <a:normAutofit/>
          </a:bodyPr>
          <a:lstStyle/>
          <a:p>
            <a:pPr marL="273050" indent="-273050">
              <a:lnSpc>
                <a:spcPct val="140000"/>
              </a:lnSpc>
              <a:spcAft>
                <a:spcPct val="20000"/>
              </a:spcAft>
              <a:buFontTx/>
              <a:buNone/>
            </a:pPr>
            <a:r>
              <a:rPr lang="en-US" altLang="zh-CN" dirty="0" smtClean="0">
                <a:latin typeface="宋体" pitchFamily="2" charset="-122"/>
                <a:ea typeface="宋体" pitchFamily="2" charset="-122"/>
              </a:rPr>
              <a:t>    </a:t>
            </a:r>
            <a:r>
              <a:rPr lang="zh-CN" altLang="zh-CN" dirty="0" smtClean="0">
                <a:latin typeface="宋体" pitchFamily="2" charset="-122"/>
                <a:ea typeface="宋体" pitchFamily="2" charset="-122"/>
              </a:rPr>
              <a:t>蜃景，即“海市蜃楼”，是地面或水面景物反射的光线，在密度不同的稳定大气中传播，发生折射和全反射而形成的幻景景观。</a:t>
            </a:r>
            <a:r>
              <a:rPr lang="zh-CN" altLang="en-US" b="0" dirty="0" smtClean="0">
                <a:solidFill>
                  <a:srgbClr val="000000"/>
                </a:solidFill>
                <a:latin typeface="宋体" pitchFamily="2" charset="-122"/>
                <a:ea typeface="宋体" pitchFamily="2" charset="-122"/>
              </a:rPr>
              <a:t>    </a:t>
            </a:r>
            <a:endParaRPr lang="en-US" altLang="zh-CN" b="0" dirty="0" smtClean="0">
              <a:solidFill>
                <a:srgbClr val="000000"/>
              </a:solidFill>
              <a:latin typeface="宋体" pitchFamily="2" charset="-122"/>
              <a:ea typeface="宋体" pitchFamily="2" charset="-122"/>
            </a:endParaRPr>
          </a:p>
          <a:p>
            <a:pPr marL="273050" indent="-273050">
              <a:lnSpc>
                <a:spcPct val="140000"/>
              </a:lnSpc>
              <a:spcAft>
                <a:spcPct val="20000"/>
              </a:spcAft>
              <a:buFontTx/>
              <a:buNone/>
            </a:pPr>
            <a:r>
              <a:rPr lang="zh-CN" altLang="en-US" dirty="0" smtClean="0">
                <a:solidFill>
                  <a:srgbClr val="000000"/>
                </a:solidFill>
                <a:latin typeface="宋体" pitchFamily="2" charset="-122"/>
                <a:ea typeface="宋体" pitchFamily="2" charset="-122"/>
              </a:rPr>
              <a:t>常</a:t>
            </a:r>
            <a:r>
              <a:rPr lang="zh-CN" altLang="en-US" dirty="0">
                <a:solidFill>
                  <a:srgbClr val="000000"/>
                </a:solidFill>
                <a:latin typeface="宋体" pitchFamily="2" charset="-122"/>
                <a:ea typeface="宋体" pitchFamily="2" charset="-122"/>
              </a:rPr>
              <a:t>见</a:t>
            </a:r>
            <a:r>
              <a:rPr lang="zh-CN" altLang="en-US" b="0" dirty="0">
                <a:solidFill>
                  <a:srgbClr val="000000"/>
                </a:solidFill>
                <a:latin typeface="宋体" pitchFamily="2" charset="-122"/>
                <a:ea typeface="宋体" pitchFamily="2" charset="-122"/>
              </a:rPr>
              <a:t>：</a:t>
            </a:r>
            <a:r>
              <a:rPr lang="zh-CN" altLang="en-US" dirty="0">
                <a:solidFill>
                  <a:srgbClr val="000000"/>
                </a:solidFill>
                <a:latin typeface="宋体" pitchFamily="2" charset="-122"/>
                <a:ea typeface="宋体" pitchFamily="2" charset="-122"/>
              </a:rPr>
              <a:t>平静的海面、江面、湖面、沙</a:t>
            </a:r>
            <a:r>
              <a:rPr lang="zh-CN" altLang="en-US" dirty="0" smtClean="0">
                <a:solidFill>
                  <a:srgbClr val="000000"/>
                </a:solidFill>
                <a:latin typeface="宋体" pitchFamily="2" charset="-122"/>
                <a:ea typeface="宋体" pitchFamily="2" charset="-122"/>
              </a:rPr>
              <a:t>漠</a:t>
            </a:r>
            <a:endParaRPr lang="zh-CN" altLang="en-US" dirty="0">
              <a:solidFill>
                <a:srgbClr val="000000"/>
              </a:solidFill>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endParaRPr lang="zh-CN" altLang="zh-CN"/>
          </a:p>
        </p:txBody>
      </p:sp>
      <p:sp>
        <p:nvSpPr>
          <p:cNvPr id="109571" name="Rectangle 3"/>
          <p:cNvSpPr>
            <a:spLocks noGrp="1" noChangeArrowheads="1"/>
          </p:cNvSpPr>
          <p:nvPr>
            <p:ph type="body" idx="1"/>
          </p:nvPr>
        </p:nvSpPr>
        <p:spPr/>
        <p:txBody>
          <a:bodyPr/>
          <a:lstStyle/>
          <a:p>
            <a:endParaRPr lang="zh-CN" altLang="zh-CN"/>
          </a:p>
        </p:txBody>
      </p:sp>
      <p:pic>
        <p:nvPicPr>
          <p:cNvPr id="109573" name="Picture 5" descr="0078212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9575" name="Picture 7" descr="2(1991)"/>
          <p:cNvPicPr>
            <a:picLocks noChangeAspect="1" noChangeArrowheads="1"/>
          </p:cNvPicPr>
          <p:nvPr/>
        </p:nvPicPr>
        <p:blipFill>
          <a:blip r:embed="rId3" cstate="print"/>
          <a:srcRect/>
          <a:stretch>
            <a:fillRect/>
          </a:stretch>
        </p:blipFill>
        <p:spPr bwMode="auto">
          <a:xfrm>
            <a:off x="0" y="41275"/>
            <a:ext cx="9144000" cy="67770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9575"/>
                                        </p:tgtEl>
                                        <p:attrNameLst>
                                          <p:attrName>ppt_x</p:attrName>
                                        </p:attrNameLst>
                                      </p:cBhvr>
                                      <p:tavLst>
                                        <p:tav tm="0">
                                          <p:val>
                                            <p:strVal val="ppt_x"/>
                                          </p:val>
                                        </p:tav>
                                        <p:tav tm="100000">
                                          <p:val>
                                            <p:strVal val="ppt_x"/>
                                          </p:val>
                                        </p:tav>
                                      </p:tavLst>
                                    </p:anim>
                                    <p:anim calcmode="lin" valueType="num">
                                      <p:cBhvr additive="base">
                                        <p:cTn id="7" dur="500"/>
                                        <p:tgtEl>
                                          <p:spTgt spid="109575"/>
                                        </p:tgtEl>
                                        <p:attrNameLst>
                                          <p:attrName>ppt_y</p:attrName>
                                        </p:attrNameLst>
                                      </p:cBhvr>
                                      <p:tavLst>
                                        <p:tav tm="0">
                                          <p:val>
                                            <p:strVal val="ppt_y"/>
                                          </p:val>
                                        </p:tav>
                                        <p:tav tm="100000">
                                          <p:val>
                                            <p:strVal val="1+ppt_h/2"/>
                                          </p:val>
                                        </p:tav>
                                      </p:tavLst>
                                    </p:anim>
                                    <p:set>
                                      <p:cBhvr>
                                        <p:cTn id="8" dur="1" fill="hold">
                                          <p:stCondLst>
                                            <p:cond delay="499"/>
                                          </p:stCondLst>
                                        </p:cTn>
                                        <p:tgtEl>
                                          <p:spTgt spid="1095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051720" y="548680"/>
            <a:ext cx="5760640" cy="998240"/>
          </a:xfrm>
        </p:spPr>
        <p:txBody>
          <a:bodyPr>
            <a:noAutofit/>
          </a:bodyPr>
          <a:lstStyle/>
          <a:p>
            <a:r>
              <a:rPr kumimoji="1" lang="zh-CN" altLang="en-US" sz="3200" dirty="0" smtClean="0">
                <a:solidFill>
                  <a:schemeClr val="tx1"/>
                </a:solidFill>
              </a:rPr>
              <a:t>任务四  生</a:t>
            </a:r>
            <a:r>
              <a:rPr kumimoji="1" lang="zh-CN" altLang="en-US" sz="3200" dirty="0">
                <a:solidFill>
                  <a:schemeClr val="tx1"/>
                </a:solidFill>
              </a:rPr>
              <a:t>物景观旅游资源</a:t>
            </a:r>
          </a:p>
        </p:txBody>
      </p:sp>
      <p:sp>
        <p:nvSpPr>
          <p:cNvPr id="133123" name="Rectangle 3"/>
          <p:cNvSpPr>
            <a:spLocks noGrp="1" noChangeArrowheads="1"/>
          </p:cNvSpPr>
          <p:nvPr>
            <p:ph type="body" idx="1"/>
          </p:nvPr>
        </p:nvSpPr>
        <p:spPr>
          <a:xfrm>
            <a:off x="611560" y="1988840"/>
            <a:ext cx="7704856" cy="3276600"/>
          </a:xfrm>
        </p:spPr>
        <p:txBody>
          <a:bodyPr>
            <a:normAutofit/>
          </a:bodyPr>
          <a:lstStyle/>
          <a:p>
            <a:pPr>
              <a:buFont typeface="Wingdings" pitchFamily="2" charset="2"/>
              <a:buNone/>
            </a:pPr>
            <a:r>
              <a:rPr lang="en-US" altLang="zh-CN" sz="2800" dirty="0" smtClean="0">
                <a:latin typeface="宋体" pitchFamily="2" charset="-122"/>
                <a:ea typeface="宋体" pitchFamily="2" charset="-122"/>
              </a:rPr>
              <a:t>     </a:t>
            </a:r>
            <a:r>
              <a:rPr lang="zh-CN" altLang="en-US" sz="2800" b="1" dirty="0" smtClean="0">
                <a:latin typeface="宋体" pitchFamily="2" charset="-122"/>
                <a:ea typeface="宋体" pitchFamily="2" charset="-122"/>
              </a:rPr>
              <a:t>一、生物旅游资源概念</a:t>
            </a:r>
            <a:endParaRPr lang="en-US" altLang="zh-CN" sz="2800" b="1" dirty="0" smtClean="0">
              <a:latin typeface="宋体" pitchFamily="2" charset="-122"/>
              <a:ea typeface="宋体" pitchFamily="2" charset="-122"/>
            </a:endParaRPr>
          </a:p>
          <a:p>
            <a:pPr>
              <a:buFont typeface="Wingdings" pitchFamily="2" charset="2"/>
              <a:buNone/>
            </a:pPr>
            <a:r>
              <a:rPr lang="en-US" altLang="zh-CN" sz="2800" dirty="0" smtClean="0">
                <a:latin typeface="宋体" pitchFamily="2" charset="-122"/>
                <a:ea typeface="宋体" pitchFamily="2" charset="-122"/>
              </a:rPr>
              <a:t>    </a:t>
            </a:r>
            <a:r>
              <a:rPr lang="zh-CN" altLang="zh-CN" sz="2800" dirty="0" smtClean="0">
                <a:latin typeface="宋体" pitchFamily="2" charset="-122"/>
                <a:ea typeface="宋体" pitchFamily="2" charset="-122"/>
              </a:rPr>
              <a:t>生物旅游资源，是指能够开发利用并能满足旅游者的旅游需求，由生物个体、种群、群落及生态系统所构成的各种生物过程与现象的总称。</a:t>
            </a:r>
            <a:endParaRPr lang="zh-CN" altLang="en-US" sz="2800" dirty="0">
              <a:latin typeface="宋体" pitchFamily="2" charset="-122"/>
              <a:ea typeface="宋体" pitchFamily="2" charset="-122"/>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620688"/>
            <a:ext cx="7443788" cy="928019"/>
          </a:xfrm>
        </p:spPr>
        <p:txBody>
          <a:bodyPr>
            <a:normAutofit/>
          </a:bodyPr>
          <a:lstStyle/>
          <a:p>
            <a:r>
              <a:rPr lang="zh-CN" altLang="en-US" sz="2800" dirty="0" smtClean="0">
                <a:latin typeface="宋体" pitchFamily="2" charset="-122"/>
                <a:ea typeface="宋体" pitchFamily="2" charset="-122"/>
              </a:rPr>
              <a:t>二、</a:t>
            </a:r>
            <a:r>
              <a:rPr lang="zh-CN" altLang="zh-CN" sz="2800" dirty="0" smtClean="0">
                <a:latin typeface="宋体" pitchFamily="2" charset="-122"/>
                <a:ea typeface="宋体" pitchFamily="2" charset="-122"/>
              </a:rPr>
              <a:t>生物资源的旅游吸引力因素</a:t>
            </a:r>
            <a:endParaRPr lang="zh-CN" altLang="en-US" sz="2800" dirty="0"/>
          </a:p>
        </p:txBody>
      </p:sp>
      <p:sp>
        <p:nvSpPr>
          <p:cNvPr id="3" name="内容占位符 2"/>
          <p:cNvSpPr>
            <a:spLocks noGrp="1"/>
          </p:cNvSpPr>
          <p:nvPr>
            <p:ph idx="1"/>
          </p:nvPr>
        </p:nvSpPr>
        <p:spPr>
          <a:xfrm>
            <a:off x="1259632" y="2060848"/>
            <a:ext cx="5760640" cy="2952328"/>
          </a:xfrm>
        </p:spPr>
        <p:txBody>
          <a:bodyPr/>
          <a:lstStyle/>
          <a:p>
            <a:r>
              <a:rPr lang="zh-CN" altLang="zh-CN" sz="2800" dirty="0" smtClean="0">
                <a:latin typeface="宋体" pitchFamily="2" charset="-122"/>
                <a:ea typeface="宋体" pitchFamily="2" charset="-122"/>
              </a:rPr>
              <a:t>（一）色彩美和形态美</a:t>
            </a:r>
          </a:p>
          <a:p>
            <a:r>
              <a:rPr lang="zh-CN" altLang="zh-CN" sz="2800" dirty="0" smtClean="0">
                <a:latin typeface="宋体" pitchFamily="2" charset="-122"/>
                <a:ea typeface="宋体" pitchFamily="2" charset="-122"/>
              </a:rPr>
              <a:t>（二）奇特美和珍稀美</a:t>
            </a:r>
          </a:p>
          <a:p>
            <a:r>
              <a:rPr lang="zh-CN" altLang="zh-CN" sz="2800" dirty="0" smtClean="0">
                <a:latin typeface="宋体" pitchFamily="2" charset="-122"/>
                <a:ea typeface="宋体" pitchFamily="2" charset="-122"/>
              </a:rPr>
              <a:t>（三）悠久美和寓意美</a:t>
            </a:r>
          </a:p>
          <a:p>
            <a:endParaRPr lang="zh-CN"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ChangeArrowheads="1"/>
          </p:cNvSpPr>
          <p:nvPr/>
        </p:nvSpPr>
        <p:spPr bwMode="auto">
          <a:xfrm>
            <a:off x="1115616" y="692696"/>
            <a:ext cx="7622232" cy="800219"/>
          </a:xfrm>
          <a:prstGeom prst="rect">
            <a:avLst/>
          </a:prstGeom>
          <a:noFill/>
          <a:ln w="9525">
            <a:noFill/>
            <a:miter lim="800000"/>
            <a:headEnd/>
            <a:tailEnd/>
          </a:ln>
          <a:effectLst/>
        </p:spPr>
        <p:txBody>
          <a:bodyPr wrap="square">
            <a:spAutoFit/>
          </a:bodyPr>
          <a:lstStyle/>
          <a:p>
            <a:r>
              <a:rPr lang="zh-CN" altLang="zh-CN" sz="2800" b="1" dirty="0" smtClean="0">
                <a:solidFill>
                  <a:prstClr val="black"/>
                </a:solidFill>
                <a:latin typeface="宋体" pitchFamily="2" charset="-122"/>
                <a:ea typeface="宋体" pitchFamily="2" charset="-122"/>
              </a:rPr>
              <a:t>三、主要的生物旅游资源</a:t>
            </a:r>
            <a:r>
              <a:rPr lang="zh-CN" altLang="en-US" b="1" dirty="0">
                <a:solidFill>
                  <a:srgbClr val="000000"/>
                </a:solidFill>
              </a:rPr>
              <a:t/>
            </a:r>
            <a:br>
              <a:rPr lang="zh-CN" altLang="en-US" b="1" dirty="0">
                <a:solidFill>
                  <a:srgbClr val="000000"/>
                </a:solidFill>
              </a:rPr>
            </a:br>
            <a:endParaRPr lang="zh-CN" altLang="en-US" b="1" dirty="0">
              <a:solidFill>
                <a:srgbClr val="000000"/>
              </a:solidFill>
            </a:endParaRPr>
          </a:p>
        </p:txBody>
      </p:sp>
      <p:sp>
        <p:nvSpPr>
          <p:cNvPr id="272389" name="Rectangle 5"/>
          <p:cNvSpPr>
            <a:spLocks noGrp="1" noChangeArrowheads="1"/>
          </p:cNvSpPr>
          <p:nvPr>
            <p:ph type="body" idx="1"/>
          </p:nvPr>
        </p:nvSpPr>
        <p:spPr>
          <a:xfrm>
            <a:off x="899592" y="3140968"/>
            <a:ext cx="7467600" cy="3048000"/>
          </a:xfrm>
        </p:spPr>
        <p:txBody>
          <a:bodyPr/>
          <a:lstStyle/>
          <a:p>
            <a:pPr>
              <a:buNone/>
            </a:pPr>
            <a:r>
              <a:rPr lang="en-US" altLang="zh-CN" dirty="0" smtClean="0">
                <a:latin typeface="宋体" pitchFamily="2" charset="-122"/>
                <a:ea typeface="宋体" pitchFamily="2" charset="-122"/>
              </a:rPr>
              <a:t>     </a:t>
            </a:r>
            <a:r>
              <a:rPr lang="zh-CN" altLang="zh-CN" dirty="0" smtClean="0">
                <a:latin typeface="宋体" pitchFamily="2" charset="-122"/>
                <a:ea typeface="宋体" pitchFamily="2" charset="-122"/>
              </a:rPr>
              <a:t>我国观赏植物资源丰富，最具观赏价值的是我国十大传统名花：牡丹、月季、菊花、兰花、荷花、山茶、水仙、梅花、杜鹃、桂花。</a:t>
            </a:r>
          </a:p>
          <a:p>
            <a:endParaRPr lang="en-US" altLang="zh-CN" dirty="0"/>
          </a:p>
        </p:txBody>
      </p:sp>
      <p:sp>
        <p:nvSpPr>
          <p:cNvPr id="6" name="矩形 5"/>
          <p:cNvSpPr/>
          <p:nvPr/>
        </p:nvSpPr>
        <p:spPr>
          <a:xfrm>
            <a:off x="1115616" y="1700808"/>
            <a:ext cx="4572000" cy="1384995"/>
          </a:xfrm>
          <a:prstGeom prst="rect">
            <a:avLst/>
          </a:prstGeom>
        </p:spPr>
        <p:txBody>
          <a:bodyPr>
            <a:spAutoFit/>
          </a:bodyPr>
          <a:lstStyle/>
          <a:p>
            <a:r>
              <a:rPr lang="zh-CN" altLang="zh-CN" sz="2800" b="1" dirty="0" smtClean="0">
                <a:solidFill>
                  <a:prstClr val="black"/>
                </a:solidFill>
                <a:latin typeface="宋体" pitchFamily="2" charset="-122"/>
                <a:ea typeface="宋体" pitchFamily="2" charset="-122"/>
              </a:rPr>
              <a:t>（一）植物旅游资源</a:t>
            </a:r>
            <a:endParaRPr lang="en-US" altLang="zh-CN" sz="2800" b="1" dirty="0" smtClean="0">
              <a:solidFill>
                <a:prstClr val="black"/>
              </a:solidFill>
              <a:latin typeface="宋体" pitchFamily="2" charset="-122"/>
              <a:ea typeface="宋体" pitchFamily="2" charset="-122"/>
            </a:endParaRPr>
          </a:p>
          <a:p>
            <a:endParaRPr lang="zh-CN" altLang="zh-CN" sz="2800" dirty="0" smtClean="0">
              <a:solidFill>
                <a:prstClr val="black"/>
              </a:solidFill>
              <a:latin typeface="宋体" pitchFamily="2" charset="-122"/>
              <a:ea typeface="宋体" pitchFamily="2" charset="-122"/>
            </a:endParaRPr>
          </a:p>
          <a:p>
            <a:r>
              <a:rPr lang="en-US" altLang="zh-CN" sz="2800" dirty="0" smtClean="0">
                <a:solidFill>
                  <a:srgbClr val="000000"/>
                </a:solidFill>
                <a:latin typeface="宋体" pitchFamily="2" charset="-122"/>
                <a:ea typeface="宋体" pitchFamily="2" charset="-122"/>
              </a:rPr>
              <a:t>1</a:t>
            </a:r>
            <a:r>
              <a:rPr lang="zh-CN" altLang="en-US" sz="2800" dirty="0" smtClean="0">
                <a:solidFill>
                  <a:srgbClr val="000000"/>
                </a:solidFill>
                <a:latin typeface="宋体" pitchFamily="2" charset="-122"/>
                <a:ea typeface="宋体" pitchFamily="2" charset="-122"/>
              </a:rPr>
              <a:t>、观赏植物资源</a:t>
            </a:r>
            <a:endParaRPr lang="zh-CN" altLang="en-US" sz="2800" dirty="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2388"/>
                                        </p:tgtEl>
                                        <p:attrNameLst>
                                          <p:attrName>style.visibility</p:attrName>
                                        </p:attrNameLst>
                                      </p:cBhvr>
                                      <p:to>
                                        <p:strVal val="visible"/>
                                      </p:to>
                                    </p:set>
                                    <p:animEffect transition="in" filter="blinds(horizontal)">
                                      <p:cBhvr>
                                        <p:cTn id="7" dur="500"/>
                                        <p:tgtEl>
                                          <p:spTgt spid="27238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2389">
                                            <p:txEl>
                                              <p:pRg st="0" end="0"/>
                                            </p:txEl>
                                          </p:spTgt>
                                        </p:tgtEl>
                                        <p:attrNameLst>
                                          <p:attrName>style.visibility</p:attrName>
                                        </p:attrNameLst>
                                      </p:cBhvr>
                                      <p:to>
                                        <p:strVal val="visible"/>
                                      </p:to>
                                    </p:set>
                                    <p:animEffect transition="in" filter="blinds(horizontal)">
                                      <p:cBhvr>
                                        <p:cTn id="12" dur="500"/>
                                        <p:tgtEl>
                                          <p:spTgt spid="272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p:bldP spid="27238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endParaRPr lang="zh-CN" altLang="zh-CN"/>
          </a:p>
        </p:txBody>
      </p:sp>
      <p:sp>
        <p:nvSpPr>
          <p:cNvPr id="201731" name="Rectangle 3"/>
          <p:cNvSpPr>
            <a:spLocks noGrp="1" noChangeArrowheads="1"/>
          </p:cNvSpPr>
          <p:nvPr>
            <p:ph type="body" idx="1"/>
          </p:nvPr>
        </p:nvSpPr>
        <p:spPr/>
        <p:txBody>
          <a:bodyPr/>
          <a:lstStyle/>
          <a:p>
            <a:endParaRPr lang="zh-CN" altLang="zh-CN"/>
          </a:p>
        </p:txBody>
      </p:sp>
      <p:pic>
        <p:nvPicPr>
          <p:cNvPr id="201733" name="Picture 5" descr="304419~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标题 2"/>
          <p:cNvSpPr>
            <a:spLocks noGrp="1"/>
          </p:cNvSpPr>
          <p:nvPr>
            <p:ph type="title" idx="4294967295"/>
          </p:nvPr>
        </p:nvSpPr>
        <p:spPr>
          <a:xfrm>
            <a:off x="1066800" y="838200"/>
            <a:ext cx="7239000" cy="403225"/>
          </a:xfrm>
        </p:spPr>
        <p:txBody>
          <a:bodyPr>
            <a:noAutofit/>
          </a:bodyPr>
          <a:lstStyle/>
          <a:p>
            <a:r>
              <a:rPr lang="zh-CN" altLang="en-US" sz="3200" b="0" dirty="0">
                <a:latin typeface="黑体" pitchFamily="49" charset="-122"/>
                <a:ea typeface="黑体" pitchFamily="49" charset="-122"/>
              </a:rPr>
              <a:t>疏影横斜水清浅   暗香浮动近黄昏</a:t>
            </a:r>
          </a:p>
        </p:txBody>
      </p:sp>
      <p:pic>
        <p:nvPicPr>
          <p:cNvPr id="79877" name="Picture 5" descr="142340j88jg2eegg2ybpu8"/>
          <p:cNvPicPr>
            <a:picLocks noChangeAspect="1" noChangeArrowheads="1"/>
          </p:cNvPicPr>
          <p:nvPr/>
        </p:nvPicPr>
        <p:blipFill>
          <a:blip r:embed="rId3" cstate="print"/>
          <a:srcRect/>
          <a:stretch>
            <a:fillRect/>
          </a:stretch>
        </p:blipFill>
        <p:spPr bwMode="auto">
          <a:xfrm>
            <a:off x="4648200" y="1905000"/>
            <a:ext cx="4495800" cy="3346450"/>
          </a:xfrm>
          <a:prstGeom prst="rect">
            <a:avLst/>
          </a:prstGeom>
          <a:noFill/>
        </p:spPr>
      </p:pic>
      <p:pic>
        <p:nvPicPr>
          <p:cNvPr id="79879" name="Picture 7" descr="1875791_202036887000_2"/>
          <p:cNvPicPr>
            <a:picLocks noChangeAspect="1" noChangeArrowheads="1"/>
          </p:cNvPicPr>
          <p:nvPr/>
        </p:nvPicPr>
        <p:blipFill>
          <a:blip r:embed="rId4" cstate="print"/>
          <a:srcRect/>
          <a:stretch>
            <a:fillRect/>
          </a:stretch>
        </p:blipFill>
        <p:spPr bwMode="auto">
          <a:xfrm>
            <a:off x="0" y="1905000"/>
            <a:ext cx="4495800" cy="3303588"/>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1259632" y="1844824"/>
            <a:ext cx="2971800" cy="2819400"/>
          </a:xfrm>
        </p:spPr>
        <p:txBody>
          <a:bodyPr>
            <a:normAutofit/>
          </a:bodyPr>
          <a:lstStyle/>
          <a:p>
            <a:pPr eaLnBrk="1" hangingPunct="1">
              <a:buFont typeface="Wingdings" pitchFamily="2" charset="2"/>
              <a:buChar char="l"/>
            </a:pPr>
            <a:r>
              <a:rPr lang="zh-CN" altLang="en-US" dirty="0" smtClean="0"/>
              <a:t>花岗岩地貌           </a:t>
            </a:r>
          </a:p>
          <a:p>
            <a:pPr>
              <a:buFont typeface="Wingdings" pitchFamily="2" charset="2"/>
              <a:buChar char="l"/>
            </a:pPr>
            <a:r>
              <a:rPr lang="zh-CN" altLang="en-US" dirty="0" smtClean="0"/>
              <a:t>火山地貌</a:t>
            </a:r>
          </a:p>
          <a:p>
            <a:pPr eaLnBrk="1" hangingPunct="1">
              <a:buFont typeface="Wingdings" pitchFamily="2" charset="2"/>
              <a:buChar char="l"/>
            </a:pPr>
            <a:r>
              <a:rPr lang="zh-CN" altLang="en-US" dirty="0" smtClean="0"/>
              <a:t>岩溶地貌</a:t>
            </a:r>
          </a:p>
          <a:p>
            <a:pPr eaLnBrk="1" hangingPunct="1">
              <a:buFont typeface="Wingdings" pitchFamily="2" charset="2"/>
              <a:buChar char="l"/>
            </a:pPr>
            <a:r>
              <a:rPr lang="zh-CN" altLang="en-US" dirty="0" smtClean="0"/>
              <a:t>丹霞地貌</a:t>
            </a:r>
          </a:p>
        </p:txBody>
      </p:sp>
      <p:sp>
        <p:nvSpPr>
          <p:cNvPr id="49155" name="Rectangle 4"/>
          <p:cNvSpPr>
            <a:spLocks noGrp="1" noChangeArrowheads="1"/>
          </p:cNvSpPr>
          <p:nvPr>
            <p:ph type="title"/>
          </p:nvPr>
        </p:nvSpPr>
        <p:spPr bwMode="auto">
          <a:xfrm>
            <a:off x="755576" y="764704"/>
            <a:ext cx="5400600" cy="563563"/>
          </a:xfrm>
        </p:spPr>
        <p:txBody>
          <a:bodyPr>
            <a:noAutofit/>
          </a:bodyPr>
          <a:lstStyle/>
          <a:p>
            <a:pPr eaLnBrk="1" hangingPunct="1">
              <a:spcBef>
                <a:spcPct val="50000"/>
              </a:spcBef>
              <a:buClr>
                <a:schemeClr val="accent1"/>
              </a:buClr>
              <a:buFont typeface="Wingdings" pitchFamily="2" charset="2"/>
              <a:buNone/>
              <a:defRPr/>
            </a:pPr>
            <a:r>
              <a:rPr lang="zh-CN" altLang="en-US" sz="2800" dirty="0" smtClean="0">
                <a:solidFill>
                  <a:srgbClr val="D60093"/>
                </a:solidFill>
              </a:rPr>
              <a:t>三、主要的地貌旅游资源</a:t>
            </a:r>
          </a:p>
        </p:txBody>
      </p:sp>
      <p:sp>
        <p:nvSpPr>
          <p:cNvPr id="346117" name="Rectangle 5"/>
          <p:cNvSpPr>
            <a:spLocks noChangeArrowheads="1"/>
          </p:cNvSpPr>
          <p:nvPr/>
        </p:nvSpPr>
        <p:spPr bwMode="gray">
          <a:xfrm>
            <a:off x="4644008" y="1772816"/>
            <a:ext cx="2971800" cy="2971800"/>
          </a:xfrm>
          <a:prstGeom prst="rect">
            <a:avLst/>
          </a:prstGeom>
          <a:noFill/>
          <a:ln w="9525">
            <a:noFill/>
            <a:miter lim="800000"/>
            <a:headEnd/>
            <a:tailEnd/>
          </a:ln>
        </p:spPr>
        <p:txBody>
          <a:bodyPr/>
          <a:lstStyle/>
          <a:p>
            <a:pPr marL="342900" indent="-342900">
              <a:lnSpc>
                <a:spcPct val="150000"/>
              </a:lnSpc>
              <a:spcBef>
                <a:spcPct val="20000"/>
              </a:spcBef>
              <a:buClr>
                <a:prstClr val="black"/>
              </a:buClr>
              <a:buFont typeface="Wingdings" pitchFamily="2" charset="2"/>
              <a:buChar char="l"/>
            </a:pPr>
            <a:r>
              <a:rPr lang="zh-CN" altLang="en-US" sz="2400" dirty="0">
                <a:solidFill>
                  <a:prstClr val="black"/>
                </a:solidFill>
                <a:latin typeface="宋体" pitchFamily="2" charset="-122"/>
                <a:ea typeface="宋体" pitchFamily="2" charset="-122"/>
              </a:rPr>
              <a:t>黄土地貌</a:t>
            </a:r>
          </a:p>
          <a:p>
            <a:pPr marL="342900" indent="-342900">
              <a:lnSpc>
                <a:spcPct val="150000"/>
              </a:lnSpc>
              <a:spcBef>
                <a:spcPct val="20000"/>
              </a:spcBef>
              <a:buClr>
                <a:prstClr val="black"/>
              </a:buClr>
              <a:buFont typeface="Wingdings" pitchFamily="2" charset="2"/>
              <a:buChar char="l"/>
            </a:pPr>
            <a:r>
              <a:rPr lang="zh-CN" altLang="en-US" sz="2400" dirty="0">
                <a:solidFill>
                  <a:prstClr val="black"/>
                </a:solidFill>
                <a:latin typeface="宋体" pitchFamily="2" charset="-122"/>
                <a:ea typeface="宋体" pitchFamily="2" charset="-122"/>
              </a:rPr>
              <a:t>风成地貌</a:t>
            </a:r>
          </a:p>
          <a:p>
            <a:pPr marL="342900" indent="-342900">
              <a:lnSpc>
                <a:spcPct val="150000"/>
              </a:lnSpc>
              <a:spcBef>
                <a:spcPct val="20000"/>
              </a:spcBef>
              <a:buClr>
                <a:prstClr val="black"/>
              </a:buClr>
              <a:buFont typeface="Wingdings" pitchFamily="2" charset="2"/>
              <a:buChar char="l"/>
            </a:pPr>
            <a:r>
              <a:rPr lang="zh-CN" altLang="en-US" sz="2400" dirty="0">
                <a:solidFill>
                  <a:prstClr val="black"/>
                </a:solidFill>
                <a:latin typeface="宋体" pitchFamily="2" charset="-122"/>
                <a:ea typeface="宋体" pitchFamily="2" charset="-122"/>
              </a:rPr>
              <a:t>冰川地貌</a:t>
            </a:r>
          </a:p>
          <a:p>
            <a:pPr marL="342900" indent="-342900">
              <a:lnSpc>
                <a:spcPct val="150000"/>
              </a:lnSpc>
              <a:spcBef>
                <a:spcPct val="20000"/>
              </a:spcBef>
              <a:buClr>
                <a:prstClr val="black"/>
              </a:buClr>
              <a:buFont typeface="Wingdings" pitchFamily="2" charset="2"/>
              <a:buChar char="l"/>
            </a:pPr>
            <a:r>
              <a:rPr lang="zh-CN" altLang="en-US" sz="2400" dirty="0">
                <a:solidFill>
                  <a:prstClr val="black"/>
                </a:solidFill>
                <a:latin typeface="宋体" pitchFamily="2" charset="-122"/>
                <a:ea typeface="宋体" pitchFamily="2" charset="-122"/>
              </a:rPr>
              <a:t>海岸地貌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6117"/>
                                        </p:tgtEl>
                                        <p:attrNameLst>
                                          <p:attrName>style.visibility</p:attrName>
                                        </p:attrNameLst>
                                      </p:cBhvr>
                                      <p:to>
                                        <p:strVal val="visible"/>
                                      </p:to>
                                    </p:set>
                                    <p:animEffect transition="in" filter="box(in)">
                                      <p:cBhvr>
                                        <p:cTn id="7" dur="500"/>
                                        <p:tgtEl>
                                          <p:spTgt spid="346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27584" y="692696"/>
            <a:ext cx="7704856"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8288" fontAlgn="base">
              <a:spcBef>
                <a:spcPct val="0"/>
              </a:spcBef>
              <a:spcAft>
                <a:spcPct val="0"/>
              </a:spcAft>
            </a:pPr>
            <a:r>
              <a:rPr lang="en-US" altLang="zh-CN" sz="2800" b="1" dirty="0" smtClean="0">
                <a:solidFill>
                  <a:prstClr val="black"/>
                </a:solidFill>
                <a:latin typeface="宋体" pitchFamily="2" charset="-122"/>
                <a:ea typeface="宋体" pitchFamily="2" charset="-122"/>
                <a:cs typeface="Times New Roman" pitchFamily="18" charset="0"/>
              </a:rPr>
              <a:t>2.</a:t>
            </a:r>
            <a:r>
              <a:rPr lang="zh-CN" altLang="en-US" sz="2800" b="1" dirty="0" smtClean="0">
                <a:solidFill>
                  <a:prstClr val="black"/>
                </a:solidFill>
                <a:latin typeface="宋体" pitchFamily="2" charset="-122"/>
                <a:ea typeface="宋体" pitchFamily="2" charset="-122"/>
                <a:cs typeface="Times New Roman" pitchFamily="18" charset="0"/>
              </a:rPr>
              <a:t>珍稀植物</a:t>
            </a:r>
            <a:endParaRPr lang="en-US" altLang="zh-CN" sz="2800" b="1" dirty="0" smtClean="0">
              <a:solidFill>
                <a:prstClr val="black"/>
              </a:solidFill>
              <a:latin typeface="宋体" pitchFamily="2" charset="-122"/>
              <a:ea typeface="宋体" pitchFamily="2" charset="-122"/>
              <a:cs typeface="Times New Roman" pitchFamily="18" charset="0"/>
            </a:endParaRPr>
          </a:p>
          <a:p>
            <a:pPr indent="268288" fontAlgn="base">
              <a:spcBef>
                <a:spcPct val="0"/>
              </a:spcBef>
              <a:spcAft>
                <a:spcPct val="0"/>
              </a:spcAft>
            </a:pPr>
            <a:endParaRPr lang="en-US" altLang="zh-CN" sz="2800" dirty="0" smtClean="0">
              <a:solidFill>
                <a:prstClr val="black"/>
              </a:solidFill>
              <a:latin typeface="宋体" pitchFamily="2" charset="-122"/>
              <a:ea typeface="宋体" pitchFamily="2" charset="-122"/>
              <a:cs typeface="Times New Roman" pitchFamily="18" charset="0"/>
            </a:endParaRPr>
          </a:p>
          <a:p>
            <a:pPr indent="268288" fontAlgn="base">
              <a:spcBef>
                <a:spcPct val="0"/>
              </a:spcBef>
              <a:spcAft>
                <a:spcPct val="0"/>
              </a:spcAft>
            </a:pPr>
            <a:endParaRPr lang="zh-CN" altLang="en-US" sz="2800" dirty="0" smtClean="0">
              <a:solidFill>
                <a:prstClr val="black"/>
              </a:solidFill>
              <a:latin typeface="宋体" pitchFamily="2" charset="-122"/>
              <a:ea typeface="宋体" pitchFamily="2" charset="-122"/>
              <a:cs typeface="Times New Roman" pitchFamily="18" charset="0"/>
            </a:endParaRPr>
          </a:p>
          <a:p>
            <a:pPr indent="268288" eaLnBrk="0" fontAlgn="base" hangingPunct="0">
              <a:lnSpc>
                <a:spcPct val="150000"/>
              </a:lnSpc>
              <a:spcBef>
                <a:spcPct val="0"/>
              </a:spcBef>
              <a:spcAft>
                <a:spcPct val="0"/>
              </a:spcAft>
            </a:pPr>
            <a:r>
              <a:rPr lang="zh-CN" altLang="en-US" sz="2800" dirty="0" smtClean="0">
                <a:solidFill>
                  <a:prstClr val="black"/>
                </a:solidFill>
                <a:latin typeface="宋体" pitchFamily="2" charset="-122"/>
                <a:ea typeface="宋体" pitchFamily="2" charset="-122"/>
                <a:cs typeface="Times New Roman" pitchFamily="18" charset="0"/>
              </a:rPr>
              <a:t>  我国植物资源丰富，种类繁多。已被列为国家一级保护植物，有银杏、银杉、珙桐、水杉、秃杉、人参、金花茶、望天树等。</a:t>
            </a:r>
            <a:r>
              <a:rPr lang="zh-CN" altLang="en-US" sz="2800" dirty="0" smtClean="0">
                <a:solidFill>
                  <a:prstClr val="black"/>
                </a:solidFill>
                <a:latin typeface="宋体" pitchFamily="2" charset="-122"/>
                <a:ea typeface="宋体" pitchFamily="2" charset="-122"/>
                <a:cs typeface="宋体" pitchFamily="2" charset="-122"/>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201069104724135_big"/>
          <p:cNvPicPr>
            <a:picLocks noChangeAspect="1" noChangeArrowheads="1"/>
          </p:cNvPicPr>
          <p:nvPr/>
        </p:nvPicPr>
        <p:blipFill>
          <a:blip r:embed="rId3" cstate="print"/>
          <a:srcRect/>
          <a:stretch>
            <a:fillRect/>
          </a:stretch>
        </p:blipFill>
        <p:spPr bwMode="auto">
          <a:xfrm>
            <a:off x="228600" y="228600"/>
            <a:ext cx="8382000" cy="6218238"/>
          </a:xfrm>
          <a:prstGeom prst="rect">
            <a:avLst/>
          </a:prstGeom>
          <a:noFill/>
          <a:ln w="9525">
            <a:noFill/>
            <a:miter lim="800000"/>
            <a:headEnd/>
            <a:tailEnd/>
          </a:ln>
        </p:spPr>
      </p:pic>
      <p:sp>
        <p:nvSpPr>
          <p:cNvPr id="281603" name="Rectangle 3"/>
          <p:cNvSpPr>
            <a:spLocks noGrp="1" noChangeArrowheads="1"/>
          </p:cNvSpPr>
          <p:nvPr>
            <p:ph type="body" idx="1"/>
          </p:nvPr>
        </p:nvSpPr>
        <p:spPr>
          <a:xfrm>
            <a:off x="381000" y="2057400"/>
            <a:ext cx="8382000" cy="5105400"/>
          </a:xfrm>
        </p:spPr>
        <p:txBody>
          <a:bodyPr/>
          <a:lstStyle/>
          <a:p>
            <a:endParaRPr lang="zh-CN" altLang="zh-C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Effect transition="in" filter="blinds(horizontal)">
                                      <p:cBhvr>
                                        <p:cTn id="7" dur="500"/>
                                        <p:tgtEl>
                                          <p:spTgt spid="281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endParaRPr lang="zh-CN" altLang="zh-CN"/>
          </a:p>
        </p:txBody>
      </p:sp>
      <p:pic>
        <p:nvPicPr>
          <p:cNvPr id="285699" name="Picture 3" descr="bf9df22614630d31908f9d12"/>
          <p:cNvPicPr>
            <a:picLocks noGrp="1" noChangeAspect="1" noChangeArrowheads="1"/>
          </p:cNvPicPr>
          <p:nvPr>
            <p:ph type="body" idx="1"/>
          </p:nvPr>
        </p:nvPicPr>
        <p:blipFill>
          <a:blip r:embed="rId3" cstate="print"/>
          <a:srcRect/>
          <a:stretch>
            <a:fillRect/>
          </a:stretch>
        </p:blipFill>
        <p:spPr bwMode="auto">
          <a:xfrm>
            <a:off x="0" y="304800"/>
            <a:ext cx="9072563" cy="6553200"/>
          </a:xfrm>
          <a:noFill/>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7" name="Picture 5" descr="img360663"/>
          <p:cNvPicPr>
            <a:picLocks noChangeAspect="1" noChangeArrowheads="1"/>
          </p:cNvPicPr>
          <p:nvPr/>
        </p:nvPicPr>
        <p:blipFill>
          <a:blip r:embed="rId3" cstate="print"/>
          <a:srcRect/>
          <a:stretch>
            <a:fillRect/>
          </a:stretch>
        </p:blipFill>
        <p:spPr bwMode="auto">
          <a:xfrm>
            <a:off x="0" y="838200"/>
            <a:ext cx="9144000" cy="5867400"/>
          </a:xfrm>
          <a:prstGeom prst="rect">
            <a:avLst/>
          </a:prstGeom>
          <a:noFill/>
        </p:spPr>
      </p:pic>
      <p:pic>
        <p:nvPicPr>
          <p:cNvPr id="289794" name="Picture 2" descr="013000~3"/>
          <p:cNvPicPr>
            <a:picLocks noChangeAspect="1" noChangeArrowheads="1"/>
          </p:cNvPicPr>
          <p:nvPr/>
        </p:nvPicPr>
        <p:blipFill>
          <a:blip r:embed="rId4" cstate="print"/>
          <a:srcRect/>
          <a:stretch>
            <a:fillRect/>
          </a:stretch>
        </p:blipFill>
        <p:spPr bwMode="auto">
          <a:xfrm>
            <a:off x="0" y="0"/>
            <a:ext cx="9144000" cy="6713538"/>
          </a:xfrm>
          <a:prstGeom prst="rect">
            <a:avLst/>
          </a:prstGeom>
          <a:noFill/>
        </p:spPr>
      </p:pic>
      <p:sp>
        <p:nvSpPr>
          <p:cNvPr id="289795" name="Rectangle 3"/>
          <p:cNvSpPr>
            <a:spLocks noGrp="1" noChangeArrowheads="1"/>
          </p:cNvSpPr>
          <p:nvPr>
            <p:ph type="body" idx="1"/>
          </p:nvPr>
        </p:nvSpPr>
        <p:spPr>
          <a:xfrm>
            <a:off x="762000" y="304800"/>
            <a:ext cx="8382000" cy="762000"/>
          </a:xfrm>
        </p:spPr>
        <p:txBody>
          <a:bodyPr/>
          <a:lstStyle/>
          <a:p>
            <a:pPr>
              <a:buFont typeface="Wingdings" pitchFamily="2" charset="2"/>
              <a:buNone/>
            </a:pPr>
            <a:r>
              <a:rPr lang="zh-CN" altLang="en-US" dirty="0">
                <a:solidFill>
                  <a:srgbClr val="000000"/>
                </a:solidFill>
              </a:rPr>
              <a:t>（</a:t>
            </a:r>
            <a:r>
              <a:rPr lang="en-US" altLang="zh-CN" dirty="0">
                <a:solidFill>
                  <a:srgbClr val="000000"/>
                </a:solidFill>
              </a:rPr>
              <a:t>3</a:t>
            </a:r>
            <a:r>
              <a:rPr lang="zh-CN" altLang="en-US" dirty="0">
                <a:solidFill>
                  <a:srgbClr val="000000"/>
                </a:solidFill>
              </a:rPr>
              <a:t>）森林旅游资</a:t>
            </a:r>
            <a:r>
              <a:rPr lang="zh-CN" altLang="en-US" dirty="0" smtClean="0">
                <a:solidFill>
                  <a:srgbClr val="000000"/>
                </a:solidFill>
              </a:rPr>
              <a:t>源</a:t>
            </a:r>
            <a:endParaRPr lang="zh-CN" alt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9794"/>
                                        </p:tgtEl>
                                        <p:attrNameLst>
                                          <p:attrName>ppt_x</p:attrName>
                                        </p:attrNameLst>
                                      </p:cBhvr>
                                      <p:tavLst>
                                        <p:tav tm="0">
                                          <p:val>
                                            <p:strVal val="ppt_x"/>
                                          </p:val>
                                        </p:tav>
                                        <p:tav tm="100000">
                                          <p:val>
                                            <p:strVal val="ppt_x"/>
                                          </p:val>
                                        </p:tav>
                                      </p:tavLst>
                                    </p:anim>
                                    <p:anim calcmode="lin" valueType="num">
                                      <p:cBhvr additive="base">
                                        <p:cTn id="7" dur="500"/>
                                        <p:tgtEl>
                                          <p:spTgt spid="289794"/>
                                        </p:tgtEl>
                                        <p:attrNameLst>
                                          <p:attrName>ppt_y</p:attrName>
                                        </p:attrNameLst>
                                      </p:cBhvr>
                                      <p:tavLst>
                                        <p:tav tm="0">
                                          <p:val>
                                            <p:strVal val="ppt_y"/>
                                          </p:val>
                                        </p:tav>
                                        <p:tav tm="100000">
                                          <p:val>
                                            <p:strVal val="1+ppt_h/2"/>
                                          </p:val>
                                        </p:tav>
                                      </p:tavLst>
                                    </p:anim>
                                    <p:set>
                                      <p:cBhvr>
                                        <p:cTn id="8" dur="1" fill="hold">
                                          <p:stCondLst>
                                            <p:cond delay="499"/>
                                          </p:stCondLst>
                                        </p:cTn>
                                        <p:tgtEl>
                                          <p:spTgt spid="289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557256~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91843" name="Rectangle 3"/>
          <p:cNvSpPr>
            <a:spLocks noGrp="1" noChangeArrowheads="1"/>
          </p:cNvSpPr>
          <p:nvPr>
            <p:ph type="title"/>
          </p:nvPr>
        </p:nvSpPr>
        <p:spPr>
          <a:xfrm>
            <a:off x="1066800" y="990600"/>
            <a:ext cx="7239000" cy="563563"/>
          </a:xfrm>
        </p:spPr>
        <p:txBody>
          <a:bodyPr>
            <a:normAutofit/>
          </a:bodyPr>
          <a:lstStyle/>
          <a:p>
            <a:endParaRPr lang="zh-CN" altLang="zh-CN"/>
          </a:p>
        </p:txBody>
      </p:sp>
      <p:sp>
        <p:nvSpPr>
          <p:cNvPr id="291844" name="Rectangle 4"/>
          <p:cNvSpPr>
            <a:spLocks noGrp="1" noChangeArrowheads="1"/>
          </p:cNvSpPr>
          <p:nvPr>
            <p:ph type="body" idx="1"/>
          </p:nvPr>
        </p:nvSpPr>
        <p:spPr>
          <a:xfrm>
            <a:off x="457200" y="228600"/>
            <a:ext cx="8382000" cy="5105400"/>
          </a:xfrm>
        </p:spPr>
        <p:txBody>
          <a:bodyPr/>
          <a:lstStyle/>
          <a:p>
            <a:pPr>
              <a:buFont typeface="Wingdings" pitchFamily="2" charset="2"/>
              <a:buNone/>
            </a:pPr>
            <a:r>
              <a:rPr lang="zh-CN" altLang="en-US"/>
              <a:t>（</a:t>
            </a:r>
            <a:r>
              <a:rPr lang="en-US" altLang="zh-CN"/>
              <a:t>4</a:t>
            </a:r>
            <a:r>
              <a:rPr lang="zh-CN" altLang="en-US"/>
              <a:t>）草原旅游资源</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9" name="Picture 7" descr="3284128225569345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6197" name="Picture 5" descr="613409~1"/>
          <p:cNvPicPr>
            <a:picLocks noChangeAspect="1" noChangeArrowheads="1"/>
          </p:cNvPicPr>
          <p:nvPr/>
        </p:nvPicPr>
        <p:blipFill>
          <a:blip r:embed="rId4" cstate="print"/>
          <a:srcRect/>
          <a:stretch>
            <a:fillRect/>
          </a:stretch>
        </p:blipFill>
        <p:spPr bwMode="auto">
          <a:xfrm>
            <a:off x="0" y="9525"/>
            <a:ext cx="9144000" cy="6848475"/>
          </a:xfrm>
          <a:prstGeom prst="rect">
            <a:avLst/>
          </a:prstGeom>
          <a:noFill/>
        </p:spPr>
      </p:pic>
      <p:sp>
        <p:nvSpPr>
          <p:cNvPr id="136194" name="Rectangle 2"/>
          <p:cNvSpPr>
            <a:spLocks noGrp="1" noChangeArrowheads="1"/>
          </p:cNvSpPr>
          <p:nvPr>
            <p:ph type="title"/>
          </p:nvPr>
        </p:nvSpPr>
        <p:spPr>
          <a:xfrm>
            <a:off x="755576" y="548680"/>
            <a:ext cx="7239000" cy="563563"/>
          </a:xfrm>
        </p:spPr>
        <p:txBody>
          <a:bodyPr>
            <a:noAutofit/>
          </a:bodyPr>
          <a:lstStyle/>
          <a:p>
            <a:r>
              <a:rPr lang="zh-CN" altLang="en-US" sz="3200" dirty="0" smtClean="0">
                <a:solidFill>
                  <a:schemeClr val="bg1"/>
                </a:solidFill>
              </a:rPr>
              <a:t>（二）动</a:t>
            </a:r>
            <a:r>
              <a:rPr lang="zh-CN" altLang="en-US" sz="3200" dirty="0">
                <a:solidFill>
                  <a:schemeClr val="bg1"/>
                </a:solidFill>
              </a:rPr>
              <a:t>物资源</a:t>
            </a:r>
            <a:br>
              <a:rPr lang="zh-CN" altLang="en-US" sz="3200" dirty="0">
                <a:solidFill>
                  <a:schemeClr val="bg1"/>
                </a:solidFill>
              </a:rPr>
            </a:br>
            <a:endParaRPr lang="zh-CN" altLang="en-US" sz="3200" dirty="0">
              <a:solidFill>
                <a:schemeClr val="bg1"/>
              </a:solidFill>
            </a:endParaRPr>
          </a:p>
        </p:txBody>
      </p:sp>
      <p:sp>
        <p:nvSpPr>
          <p:cNvPr id="136195" name="Rectangle 3"/>
          <p:cNvSpPr>
            <a:spLocks noGrp="1" noChangeArrowheads="1"/>
          </p:cNvSpPr>
          <p:nvPr>
            <p:ph type="body" idx="1"/>
          </p:nvPr>
        </p:nvSpPr>
        <p:spPr>
          <a:xfrm>
            <a:off x="381000" y="990600"/>
            <a:ext cx="8382000" cy="838200"/>
          </a:xfrm>
        </p:spPr>
        <p:txBody>
          <a:bodyPr/>
          <a:lstStyle/>
          <a:p>
            <a:pPr>
              <a:buFont typeface="Wingdings" pitchFamily="2" charset="2"/>
              <a:buNone/>
            </a:pPr>
            <a:r>
              <a:rPr lang="zh-CN" altLang="en-US" dirty="0">
                <a:solidFill>
                  <a:srgbClr val="FF0066"/>
                </a:solidFill>
                <a:latin typeface="宋体" pitchFamily="2" charset="-122"/>
              </a:rPr>
              <a:t>（</a:t>
            </a:r>
            <a:r>
              <a:rPr lang="en-US" altLang="zh-CN" dirty="0">
                <a:solidFill>
                  <a:srgbClr val="FF0066"/>
                </a:solidFill>
                <a:latin typeface="宋体" pitchFamily="2" charset="-122"/>
              </a:rPr>
              <a:t>1</a:t>
            </a:r>
            <a:r>
              <a:rPr lang="zh-CN" altLang="en-US" dirty="0">
                <a:solidFill>
                  <a:srgbClr val="FF0066"/>
                </a:solidFill>
                <a:latin typeface="宋体" pitchFamily="2" charset="-122"/>
              </a:rPr>
              <a:t>）观赏动物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6197"/>
                                        </p:tgtEl>
                                        <p:attrNameLst>
                                          <p:attrName>ppt_x</p:attrName>
                                        </p:attrNameLst>
                                      </p:cBhvr>
                                      <p:tavLst>
                                        <p:tav tm="0">
                                          <p:val>
                                            <p:strVal val="ppt_x"/>
                                          </p:val>
                                        </p:tav>
                                        <p:tav tm="100000">
                                          <p:val>
                                            <p:strVal val="ppt_x"/>
                                          </p:val>
                                        </p:tav>
                                      </p:tavLst>
                                    </p:anim>
                                    <p:anim calcmode="lin" valueType="num">
                                      <p:cBhvr additive="base">
                                        <p:cTn id="7" dur="500"/>
                                        <p:tgtEl>
                                          <p:spTgt spid="136197"/>
                                        </p:tgtEl>
                                        <p:attrNameLst>
                                          <p:attrName>ppt_y</p:attrName>
                                        </p:attrNameLst>
                                      </p:cBhvr>
                                      <p:tavLst>
                                        <p:tav tm="0">
                                          <p:val>
                                            <p:strVal val="ppt_y"/>
                                          </p:val>
                                        </p:tav>
                                        <p:tav tm="100000">
                                          <p:val>
                                            <p:strVal val="1+ppt_h/2"/>
                                          </p:val>
                                        </p:tav>
                                      </p:tavLst>
                                    </p:anim>
                                    <p:set>
                                      <p:cBhvr>
                                        <p:cTn id="8" dur="1" fill="hold">
                                          <p:stCondLst>
                                            <p:cond delay="499"/>
                                          </p:stCondLst>
                                        </p:cTn>
                                        <p:tgtEl>
                                          <p:spTgt spid="136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endParaRPr lang="zh-CN" altLang="zh-CN"/>
          </a:p>
        </p:txBody>
      </p:sp>
      <p:sp>
        <p:nvSpPr>
          <p:cNvPr id="190467" name="Rectangle 3"/>
          <p:cNvSpPr>
            <a:spLocks noGrp="1" noChangeArrowheads="1"/>
          </p:cNvSpPr>
          <p:nvPr>
            <p:ph type="body" idx="1"/>
          </p:nvPr>
        </p:nvSpPr>
        <p:spPr/>
        <p:txBody>
          <a:bodyPr/>
          <a:lstStyle/>
          <a:p>
            <a:endParaRPr lang="zh-CN" altLang="zh-CN"/>
          </a:p>
        </p:txBody>
      </p:sp>
      <p:pic>
        <p:nvPicPr>
          <p:cNvPr id="190469" name="Picture 5" descr="124645~1"/>
          <p:cNvPicPr>
            <a:picLocks noChangeAspect="1" noChangeArrowheads="1"/>
          </p:cNvPicPr>
          <p:nvPr/>
        </p:nvPicPr>
        <p:blipFill>
          <a:blip r:embed="rId2" cstate="print"/>
          <a:srcRect/>
          <a:stretch>
            <a:fillRect/>
          </a:stretch>
        </p:blipFill>
        <p:spPr bwMode="auto">
          <a:xfrm>
            <a:off x="0" y="0"/>
            <a:ext cx="9144000" cy="6523038"/>
          </a:xfrm>
          <a:prstGeom prst="rect">
            <a:avLst/>
          </a:prstGeom>
          <a:noFill/>
        </p:spPr>
      </p:pic>
      <p:pic>
        <p:nvPicPr>
          <p:cNvPr id="190471" name="Picture 7" descr="T016F6~1"/>
          <p:cNvPicPr>
            <a:picLocks noChangeAspect="1" noChangeArrowheads="1"/>
          </p:cNvPicPr>
          <p:nvPr/>
        </p:nvPicPr>
        <p:blipFill>
          <a:blip r:embed="rId3" cstate="print"/>
          <a:srcRect/>
          <a:stretch>
            <a:fillRect/>
          </a:stretch>
        </p:blipFill>
        <p:spPr bwMode="auto">
          <a:xfrm>
            <a:off x="0" y="0"/>
            <a:ext cx="9144000" cy="6403975"/>
          </a:xfrm>
          <a:prstGeom prst="rect">
            <a:avLst/>
          </a:prstGeom>
          <a:noFill/>
        </p:spPr>
      </p:pic>
      <p:pic>
        <p:nvPicPr>
          <p:cNvPr id="190473" name="Picture 9" descr="T012C9~1"/>
          <p:cNvPicPr>
            <a:picLocks noChangeAspect="1" noChangeArrowheads="1"/>
          </p:cNvPicPr>
          <p:nvPr/>
        </p:nvPicPr>
        <p:blipFill>
          <a:blip r:embed="rId4" cstate="print"/>
          <a:srcRect/>
          <a:stretch>
            <a:fillRect/>
          </a:stretch>
        </p:blipFill>
        <p:spPr bwMode="auto">
          <a:xfrm>
            <a:off x="0" y="0"/>
            <a:ext cx="9144000" cy="6586538"/>
          </a:xfrm>
          <a:prstGeom prst="rect">
            <a:avLst/>
          </a:prstGeom>
          <a:noFill/>
        </p:spPr>
      </p:pic>
      <p:pic>
        <p:nvPicPr>
          <p:cNvPr id="190475" name="Picture 11" descr="525242~1"/>
          <p:cNvPicPr>
            <a:picLocks noChangeAspect="1" noChangeArrowheads="1"/>
          </p:cNvPicPr>
          <p:nvPr/>
        </p:nvPicPr>
        <p:blipFill>
          <a:blip r:embed="rId5"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0475"/>
                                        </p:tgtEl>
                                        <p:attrNameLst>
                                          <p:attrName>ppt_x</p:attrName>
                                        </p:attrNameLst>
                                      </p:cBhvr>
                                      <p:tavLst>
                                        <p:tav tm="0">
                                          <p:val>
                                            <p:strVal val="ppt_x"/>
                                          </p:val>
                                        </p:tav>
                                        <p:tav tm="100000">
                                          <p:val>
                                            <p:strVal val="ppt_x"/>
                                          </p:val>
                                        </p:tav>
                                      </p:tavLst>
                                    </p:anim>
                                    <p:anim calcmode="lin" valueType="num">
                                      <p:cBhvr additive="base">
                                        <p:cTn id="7" dur="500"/>
                                        <p:tgtEl>
                                          <p:spTgt spid="190475"/>
                                        </p:tgtEl>
                                        <p:attrNameLst>
                                          <p:attrName>ppt_y</p:attrName>
                                        </p:attrNameLst>
                                      </p:cBhvr>
                                      <p:tavLst>
                                        <p:tav tm="0">
                                          <p:val>
                                            <p:strVal val="ppt_y"/>
                                          </p:val>
                                        </p:tav>
                                        <p:tav tm="100000">
                                          <p:val>
                                            <p:strVal val="1+ppt_h/2"/>
                                          </p:val>
                                        </p:tav>
                                      </p:tavLst>
                                    </p:anim>
                                    <p:set>
                                      <p:cBhvr>
                                        <p:cTn id="8" dur="1" fill="hold">
                                          <p:stCondLst>
                                            <p:cond delay="499"/>
                                          </p:stCondLst>
                                        </p:cTn>
                                        <p:tgtEl>
                                          <p:spTgt spid="19047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90473"/>
                                        </p:tgtEl>
                                        <p:attrNameLst>
                                          <p:attrName>ppt_x</p:attrName>
                                        </p:attrNameLst>
                                      </p:cBhvr>
                                      <p:tavLst>
                                        <p:tav tm="0">
                                          <p:val>
                                            <p:strVal val="ppt_x"/>
                                          </p:val>
                                        </p:tav>
                                        <p:tav tm="100000">
                                          <p:val>
                                            <p:strVal val="ppt_x"/>
                                          </p:val>
                                        </p:tav>
                                      </p:tavLst>
                                    </p:anim>
                                    <p:anim calcmode="lin" valueType="num">
                                      <p:cBhvr additive="base">
                                        <p:cTn id="13" dur="500"/>
                                        <p:tgtEl>
                                          <p:spTgt spid="190473"/>
                                        </p:tgtEl>
                                        <p:attrNameLst>
                                          <p:attrName>ppt_y</p:attrName>
                                        </p:attrNameLst>
                                      </p:cBhvr>
                                      <p:tavLst>
                                        <p:tav tm="0">
                                          <p:val>
                                            <p:strVal val="ppt_y"/>
                                          </p:val>
                                        </p:tav>
                                        <p:tav tm="100000">
                                          <p:val>
                                            <p:strVal val="1+ppt_h/2"/>
                                          </p:val>
                                        </p:tav>
                                      </p:tavLst>
                                    </p:anim>
                                    <p:set>
                                      <p:cBhvr>
                                        <p:cTn id="14" dur="1" fill="hold">
                                          <p:stCondLst>
                                            <p:cond delay="499"/>
                                          </p:stCondLst>
                                        </p:cTn>
                                        <p:tgtEl>
                                          <p:spTgt spid="19047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0471"/>
                                        </p:tgtEl>
                                        <p:attrNameLst>
                                          <p:attrName>ppt_x</p:attrName>
                                        </p:attrNameLst>
                                      </p:cBhvr>
                                      <p:tavLst>
                                        <p:tav tm="0">
                                          <p:val>
                                            <p:strVal val="ppt_x"/>
                                          </p:val>
                                        </p:tav>
                                        <p:tav tm="100000">
                                          <p:val>
                                            <p:strVal val="ppt_x"/>
                                          </p:val>
                                        </p:tav>
                                      </p:tavLst>
                                    </p:anim>
                                    <p:anim calcmode="lin" valueType="num">
                                      <p:cBhvr additive="base">
                                        <p:cTn id="19" dur="500"/>
                                        <p:tgtEl>
                                          <p:spTgt spid="190471"/>
                                        </p:tgtEl>
                                        <p:attrNameLst>
                                          <p:attrName>ppt_y</p:attrName>
                                        </p:attrNameLst>
                                      </p:cBhvr>
                                      <p:tavLst>
                                        <p:tav tm="0">
                                          <p:val>
                                            <p:strVal val="ppt_y"/>
                                          </p:val>
                                        </p:tav>
                                        <p:tav tm="100000">
                                          <p:val>
                                            <p:strVal val="1+ppt_h/2"/>
                                          </p:val>
                                        </p:tav>
                                      </p:tavLst>
                                    </p:anim>
                                    <p:set>
                                      <p:cBhvr>
                                        <p:cTn id="20" dur="1" fill="hold">
                                          <p:stCondLst>
                                            <p:cond delay="499"/>
                                          </p:stCondLst>
                                        </p:cTn>
                                        <p:tgtEl>
                                          <p:spTgt spid="1904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Rot="1" noChangeArrowheads="1"/>
          </p:cNvSpPr>
          <p:nvPr>
            <p:ph idx="4294967295"/>
          </p:nvPr>
        </p:nvSpPr>
        <p:spPr>
          <a:xfrm>
            <a:off x="899592" y="836712"/>
            <a:ext cx="7316614" cy="4829696"/>
          </a:xfrm>
        </p:spPr>
        <p:txBody>
          <a:bodyPr/>
          <a:lstStyle/>
          <a:p>
            <a:pPr algn="l">
              <a:buFont typeface="Wingdings" pitchFamily="2" charset="2"/>
              <a:buNone/>
            </a:pPr>
            <a:r>
              <a:rPr lang="zh-CN" altLang="en-US" dirty="0">
                <a:solidFill>
                  <a:srgbClr val="000000"/>
                </a:solidFill>
                <a:latin typeface="宋体" pitchFamily="2" charset="-122"/>
              </a:rPr>
              <a:t>（</a:t>
            </a:r>
            <a:r>
              <a:rPr lang="en-US" altLang="zh-CN" dirty="0">
                <a:solidFill>
                  <a:srgbClr val="000000"/>
                </a:solidFill>
                <a:latin typeface="宋体" pitchFamily="2" charset="-122"/>
              </a:rPr>
              <a:t>2</a:t>
            </a:r>
            <a:r>
              <a:rPr lang="zh-CN" altLang="en-US" dirty="0" smtClean="0">
                <a:solidFill>
                  <a:srgbClr val="000000"/>
                </a:solidFill>
                <a:latin typeface="宋体" pitchFamily="2" charset="-122"/>
              </a:rPr>
              <a:t>）珍稀动物</a:t>
            </a:r>
            <a:endParaRPr lang="en-US" altLang="zh-CN" dirty="0" smtClean="0">
              <a:latin typeface="宋体" pitchFamily="2" charset="-122"/>
            </a:endParaRPr>
          </a:p>
          <a:p>
            <a:pPr algn="l">
              <a:buFont typeface="Wingdings" pitchFamily="2" charset="2"/>
              <a:buNone/>
            </a:pPr>
            <a:endParaRPr lang="en-US" altLang="zh-CN" dirty="0" smtClean="0">
              <a:solidFill>
                <a:srgbClr val="000000"/>
              </a:solidFill>
            </a:endParaRPr>
          </a:p>
          <a:p>
            <a:pPr>
              <a:lnSpc>
                <a:spcPct val="150000"/>
              </a:lnSpc>
            </a:pPr>
            <a:r>
              <a:rPr lang="zh-CN" altLang="en-US" sz="2800" dirty="0" smtClean="0">
                <a:solidFill>
                  <a:srgbClr val="000000"/>
                </a:solidFill>
                <a:latin typeface="宋体" pitchFamily="2" charset="-122"/>
                <a:ea typeface="宋体" pitchFamily="2" charset="-122"/>
              </a:rPr>
              <a:t>中</a:t>
            </a:r>
            <a:r>
              <a:rPr lang="zh-CN" altLang="en-US" sz="2800" dirty="0">
                <a:solidFill>
                  <a:srgbClr val="000000"/>
                </a:solidFill>
                <a:latin typeface="宋体" pitchFamily="2" charset="-122"/>
                <a:ea typeface="宋体" pitchFamily="2" charset="-122"/>
              </a:rPr>
              <a:t>国四大国宝级动物：</a:t>
            </a:r>
            <a:r>
              <a:rPr lang="zh-CN" altLang="en-US" sz="2800" b="1" dirty="0">
                <a:latin typeface="宋体" pitchFamily="2" charset="-122"/>
                <a:ea typeface="宋体" pitchFamily="2" charset="-122"/>
              </a:rPr>
              <a:t>大熊猫、金丝猴、白鳍豚、白唇鹿</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6563">
                                            <p:txEl>
                                              <p:pRg st="2" end="2"/>
                                            </p:txEl>
                                          </p:spTgt>
                                        </p:tgtEl>
                                        <p:attrNameLst>
                                          <p:attrName>style.visibility</p:attrName>
                                        </p:attrNameLst>
                                      </p:cBhvr>
                                      <p:to>
                                        <p:strVal val="visible"/>
                                      </p:to>
                                    </p:set>
                                    <p:animEffect transition="in" filter="checkerboard(across)">
                                      <p:cBhvr>
                                        <p:cTn id="7" dur="5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89091" name="内容占位符 2"/>
          <p:cNvSpPr>
            <a:spLocks noGrp="1"/>
          </p:cNvSpPr>
          <p:nvPr>
            <p:ph idx="1"/>
          </p:nvPr>
        </p:nvSpPr>
        <p:spPr/>
        <p:txBody>
          <a:bodyPr/>
          <a:lstStyle/>
          <a:p>
            <a:endParaRPr lang="zh-CN" altLang="en-US" smtClean="0"/>
          </a:p>
        </p:txBody>
      </p:sp>
      <p:pic>
        <p:nvPicPr>
          <p:cNvPr id="285700" name="Picture 4" descr="http://7xiq7k.com1.z0.glb.clouddn.com/forum/201610/02/143401z52jff9fiai0i1la.jpg"/>
          <p:cNvPicPr>
            <a:picLocks noChangeAspect="1" noChangeArrowheads="1"/>
          </p:cNvPicPr>
          <p:nvPr/>
        </p:nvPicPr>
        <p:blipFill>
          <a:blip r:embed="rId3" cstate="print"/>
          <a:srcRect/>
          <a:stretch>
            <a:fillRect/>
          </a:stretch>
        </p:blipFill>
        <p:spPr bwMode="auto">
          <a:xfrm>
            <a:off x="0" y="0"/>
            <a:ext cx="9358313" cy="6572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85700"/>
                                        </p:tgtEl>
                                      </p:cBhvr>
                                    </p:animEffect>
                                    <p:set>
                                      <p:cBhvr>
                                        <p:cTn id="7" dur="1" fill="hold">
                                          <p:stCondLst>
                                            <p:cond delay="499"/>
                                          </p:stCondLst>
                                        </p:cTn>
                                        <p:tgtEl>
                                          <p:spTgt spid="285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idx="4294967295"/>
          </p:nvPr>
        </p:nvSpPr>
        <p:spPr>
          <a:xfrm>
            <a:off x="827584" y="764704"/>
            <a:ext cx="7239000" cy="390525"/>
          </a:xfrm>
        </p:spPr>
        <p:txBody>
          <a:bodyPr>
            <a:noAutofit/>
          </a:bodyPr>
          <a:lstStyle/>
          <a:p>
            <a:r>
              <a:rPr lang="zh-CN" altLang="en-US" sz="2800" b="0" dirty="0" smtClean="0">
                <a:solidFill>
                  <a:srgbClr val="0000FF"/>
                </a:solidFill>
                <a:effectLst>
                  <a:outerShdw blurRad="38100" dist="38100" dir="2700000" algn="tl">
                    <a:srgbClr val="C0C0C0"/>
                  </a:outerShdw>
                </a:effectLst>
              </a:rPr>
              <a:t>（三）自</a:t>
            </a:r>
            <a:r>
              <a:rPr lang="zh-CN" altLang="en-US" sz="2800" b="0" dirty="0">
                <a:solidFill>
                  <a:srgbClr val="0000FF"/>
                </a:solidFill>
                <a:effectLst>
                  <a:outerShdw blurRad="38100" dist="38100" dir="2700000" algn="tl">
                    <a:srgbClr val="C0C0C0"/>
                  </a:outerShdw>
                </a:effectLst>
              </a:rPr>
              <a:t>然保护区</a:t>
            </a:r>
          </a:p>
        </p:txBody>
      </p:sp>
      <p:sp>
        <p:nvSpPr>
          <p:cNvPr id="67587" name="Rectangle 3"/>
          <p:cNvSpPr>
            <a:spLocks noGrp="1" noRot="1" noChangeArrowheads="1"/>
          </p:cNvSpPr>
          <p:nvPr>
            <p:ph type="body" idx="4294967295"/>
          </p:nvPr>
        </p:nvSpPr>
        <p:spPr>
          <a:xfrm>
            <a:off x="395536" y="1772816"/>
            <a:ext cx="8077200" cy="4319587"/>
          </a:xfrm>
        </p:spPr>
        <p:txBody>
          <a:bodyPr/>
          <a:lstStyle/>
          <a:p>
            <a:pPr>
              <a:buFont typeface="Wingdings" pitchFamily="2" charset="2"/>
              <a:buNone/>
            </a:pPr>
            <a:r>
              <a:rPr lang="en-US" altLang="zh-CN" dirty="0" smtClean="0">
                <a:latin typeface="宋体" pitchFamily="2" charset="-122"/>
                <a:ea typeface="宋体" pitchFamily="2" charset="-122"/>
              </a:rPr>
              <a:t>     </a:t>
            </a:r>
            <a:r>
              <a:rPr lang="zh-CN" altLang="zh-CN" dirty="0" smtClean="0">
                <a:latin typeface="宋体" pitchFamily="2" charset="-122"/>
                <a:ea typeface="宋体" pitchFamily="2" charset="-122"/>
              </a:rPr>
              <a:t>自然保护区是指国家为了保护自然环境和自然资源，将一定面积的陆地和水体划分出来，并经各级人民政府批准而进行特殊保护和管理的区域。自然保护区可开展的旅游活动主要包括科考旅游、健身旅游、文化娱乐型旅游和观赏游览型旅游等内容。</a:t>
            </a:r>
            <a:endParaRPr lang="en-US" altLang="zh-CN" dirty="0" smtClean="0">
              <a:latin typeface="宋体" pitchFamily="2" charset="-122"/>
              <a:ea typeface="宋体" pitchFamily="2" charset="-122"/>
            </a:endParaRPr>
          </a:p>
          <a:p>
            <a:pPr>
              <a:buFont typeface="Wingdings" pitchFamily="2" charset="2"/>
              <a:buNone/>
            </a:pPr>
            <a:r>
              <a:rPr lang="en-US" altLang="zh-CN" dirty="0" smtClean="0">
                <a:latin typeface="宋体" pitchFamily="2" charset="-122"/>
                <a:ea typeface="宋体" pitchFamily="2" charset="-122"/>
              </a:rPr>
              <a:t>    1956</a:t>
            </a:r>
            <a:r>
              <a:rPr lang="zh-CN" altLang="en-US" dirty="0" smtClean="0">
                <a:latin typeface="宋体" pitchFamily="2" charset="-122"/>
                <a:ea typeface="宋体" pitchFamily="2" charset="-122"/>
              </a:rPr>
              <a:t>年在广东省肇庆市鼎湖山建立了第一个自然保护区。</a:t>
            </a:r>
          </a:p>
          <a:p>
            <a:pPr>
              <a:buFont typeface="Wingdings" pitchFamily="2" charset="2"/>
              <a:buNone/>
            </a:pPr>
            <a:endParaRPr lang="zh-CN" altLang="zh-CN" dirty="0">
              <a:latin typeface="宋体" pitchFamily="2" charset="-122"/>
              <a:ea typeface="宋体" pitchFamily="2"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539552" y="1628800"/>
            <a:ext cx="7772400" cy="4248472"/>
          </a:xfrm>
        </p:spPr>
        <p:txBody>
          <a:bodyPr>
            <a:normAutofit/>
          </a:bodyPr>
          <a:lstStyle/>
          <a:p>
            <a:pPr>
              <a:spcBef>
                <a:spcPct val="50000"/>
              </a:spcBef>
              <a:buNone/>
            </a:pPr>
            <a:r>
              <a:rPr lang="zh-CN" altLang="en-US" dirty="0" smtClean="0"/>
              <a:t>     花岗岩地貌是指在花岗岩体上发育的地貌。花岗岩地貌节理发育，经抬升作用可形成高大挺拔的山体，其主峰突出，山岩陡峭险峻。</a:t>
            </a:r>
            <a:endParaRPr lang="en-US" altLang="zh-CN" dirty="0" smtClean="0"/>
          </a:p>
          <a:p>
            <a:pPr>
              <a:spcBef>
                <a:spcPct val="50000"/>
              </a:spcBef>
              <a:buNone/>
            </a:pPr>
            <a:r>
              <a:rPr lang="en-US" altLang="zh-CN" dirty="0" smtClean="0"/>
              <a:t>    </a:t>
            </a:r>
            <a:r>
              <a:rPr lang="zh-CN" altLang="en-US" dirty="0" smtClean="0"/>
              <a:t>中国花岗岩地貌分布广泛，其中以黄山、华山、泰山景色最为著名。</a:t>
            </a:r>
          </a:p>
        </p:txBody>
      </p:sp>
      <p:sp>
        <p:nvSpPr>
          <p:cNvPr id="3" name="Rectangle 7"/>
          <p:cNvSpPr>
            <a:spLocks noChangeArrowheads="1"/>
          </p:cNvSpPr>
          <p:nvPr/>
        </p:nvSpPr>
        <p:spPr bwMode="auto">
          <a:xfrm>
            <a:off x="1331640" y="764704"/>
            <a:ext cx="3149351" cy="523220"/>
          </a:xfrm>
          <a:prstGeom prst="rect">
            <a:avLst/>
          </a:prstGeom>
          <a:noFill/>
          <a:ln w="9525">
            <a:noFill/>
            <a:miter lim="800000"/>
            <a:headEnd/>
            <a:tailEnd/>
          </a:ln>
        </p:spPr>
        <p:txBody>
          <a:bodyPr wrap="square">
            <a:spAutoFit/>
          </a:bodyPr>
          <a:lstStyle/>
          <a:p>
            <a:r>
              <a:rPr lang="en-US" altLang="zh-CN" sz="2800" b="1" dirty="0">
                <a:solidFill>
                  <a:srgbClr val="3333FF"/>
                </a:solidFill>
                <a:latin typeface="宋体" pitchFamily="2" charset="-122"/>
                <a:ea typeface="宋体" pitchFamily="2" charset="-122"/>
              </a:rPr>
              <a:t>1</a:t>
            </a:r>
            <a:r>
              <a:rPr lang="zh-CN" altLang="en-US" sz="2800" b="1" dirty="0">
                <a:solidFill>
                  <a:srgbClr val="3333FF"/>
                </a:solidFill>
                <a:latin typeface="宋体" pitchFamily="2" charset="-122"/>
                <a:ea typeface="宋体" pitchFamily="2" charset="-122"/>
              </a:rPr>
              <a:t>、花岗岩地貌</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98"/>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8"/>
  <p:tag name="KSO_WM_TAG_VERSION" val="1.0"/>
  <p:tag name="KSO_WM_SLIDE_ID" val="custom160498_1"/>
  <p:tag name="KSO_WM_SLIDE_INDEX" val="1"/>
  <p:tag name="KSO_WM_SLIDE_ITEM_CNT" val="2"/>
  <p:tag name="KSO_WM_SLIDE_LAYOUT" val="a_b"/>
  <p:tag name="KSO_WM_SLIDE_LAYOUT_CNT" val="1_1"/>
  <p:tag name="KSO_WM_SLIDE_TYPE" val="title"/>
  <p:tag name="KSO_WM_TEMPLATE_THUMBS_INDEX" val="1、11、12、16、24、26、27、28"/>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98"/>
  <p:tag name="KSO_WM_UNIT_TYPE" val="a"/>
  <p:tag name="KSO_WM_UNIT_INDEX" val="1"/>
  <p:tag name="KSO_WM_UNIT_ID" val="custom160498_1*a*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498"/>
  <p:tag name="KSO_WM_UNIT_TYPE" val="b"/>
  <p:tag name="KSO_WM_UNIT_INDEX" val="1"/>
  <p:tag name="KSO_WM_UNIT_ID" val="custom160498_1*b*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1_Office 主题">
  <a:themeElements>
    <a:clrScheme name="自定义 230">
      <a:dk1>
        <a:sysClr val="windowText" lastClr="000000"/>
      </a:dk1>
      <a:lt1>
        <a:sysClr val="window" lastClr="FFFFFF"/>
      </a:lt1>
      <a:dk2>
        <a:srgbClr val="44546A"/>
      </a:dk2>
      <a:lt2>
        <a:srgbClr val="E7E6E6"/>
      </a:lt2>
      <a:accent1>
        <a:srgbClr val="259088"/>
      </a:accent1>
      <a:accent2>
        <a:srgbClr val="D3A815"/>
      </a:accent2>
      <a:accent3>
        <a:srgbClr val="A5A5A5"/>
      </a:accent3>
      <a:accent4>
        <a:srgbClr val="FFC000"/>
      </a:accent4>
      <a:accent5>
        <a:srgbClr val="4472C4"/>
      </a:accent5>
      <a:accent6>
        <a:srgbClr val="70AD47"/>
      </a:accent6>
      <a:hlink>
        <a:srgbClr val="0563C1"/>
      </a:hlink>
      <a:folHlink>
        <a:srgbClr val="954F72"/>
      </a:folHlink>
    </a:clrScheme>
    <a:fontScheme name="自定义 8">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5421</Words>
  <Application>Microsoft Office PowerPoint</Application>
  <PresentationFormat>全屏显示(4:3)</PresentationFormat>
  <Paragraphs>293</Paragraphs>
  <Slides>89</Slides>
  <Notes>30</Notes>
  <HiddenSlides>0</HiddenSlides>
  <MMClips>0</MMClips>
  <ScaleCrop>false</ScaleCrop>
  <HeadingPairs>
    <vt:vector size="4" baseType="variant">
      <vt:variant>
        <vt:lpstr>主题</vt:lpstr>
      </vt:variant>
      <vt:variant>
        <vt:i4>1</vt:i4>
      </vt:variant>
      <vt:variant>
        <vt:lpstr>幻灯片标题</vt:lpstr>
      </vt:variant>
      <vt:variant>
        <vt:i4>89</vt:i4>
      </vt:variant>
    </vt:vector>
  </HeadingPairs>
  <TitlesOfParts>
    <vt:vector size="90" baseType="lpstr">
      <vt:lpstr>1_Office 主题</vt:lpstr>
      <vt:lpstr>中国旅游地理</vt:lpstr>
      <vt:lpstr>幻灯片 2</vt:lpstr>
      <vt:lpstr>项目一   中国自然旅游资源</vt:lpstr>
      <vt:lpstr>幻灯片 4</vt:lpstr>
      <vt:lpstr>幻灯片 5</vt:lpstr>
      <vt:lpstr>幻灯片 6</vt:lpstr>
      <vt:lpstr> 二、地貌旅游资源的形成</vt:lpstr>
      <vt:lpstr>三、主要的地貌旅游资源</vt:lpstr>
      <vt:lpstr>幻灯片 9</vt:lpstr>
      <vt:lpstr>幻灯片 10</vt:lpstr>
      <vt:lpstr>幻灯片 11</vt:lpstr>
      <vt:lpstr>幻灯片 12</vt:lpstr>
      <vt:lpstr>长白山天池</vt:lpstr>
      <vt:lpstr>幻灯片 14</vt:lpstr>
      <vt:lpstr>幻灯片 15</vt:lpstr>
      <vt:lpstr>幻灯片 16</vt:lpstr>
      <vt:lpstr>幻灯片 17</vt:lpstr>
      <vt:lpstr>幻灯片 18</vt:lpstr>
      <vt:lpstr>幻灯片 19</vt:lpstr>
      <vt:lpstr>幻灯片 20</vt:lpstr>
      <vt:lpstr>广东丹霞山</vt:lpstr>
      <vt:lpstr>5、风成地貌</vt:lpstr>
      <vt:lpstr>幻灯片 23</vt:lpstr>
      <vt:lpstr>风蚀蘑菇</vt:lpstr>
      <vt:lpstr>6、黄土地貌</vt:lpstr>
      <vt:lpstr>天下黄土第一塬  董志塬 </vt:lpstr>
      <vt:lpstr>幻灯片 27</vt:lpstr>
      <vt:lpstr>幻灯片 28</vt:lpstr>
      <vt:lpstr>幻灯片 29</vt:lpstr>
      <vt:lpstr>幻灯片 30</vt:lpstr>
      <vt:lpstr>任务二  水域风光旅游资源</vt:lpstr>
      <vt:lpstr>二、水体的旅游吸引力因素</vt:lpstr>
      <vt:lpstr>幻灯片 33</vt:lpstr>
      <vt:lpstr>三、主要水域风光旅游资源</vt:lpstr>
      <vt:lpstr>幻灯片 35</vt:lpstr>
      <vt:lpstr>幻灯片 36</vt:lpstr>
      <vt:lpstr>幻灯片 37</vt:lpstr>
      <vt:lpstr>幻灯片 38</vt:lpstr>
      <vt:lpstr>幻灯片 39</vt:lpstr>
      <vt:lpstr>幻灯片 40</vt:lpstr>
      <vt:lpstr>幻灯片 41</vt:lpstr>
      <vt:lpstr>（三） 湖泊</vt:lpstr>
      <vt:lpstr>幻灯片 43</vt:lpstr>
      <vt:lpstr>鄱阳湖</vt:lpstr>
      <vt:lpstr>幻灯片 45</vt:lpstr>
      <vt:lpstr>主要瀑布旅游资源</vt:lpstr>
      <vt:lpstr>幻灯片 47</vt:lpstr>
      <vt:lpstr>山西壶口瀑布       构造型瀑布</vt:lpstr>
      <vt:lpstr>（五） 泉水</vt:lpstr>
      <vt:lpstr>幻灯片 50</vt:lpstr>
      <vt:lpstr>幻灯片 51</vt:lpstr>
      <vt:lpstr>任务三    气象、气候类旅游资源</vt:lpstr>
      <vt:lpstr>幻灯片 53</vt:lpstr>
      <vt:lpstr>幻灯片 54</vt:lpstr>
      <vt:lpstr>幻灯片 55</vt:lpstr>
      <vt:lpstr>幻灯片 56</vt:lpstr>
      <vt:lpstr>幻灯片 57</vt:lpstr>
      <vt:lpstr>幻灯片 58</vt:lpstr>
      <vt:lpstr>幻灯片 59</vt:lpstr>
      <vt:lpstr>幻灯片 60</vt:lpstr>
      <vt:lpstr>哈尔滨冰雕</vt:lpstr>
      <vt:lpstr>幻灯片 62</vt:lpstr>
      <vt:lpstr>幻灯片 63</vt:lpstr>
      <vt:lpstr>幻灯片 64</vt:lpstr>
      <vt:lpstr>幻灯片 65</vt:lpstr>
      <vt:lpstr>4. 雾淞景</vt:lpstr>
      <vt:lpstr>幻灯片 67</vt:lpstr>
      <vt:lpstr>幻灯片 68</vt:lpstr>
      <vt:lpstr>幻灯片 69</vt:lpstr>
      <vt:lpstr>幻灯片 70</vt:lpstr>
      <vt:lpstr>幻灯片 71</vt:lpstr>
      <vt:lpstr>幻灯片 72</vt:lpstr>
      <vt:lpstr>真实的谎言——蜃景</vt:lpstr>
      <vt:lpstr>幻灯片 74</vt:lpstr>
      <vt:lpstr>任务四  生物景观旅游资源</vt:lpstr>
      <vt:lpstr>二、生物资源的旅游吸引力因素</vt:lpstr>
      <vt:lpstr>幻灯片 77</vt:lpstr>
      <vt:lpstr>幻灯片 78</vt:lpstr>
      <vt:lpstr>疏影横斜水清浅   暗香浮动近黄昏</vt:lpstr>
      <vt:lpstr>幻灯片 80</vt:lpstr>
      <vt:lpstr>幻灯片 81</vt:lpstr>
      <vt:lpstr>幻灯片 82</vt:lpstr>
      <vt:lpstr>幻灯片 83</vt:lpstr>
      <vt:lpstr>幻灯片 84</vt:lpstr>
      <vt:lpstr>（二）动物资源 </vt:lpstr>
      <vt:lpstr>幻灯片 86</vt:lpstr>
      <vt:lpstr>幻灯片 87</vt:lpstr>
      <vt:lpstr>幻灯片 88</vt:lpstr>
      <vt:lpstr>（三）自然保护区</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中国旅游地理</dc:title>
  <cp:lastModifiedBy>Administrator</cp:lastModifiedBy>
  <cp:revision>1</cp:revision>
  <dcterms:modified xsi:type="dcterms:W3CDTF">2017-09-09T07:50:06Z</dcterms:modified>
</cp:coreProperties>
</file>